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13" r:id="rId1"/>
  </p:sldMasterIdLst>
  <p:notesMasterIdLst>
    <p:notesMasterId r:id="rId119"/>
  </p:notesMasterIdLst>
  <p:sldIdLst>
    <p:sldId id="364" r:id="rId2"/>
    <p:sldId id="259" r:id="rId3"/>
    <p:sldId id="260" r:id="rId4"/>
    <p:sldId id="261" r:id="rId5"/>
    <p:sldId id="428" r:id="rId6"/>
    <p:sldId id="262" r:id="rId7"/>
    <p:sldId id="263" r:id="rId8"/>
    <p:sldId id="264" r:id="rId9"/>
    <p:sldId id="265" r:id="rId10"/>
    <p:sldId id="266" r:id="rId11"/>
    <p:sldId id="267" r:id="rId12"/>
    <p:sldId id="268" r:id="rId13"/>
    <p:sldId id="269" r:id="rId14"/>
    <p:sldId id="270" r:id="rId15"/>
    <p:sldId id="429" r:id="rId16"/>
    <p:sldId id="271" r:id="rId17"/>
    <p:sldId id="444" r:id="rId18"/>
    <p:sldId id="448" r:id="rId19"/>
    <p:sldId id="272" r:id="rId20"/>
    <p:sldId id="445" r:id="rId21"/>
    <p:sldId id="447" r:id="rId22"/>
    <p:sldId id="273" r:id="rId23"/>
    <p:sldId id="365" r:id="rId24"/>
    <p:sldId id="366" r:id="rId25"/>
    <p:sldId id="275" r:id="rId26"/>
    <p:sldId id="417" r:id="rId27"/>
    <p:sldId id="416" r:id="rId28"/>
    <p:sldId id="418" r:id="rId29"/>
    <p:sldId id="276" r:id="rId30"/>
    <p:sldId id="412" r:id="rId31"/>
    <p:sldId id="279" r:id="rId32"/>
    <p:sldId id="449" r:id="rId33"/>
    <p:sldId id="297" r:id="rId34"/>
    <p:sldId id="280" r:id="rId35"/>
    <p:sldId id="415" r:id="rId36"/>
    <p:sldId id="282" r:id="rId37"/>
    <p:sldId id="414" r:id="rId38"/>
    <p:sldId id="450" r:id="rId39"/>
    <p:sldId id="283" r:id="rId40"/>
    <p:sldId id="419" r:id="rId41"/>
    <p:sldId id="284" r:id="rId42"/>
    <p:sldId id="285" r:id="rId43"/>
    <p:sldId id="286" r:id="rId44"/>
    <p:sldId id="287" r:id="rId45"/>
    <p:sldId id="288" r:id="rId46"/>
    <p:sldId id="289" r:id="rId47"/>
    <p:sldId id="290" r:id="rId48"/>
    <p:sldId id="291" r:id="rId49"/>
    <p:sldId id="430" r:id="rId50"/>
    <p:sldId id="294" r:id="rId51"/>
    <p:sldId id="295" r:id="rId52"/>
    <p:sldId id="296" r:id="rId53"/>
    <p:sldId id="451" r:id="rId54"/>
    <p:sldId id="434" r:id="rId55"/>
    <p:sldId id="435" r:id="rId56"/>
    <p:sldId id="437" r:id="rId57"/>
    <p:sldId id="436" r:id="rId58"/>
    <p:sldId id="431" r:id="rId59"/>
    <p:sldId id="432" r:id="rId60"/>
    <p:sldId id="422" r:id="rId61"/>
    <p:sldId id="423" r:id="rId62"/>
    <p:sldId id="424" r:id="rId63"/>
    <p:sldId id="425" r:id="rId64"/>
    <p:sldId id="299" r:id="rId65"/>
    <p:sldId id="368" r:id="rId66"/>
    <p:sldId id="452" r:id="rId67"/>
    <p:sldId id="421" r:id="rId68"/>
    <p:sldId id="367" r:id="rId69"/>
    <p:sldId id="433" r:id="rId70"/>
    <p:sldId id="397" r:id="rId71"/>
    <p:sldId id="396" r:id="rId72"/>
    <p:sldId id="426" r:id="rId73"/>
    <p:sldId id="427" r:id="rId74"/>
    <p:sldId id="395" r:id="rId75"/>
    <p:sldId id="394" r:id="rId76"/>
    <p:sldId id="393" r:id="rId77"/>
    <p:sldId id="391" r:id="rId78"/>
    <p:sldId id="390" r:id="rId79"/>
    <p:sldId id="389" r:id="rId80"/>
    <p:sldId id="387" r:id="rId81"/>
    <p:sldId id="386" r:id="rId82"/>
    <p:sldId id="385" r:id="rId83"/>
    <p:sldId id="384" r:id="rId84"/>
    <p:sldId id="383" r:id="rId85"/>
    <p:sldId id="453" r:id="rId86"/>
    <p:sldId id="382" r:id="rId87"/>
    <p:sldId id="381" r:id="rId88"/>
    <p:sldId id="380" r:id="rId89"/>
    <p:sldId id="454" r:id="rId90"/>
    <p:sldId id="379" r:id="rId91"/>
    <p:sldId id="378" r:id="rId92"/>
    <p:sldId id="377" r:id="rId93"/>
    <p:sldId id="376" r:id="rId94"/>
    <p:sldId id="455" r:id="rId95"/>
    <p:sldId id="438" r:id="rId96"/>
    <p:sldId id="375" r:id="rId97"/>
    <p:sldId id="374" r:id="rId98"/>
    <p:sldId id="439" r:id="rId99"/>
    <p:sldId id="373" r:id="rId100"/>
    <p:sldId id="456" r:id="rId101"/>
    <p:sldId id="457" r:id="rId102"/>
    <p:sldId id="371" r:id="rId103"/>
    <p:sldId id="441" r:id="rId104"/>
    <p:sldId id="442" r:id="rId105"/>
    <p:sldId id="440" r:id="rId106"/>
    <p:sldId id="370" r:id="rId107"/>
    <p:sldId id="458" r:id="rId108"/>
    <p:sldId id="369" r:id="rId109"/>
    <p:sldId id="443" r:id="rId110"/>
    <p:sldId id="459" r:id="rId111"/>
    <p:sldId id="461" r:id="rId112"/>
    <p:sldId id="460" r:id="rId113"/>
    <p:sldId id="462" r:id="rId114"/>
    <p:sldId id="398" r:id="rId115"/>
    <p:sldId id="463" r:id="rId116"/>
    <p:sldId id="464" r:id="rId117"/>
    <p:sldId id="399" r:id="rId118"/>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CDBC16E-C31B-4F50-B056-076CE5376607}">
          <p14:sldIdLst>
            <p14:sldId id="364"/>
            <p14:sldId id="259"/>
            <p14:sldId id="260"/>
            <p14:sldId id="261"/>
            <p14:sldId id="428"/>
            <p14:sldId id="262"/>
            <p14:sldId id="263"/>
            <p14:sldId id="264"/>
            <p14:sldId id="265"/>
            <p14:sldId id="266"/>
            <p14:sldId id="267"/>
            <p14:sldId id="268"/>
            <p14:sldId id="269"/>
            <p14:sldId id="270"/>
            <p14:sldId id="429"/>
            <p14:sldId id="271"/>
            <p14:sldId id="444"/>
            <p14:sldId id="448"/>
            <p14:sldId id="272"/>
            <p14:sldId id="445"/>
            <p14:sldId id="447"/>
            <p14:sldId id="273"/>
            <p14:sldId id="365"/>
            <p14:sldId id="366"/>
            <p14:sldId id="275"/>
            <p14:sldId id="417"/>
            <p14:sldId id="416"/>
            <p14:sldId id="418"/>
            <p14:sldId id="276"/>
            <p14:sldId id="412"/>
            <p14:sldId id="279"/>
            <p14:sldId id="449"/>
            <p14:sldId id="297"/>
            <p14:sldId id="280"/>
            <p14:sldId id="415"/>
            <p14:sldId id="282"/>
            <p14:sldId id="414"/>
            <p14:sldId id="450"/>
            <p14:sldId id="283"/>
            <p14:sldId id="419"/>
            <p14:sldId id="284"/>
            <p14:sldId id="285"/>
            <p14:sldId id="286"/>
            <p14:sldId id="287"/>
            <p14:sldId id="288"/>
            <p14:sldId id="289"/>
            <p14:sldId id="290"/>
            <p14:sldId id="291"/>
            <p14:sldId id="430"/>
            <p14:sldId id="294"/>
            <p14:sldId id="295"/>
            <p14:sldId id="296"/>
            <p14:sldId id="451"/>
            <p14:sldId id="434"/>
            <p14:sldId id="435"/>
            <p14:sldId id="437"/>
            <p14:sldId id="436"/>
            <p14:sldId id="431"/>
            <p14:sldId id="432"/>
            <p14:sldId id="422"/>
            <p14:sldId id="423"/>
            <p14:sldId id="424"/>
            <p14:sldId id="425"/>
            <p14:sldId id="299"/>
            <p14:sldId id="368"/>
            <p14:sldId id="452"/>
            <p14:sldId id="421"/>
            <p14:sldId id="367"/>
            <p14:sldId id="433"/>
            <p14:sldId id="397"/>
            <p14:sldId id="396"/>
            <p14:sldId id="426"/>
            <p14:sldId id="427"/>
            <p14:sldId id="395"/>
            <p14:sldId id="394"/>
            <p14:sldId id="393"/>
            <p14:sldId id="391"/>
            <p14:sldId id="390"/>
            <p14:sldId id="389"/>
            <p14:sldId id="387"/>
            <p14:sldId id="386"/>
            <p14:sldId id="385"/>
            <p14:sldId id="384"/>
            <p14:sldId id="383"/>
            <p14:sldId id="453"/>
            <p14:sldId id="382"/>
            <p14:sldId id="381"/>
            <p14:sldId id="380"/>
            <p14:sldId id="454"/>
            <p14:sldId id="379"/>
            <p14:sldId id="378"/>
            <p14:sldId id="377"/>
            <p14:sldId id="376"/>
            <p14:sldId id="455"/>
            <p14:sldId id="438"/>
            <p14:sldId id="375"/>
            <p14:sldId id="374"/>
            <p14:sldId id="439"/>
            <p14:sldId id="373"/>
            <p14:sldId id="456"/>
            <p14:sldId id="457"/>
            <p14:sldId id="371"/>
            <p14:sldId id="441"/>
            <p14:sldId id="442"/>
            <p14:sldId id="440"/>
            <p14:sldId id="370"/>
            <p14:sldId id="458"/>
            <p14:sldId id="369"/>
            <p14:sldId id="443"/>
            <p14:sldId id="459"/>
            <p14:sldId id="461"/>
            <p14:sldId id="460"/>
            <p14:sldId id="462"/>
            <p14:sldId id="398"/>
            <p14:sldId id="463"/>
            <p14:sldId id="464"/>
            <p14:sldId id="399"/>
          </p14:sldIdLst>
        </p14:section>
        <p14:section name="Раздел без заголовка" id="{2D7ED592-EF75-411E-AA7D-7C33022835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C2"/>
    <a:srgbClr val="E4F199"/>
    <a:srgbClr val="FBF991"/>
    <a:srgbClr val="F7FCC8"/>
    <a:srgbClr val="E9F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67476" autoAdjust="0"/>
  </p:normalViewPr>
  <p:slideViewPr>
    <p:cSldViewPr>
      <p:cViewPr varScale="1">
        <p:scale>
          <a:sx n="127" d="100"/>
          <a:sy n="127" d="100"/>
        </p:scale>
        <p:origin x="178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B38DA6F9-4575-4816-AA2F-81623DD69263}" type="datetimeFigureOut">
              <a:rPr lang="ru-RU" smtClean="0"/>
              <a:pPr/>
              <a:t>24.03.2020</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9B034A9C-2394-491F-8E3A-6E75F10AB0C2}" type="slidenum">
              <a:rPr lang="ru-RU" smtClean="0"/>
              <a:pPr/>
              <a:t>‹#›</a:t>
            </a:fld>
            <a:endParaRPr lang="ru-RU"/>
          </a:p>
        </p:txBody>
      </p:sp>
    </p:spTree>
    <p:extLst>
      <p:ext uri="{BB962C8B-B14F-4D97-AF65-F5344CB8AC3E}">
        <p14:creationId xmlns:p14="http://schemas.microsoft.com/office/powerpoint/2010/main" val="353989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a:t>
            </a:fld>
            <a:endParaRPr lang="ru-RU"/>
          </a:p>
        </p:txBody>
      </p:sp>
    </p:spTree>
    <p:extLst>
      <p:ext uri="{BB962C8B-B14F-4D97-AF65-F5344CB8AC3E}">
        <p14:creationId xmlns:p14="http://schemas.microsoft.com/office/powerpoint/2010/main" val="9252420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101</a:t>
            </a:fld>
            <a:endParaRPr lang="ru-RU"/>
          </a:p>
        </p:txBody>
      </p:sp>
    </p:spTree>
    <p:extLst>
      <p:ext uri="{BB962C8B-B14F-4D97-AF65-F5344CB8AC3E}">
        <p14:creationId xmlns:p14="http://schemas.microsoft.com/office/powerpoint/2010/main" val="28668836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102</a:t>
            </a:fld>
            <a:endParaRPr lang="ru-RU"/>
          </a:p>
        </p:txBody>
      </p:sp>
    </p:spTree>
    <p:extLst>
      <p:ext uri="{BB962C8B-B14F-4D97-AF65-F5344CB8AC3E}">
        <p14:creationId xmlns:p14="http://schemas.microsoft.com/office/powerpoint/2010/main" val="42546232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103</a:t>
            </a:fld>
            <a:endParaRPr lang="ru-RU"/>
          </a:p>
        </p:txBody>
      </p:sp>
    </p:spTree>
    <p:extLst>
      <p:ext uri="{BB962C8B-B14F-4D97-AF65-F5344CB8AC3E}">
        <p14:creationId xmlns:p14="http://schemas.microsoft.com/office/powerpoint/2010/main" val="324948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104</a:t>
            </a:fld>
            <a:endParaRPr lang="ru-RU"/>
          </a:p>
        </p:txBody>
      </p:sp>
    </p:spTree>
    <p:extLst>
      <p:ext uri="{BB962C8B-B14F-4D97-AF65-F5344CB8AC3E}">
        <p14:creationId xmlns:p14="http://schemas.microsoft.com/office/powerpoint/2010/main" val="38851329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105</a:t>
            </a:fld>
            <a:endParaRPr lang="ru-RU"/>
          </a:p>
        </p:txBody>
      </p:sp>
    </p:spTree>
    <p:extLst>
      <p:ext uri="{BB962C8B-B14F-4D97-AF65-F5344CB8AC3E}">
        <p14:creationId xmlns:p14="http://schemas.microsoft.com/office/powerpoint/2010/main" val="30674929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106</a:t>
            </a:fld>
            <a:endParaRPr lang="ru-RU"/>
          </a:p>
        </p:txBody>
      </p:sp>
    </p:spTree>
    <p:extLst>
      <p:ext uri="{BB962C8B-B14F-4D97-AF65-F5344CB8AC3E}">
        <p14:creationId xmlns:p14="http://schemas.microsoft.com/office/powerpoint/2010/main" val="23560189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107</a:t>
            </a:fld>
            <a:endParaRPr lang="ru-RU"/>
          </a:p>
        </p:txBody>
      </p:sp>
    </p:spTree>
    <p:extLst>
      <p:ext uri="{BB962C8B-B14F-4D97-AF65-F5344CB8AC3E}">
        <p14:creationId xmlns:p14="http://schemas.microsoft.com/office/powerpoint/2010/main" val="16026440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108</a:t>
            </a:fld>
            <a:endParaRPr lang="ru-RU"/>
          </a:p>
        </p:txBody>
      </p:sp>
    </p:spTree>
    <p:extLst>
      <p:ext uri="{BB962C8B-B14F-4D97-AF65-F5344CB8AC3E}">
        <p14:creationId xmlns:p14="http://schemas.microsoft.com/office/powerpoint/2010/main" val="15343593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109</a:t>
            </a:fld>
            <a:endParaRPr lang="ru-RU"/>
          </a:p>
        </p:txBody>
      </p:sp>
    </p:spTree>
    <p:extLst>
      <p:ext uri="{BB962C8B-B14F-4D97-AF65-F5344CB8AC3E}">
        <p14:creationId xmlns:p14="http://schemas.microsoft.com/office/powerpoint/2010/main" val="7619388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110</a:t>
            </a:fld>
            <a:endParaRPr lang="ru-RU"/>
          </a:p>
        </p:txBody>
      </p:sp>
    </p:spTree>
    <p:extLst>
      <p:ext uri="{BB962C8B-B14F-4D97-AF65-F5344CB8AC3E}">
        <p14:creationId xmlns:p14="http://schemas.microsoft.com/office/powerpoint/2010/main" val="370242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12</a:t>
            </a:fld>
            <a:endParaRPr lang="ru-RU"/>
          </a:p>
        </p:txBody>
      </p:sp>
    </p:spTree>
    <p:extLst>
      <p:ext uri="{BB962C8B-B14F-4D97-AF65-F5344CB8AC3E}">
        <p14:creationId xmlns:p14="http://schemas.microsoft.com/office/powerpoint/2010/main" val="36235046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111</a:t>
            </a:fld>
            <a:endParaRPr lang="ru-RU"/>
          </a:p>
        </p:txBody>
      </p:sp>
    </p:spTree>
    <p:extLst>
      <p:ext uri="{BB962C8B-B14F-4D97-AF65-F5344CB8AC3E}">
        <p14:creationId xmlns:p14="http://schemas.microsoft.com/office/powerpoint/2010/main" val="27669693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112</a:t>
            </a:fld>
            <a:endParaRPr lang="ru-RU"/>
          </a:p>
        </p:txBody>
      </p:sp>
    </p:spTree>
    <p:extLst>
      <p:ext uri="{BB962C8B-B14F-4D97-AF65-F5344CB8AC3E}">
        <p14:creationId xmlns:p14="http://schemas.microsoft.com/office/powerpoint/2010/main" val="32530507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113</a:t>
            </a:fld>
            <a:endParaRPr lang="ru-RU"/>
          </a:p>
        </p:txBody>
      </p:sp>
    </p:spTree>
    <p:extLst>
      <p:ext uri="{BB962C8B-B14F-4D97-AF65-F5344CB8AC3E}">
        <p14:creationId xmlns:p14="http://schemas.microsoft.com/office/powerpoint/2010/main" val="3083175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114</a:t>
            </a:fld>
            <a:endParaRPr lang="ru-RU"/>
          </a:p>
        </p:txBody>
      </p:sp>
    </p:spTree>
    <p:extLst>
      <p:ext uri="{BB962C8B-B14F-4D97-AF65-F5344CB8AC3E}">
        <p14:creationId xmlns:p14="http://schemas.microsoft.com/office/powerpoint/2010/main" val="178009590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115</a:t>
            </a:fld>
            <a:endParaRPr lang="ru-RU"/>
          </a:p>
        </p:txBody>
      </p:sp>
    </p:spTree>
    <p:extLst>
      <p:ext uri="{BB962C8B-B14F-4D97-AF65-F5344CB8AC3E}">
        <p14:creationId xmlns:p14="http://schemas.microsoft.com/office/powerpoint/2010/main" val="1482187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116</a:t>
            </a:fld>
            <a:endParaRPr lang="ru-RU"/>
          </a:p>
        </p:txBody>
      </p:sp>
    </p:spTree>
    <p:extLst>
      <p:ext uri="{BB962C8B-B14F-4D97-AF65-F5344CB8AC3E}">
        <p14:creationId xmlns:p14="http://schemas.microsoft.com/office/powerpoint/2010/main" val="243584471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117</a:t>
            </a:fld>
            <a:endParaRPr lang="ru-RU"/>
          </a:p>
        </p:txBody>
      </p:sp>
    </p:spTree>
    <p:extLst>
      <p:ext uri="{BB962C8B-B14F-4D97-AF65-F5344CB8AC3E}">
        <p14:creationId xmlns:p14="http://schemas.microsoft.com/office/powerpoint/2010/main" val="84506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13</a:t>
            </a:fld>
            <a:endParaRPr lang="ru-RU"/>
          </a:p>
        </p:txBody>
      </p:sp>
    </p:spTree>
    <p:extLst>
      <p:ext uri="{BB962C8B-B14F-4D97-AF65-F5344CB8AC3E}">
        <p14:creationId xmlns:p14="http://schemas.microsoft.com/office/powerpoint/2010/main" val="30838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14</a:t>
            </a:fld>
            <a:endParaRPr lang="ru-RU"/>
          </a:p>
        </p:txBody>
      </p:sp>
    </p:spTree>
    <p:extLst>
      <p:ext uri="{BB962C8B-B14F-4D97-AF65-F5344CB8AC3E}">
        <p14:creationId xmlns:p14="http://schemas.microsoft.com/office/powerpoint/2010/main" val="380531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15</a:t>
            </a:fld>
            <a:endParaRPr lang="ru-RU"/>
          </a:p>
        </p:txBody>
      </p:sp>
    </p:spTree>
    <p:extLst>
      <p:ext uri="{BB962C8B-B14F-4D97-AF65-F5344CB8AC3E}">
        <p14:creationId xmlns:p14="http://schemas.microsoft.com/office/powerpoint/2010/main" val="427559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16</a:t>
            </a:fld>
            <a:endParaRPr lang="ru-RU"/>
          </a:p>
        </p:txBody>
      </p:sp>
    </p:spTree>
    <p:extLst>
      <p:ext uri="{BB962C8B-B14F-4D97-AF65-F5344CB8AC3E}">
        <p14:creationId xmlns:p14="http://schemas.microsoft.com/office/powerpoint/2010/main" val="1356595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17</a:t>
            </a:fld>
            <a:endParaRPr lang="ru-RU"/>
          </a:p>
        </p:txBody>
      </p:sp>
    </p:spTree>
    <p:extLst>
      <p:ext uri="{BB962C8B-B14F-4D97-AF65-F5344CB8AC3E}">
        <p14:creationId xmlns:p14="http://schemas.microsoft.com/office/powerpoint/2010/main" val="3363012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18</a:t>
            </a:fld>
            <a:endParaRPr lang="ru-RU"/>
          </a:p>
        </p:txBody>
      </p:sp>
    </p:spTree>
    <p:extLst>
      <p:ext uri="{BB962C8B-B14F-4D97-AF65-F5344CB8AC3E}">
        <p14:creationId xmlns:p14="http://schemas.microsoft.com/office/powerpoint/2010/main" val="3525113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19</a:t>
            </a:fld>
            <a:endParaRPr lang="ru-RU"/>
          </a:p>
        </p:txBody>
      </p:sp>
    </p:spTree>
    <p:extLst>
      <p:ext uri="{BB962C8B-B14F-4D97-AF65-F5344CB8AC3E}">
        <p14:creationId xmlns:p14="http://schemas.microsoft.com/office/powerpoint/2010/main" val="1479199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20</a:t>
            </a:fld>
            <a:endParaRPr lang="ru-RU"/>
          </a:p>
        </p:txBody>
      </p:sp>
    </p:spTree>
    <p:extLst>
      <p:ext uri="{BB962C8B-B14F-4D97-AF65-F5344CB8AC3E}">
        <p14:creationId xmlns:p14="http://schemas.microsoft.com/office/powerpoint/2010/main" val="188660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a:t>
            </a:fld>
            <a:endParaRPr lang="ru-RU"/>
          </a:p>
        </p:txBody>
      </p:sp>
    </p:spTree>
    <p:extLst>
      <p:ext uri="{BB962C8B-B14F-4D97-AF65-F5344CB8AC3E}">
        <p14:creationId xmlns:p14="http://schemas.microsoft.com/office/powerpoint/2010/main" val="352298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21</a:t>
            </a:fld>
            <a:endParaRPr lang="ru-RU"/>
          </a:p>
        </p:txBody>
      </p:sp>
    </p:spTree>
    <p:extLst>
      <p:ext uri="{BB962C8B-B14F-4D97-AF65-F5344CB8AC3E}">
        <p14:creationId xmlns:p14="http://schemas.microsoft.com/office/powerpoint/2010/main" val="888339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22</a:t>
            </a:fld>
            <a:endParaRPr lang="ru-RU"/>
          </a:p>
        </p:txBody>
      </p:sp>
    </p:spTree>
    <p:extLst>
      <p:ext uri="{BB962C8B-B14F-4D97-AF65-F5344CB8AC3E}">
        <p14:creationId xmlns:p14="http://schemas.microsoft.com/office/powerpoint/2010/main" val="4041143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23</a:t>
            </a:fld>
            <a:endParaRPr lang="ru-RU"/>
          </a:p>
        </p:txBody>
      </p:sp>
    </p:spTree>
    <p:extLst>
      <p:ext uri="{BB962C8B-B14F-4D97-AF65-F5344CB8AC3E}">
        <p14:creationId xmlns:p14="http://schemas.microsoft.com/office/powerpoint/2010/main" val="1472335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24</a:t>
            </a:fld>
            <a:endParaRPr lang="ru-RU"/>
          </a:p>
        </p:txBody>
      </p:sp>
    </p:spTree>
    <p:extLst>
      <p:ext uri="{BB962C8B-B14F-4D97-AF65-F5344CB8AC3E}">
        <p14:creationId xmlns:p14="http://schemas.microsoft.com/office/powerpoint/2010/main" val="3337338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25</a:t>
            </a:fld>
            <a:endParaRPr lang="ru-RU"/>
          </a:p>
        </p:txBody>
      </p:sp>
    </p:spTree>
    <p:extLst>
      <p:ext uri="{BB962C8B-B14F-4D97-AF65-F5344CB8AC3E}">
        <p14:creationId xmlns:p14="http://schemas.microsoft.com/office/powerpoint/2010/main" val="2109707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26</a:t>
            </a:fld>
            <a:endParaRPr lang="ru-RU"/>
          </a:p>
        </p:txBody>
      </p:sp>
    </p:spTree>
    <p:extLst>
      <p:ext uri="{BB962C8B-B14F-4D97-AF65-F5344CB8AC3E}">
        <p14:creationId xmlns:p14="http://schemas.microsoft.com/office/powerpoint/2010/main" val="2952330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27</a:t>
            </a:fld>
            <a:endParaRPr lang="ru-RU"/>
          </a:p>
        </p:txBody>
      </p:sp>
    </p:spTree>
    <p:extLst>
      <p:ext uri="{BB962C8B-B14F-4D97-AF65-F5344CB8AC3E}">
        <p14:creationId xmlns:p14="http://schemas.microsoft.com/office/powerpoint/2010/main" val="191740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28</a:t>
            </a:fld>
            <a:endParaRPr lang="ru-RU"/>
          </a:p>
        </p:txBody>
      </p:sp>
    </p:spTree>
    <p:extLst>
      <p:ext uri="{BB962C8B-B14F-4D97-AF65-F5344CB8AC3E}">
        <p14:creationId xmlns:p14="http://schemas.microsoft.com/office/powerpoint/2010/main" val="254402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29</a:t>
            </a:fld>
            <a:endParaRPr lang="ru-RU"/>
          </a:p>
        </p:txBody>
      </p:sp>
    </p:spTree>
    <p:extLst>
      <p:ext uri="{BB962C8B-B14F-4D97-AF65-F5344CB8AC3E}">
        <p14:creationId xmlns:p14="http://schemas.microsoft.com/office/powerpoint/2010/main" val="1831955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30</a:t>
            </a:fld>
            <a:endParaRPr lang="ru-RU"/>
          </a:p>
        </p:txBody>
      </p:sp>
    </p:spTree>
    <p:extLst>
      <p:ext uri="{BB962C8B-B14F-4D97-AF65-F5344CB8AC3E}">
        <p14:creationId xmlns:p14="http://schemas.microsoft.com/office/powerpoint/2010/main" val="274675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a:t>
            </a:fld>
            <a:endParaRPr lang="ru-RU"/>
          </a:p>
        </p:txBody>
      </p:sp>
    </p:spTree>
    <p:extLst>
      <p:ext uri="{BB962C8B-B14F-4D97-AF65-F5344CB8AC3E}">
        <p14:creationId xmlns:p14="http://schemas.microsoft.com/office/powerpoint/2010/main" val="2088193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31</a:t>
            </a:fld>
            <a:endParaRPr lang="ru-RU"/>
          </a:p>
        </p:txBody>
      </p:sp>
    </p:spTree>
    <p:extLst>
      <p:ext uri="{BB962C8B-B14F-4D97-AF65-F5344CB8AC3E}">
        <p14:creationId xmlns:p14="http://schemas.microsoft.com/office/powerpoint/2010/main" val="428674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32</a:t>
            </a:fld>
            <a:endParaRPr lang="ru-RU"/>
          </a:p>
        </p:txBody>
      </p:sp>
    </p:spTree>
    <p:extLst>
      <p:ext uri="{BB962C8B-B14F-4D97-AF65-F5344CB8AC3E}">
        <p14:creationId xmlns:p14="http://schemas.microsoft.com/office/powerpoint/2010/main" val="3852854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33</a:t>
            </a:fld>
            <a:endParaRPr lang="ru-RU"/>
          </a:p>
        </p:txBody>
      </p:sp>
    </p:spTree>
    <p:extLst>
      <p:ext uri="{BB962C8B-B14F-4D97-AF65-F5344CB8AC3E}">
        <p14:creationId xmlns:p14="http://schemas.microsoft.com/office/powerpoint/2010/main" val="2331490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34</a:t>
            </a:fld>
            <a:endParaRPr lang="ru-RU"/>
          </a:p>
        </p:txBody>
      </p:sp>
    </p:spTree>
    <p:extLst>
      <p:ext uri="{BB962C8B-B14F-4D97-AF65-F5344CB8AC3E}">
        <p14:creationId xmlns:p14="http://schemas.microsoft.com/office/powerpoint/2010/main" val="1920201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35</a:t>
            </a:fld>
            <a:endParaRPr lang="ru-RU"/>
          </a:p>
        </p:txBody>
      </p:sp>
    </p:spTree>
    <p:extLst>
      <p:ext uri="{BB962C8B-B14F-4D97-AF65-F5344CB8AC3E}">
        <p14:creationId xmlns:p14="http://schemas.microsoft.com/office/powerpoint/2010/main" val="3401785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36</a:t>
            </a:fld>
            <a:endParaRPr lang="ru-RU"/>
          </a:p>
        </p:txBody>
      </p:sp>
    </p:spTree>
    <p:extLst>
      <p:ext uri="{BB962C8B-B14F-4D97-AF65-F5344CB8AC3E}">
        <p14:creationId xmlns:p14="http://schemas.microsoft.com/office/powerpoint/2010/main" val="585426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37</a:t>
            </a:fld>
            <a:endParaRPr lang="ru-RU"/>
          </a:p>
        </p:txBody>
      </p:sp>
    </p:spTree>
    <p:extLst>
      <p:ext uri="{BB962C8B-B14F-4D97-AF65-F5344CB8AC3E}">
        <p14:creationId xmlns:p14="http://schemas.microsoft.com/office/powerpoint/2010/main" val="3756492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38</a:t>
            </a:fld>
            <a:endParaRPr lang="ru-RU"/>
          </a:p>
        </p:txBody>
      </p:sp>
    </p:spTree>
    <p:extLst>
      <p:ext uri="{BB962C8B-B14F-4D97-AF65-F5344CB8AC3E}">
        <p14:creationId xmlns:p14="http://schemas.microsoft.com/office/powerpoint/2010/main" val="1390314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39</a:t>
            </a:fld>
            <a:endParaRPr lang="ru-RU"/>
          </a:p>
        </p:txBody>
      </p:sp>
    </p:spTree>
    <p:extLst>
      <p:ext uri="{BB962C8B-B14F-4D97-AF65-F5344CB8AC3E}">
        <p14:creationId xmlns:p14="http://schemas.microsoft.com/office/powerpoint/2010/main" val="2406209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40</a:t>
            </a:fld>
            <a:endParaRPr lang="ru-RU"/>
          </a:p>
        </p:txBody>
      </p:sp>
    </p:spTree>
    <p:extLst>
      <p:ext uri="{BB962C8B-B14F-4D97-AF65-F5344CB8AC3E}">
        <p14:creationId xmlns:p14="http://schemas.microsoft.com/office/powerpoint/2010/main" val="383060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a:t>
            </a:fld>
            <a:endParaRPr lang="ru-RU"/>
          </a:p>
        </p:txBody>
      </p:sp>
    </p:spTree>
    <p:extLst>
      <p:ext uri="{BB962C8B-B14F-4D97-AF65-F5344CB8AC3E}">
        <p14:creationId xmlns:p14="http://schemas.microsoft.com/office/powerpoint/2010/main" val="3487177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41</a:t>
            </a:fld>
            <a:endParaRPr lang="ru-RU"/>
          </a:p>
        </p:txBody>
      </p:sp>
    </p:spTree>
    <p:extLst>
      <p:ext uri="{BB962C8B-B14F-4D97-AF65-F5344CB8AC3E}">
        <p14:creationId xmlns:p14="http://schemas.microsoft.com/office/powerpoint/2010/main" val="2255598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42</a:t>
            </a:fld>
            <a:endParaRPr lang="ru-RU"/>
          </a:p>
        </p:txBody>
      </p:sp>
    </p:spTree>
    <p:extLst>
      <p:ext uri="{BB962C8B-B14F-4D97-AF65-F5344CB8AC3E}">
        <p14:creationId xmlns:p14="http://schemas.microsoft.com/office/powerpoint/2010/main" val="238024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43</a:t>
            </a:fld>
            <a:endParaRPr lang="ru-RU"/>
          </a:p>
        </p:txBody>
      </p:sp>
    </p:spTree>
    <p:extLst>
      <p:ext uri="{BB962C8B-B14F-4D97-AF65-F5344CB8AC3E}">
        <p14:creationId xmlns:p14="http://schemas.microsoft.com/office/powerpoint/2010/main" val="1145688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44</a:t>
            </a:fld>
            <a:endParaRPr lang="ru-RU"/>
          </a:p>
        </p:txBody>
      </p:sp>
    </p:spTree>
    <p:extLst>
      <p:ext uri="{BB962C8B-B14F-4D97-AF65-F5344CB8AC3E}">
        <p14:creationId xmlns:p14="http://schemas.microsoft.com/office/powerpoint/2010/main" val="477539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45</a:t>
            </a:fld>
            <a:endParaRPr lang="ru-RU"/>
          </a:p>
        </p:txBody>
      </p:sp>
    </p:spTree>
    <p:extLst>
      <p:ext uri="{BB962C8B-B14F-4D97-AF65-F5344CB8AC3E}">
        <p14:creationId xmlns:p14="http://schemas.microsoft.com/office/powerpoint/2010/main" val="3610045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46</a:t>
            </a:fld>
            <a:endParaRPr lang="ru-RU"/>
          </a:p>
        </p:txBody>
      </p:sp>
    </p:spTree>
    <p:extLst>
      <p:ext uri="{BB962C8B-B14F-4D97-AF65-F5344CB8AC3E}">
        <p14:creationId xmlns:p14="http://schemas.microsoft.com/office/powerpoint/2010/main" val="4234730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47</a:t>
            </a:fld>
            <a:endParaRPr lang="ru-RU"/>
          </a:p>
        </p:txBody>
      </p:sp>
    </p:spTree>
    <p:extLst>
      <p:ext uri="{BB962C8B-B14F-4D97-AF65-F5344CB8AC3E}">
        <p14:creationId xmlns:p14="http://schemas.microsoft.com/office/powerpoint/2010/main" val="512904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48</a:t>
            </a:fld>
            <a:endParaRPr lang="ru-RU"/>
          </a:p>
        </p:txBody>
      </p:sp>
    </p:spTree>
    <p:extLst>
      <p:ext uri="{BB962C8B-B14F-4D97-AF65-F5344CB8AC3E}">
        <p14:creationId xmlns:p14="http://schemas.microsoft.com/office/powerpoint/2010/main" val="2526118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49</a:t>
            </a:fld>
            <a:endParaRPr lang="ru-RU"/>
          </a:p>
        </p:txBody>
      </p:sp>
    </p:spTree>
    <p:extLst>
      <p:ext uri="{BB962C8B-B14F-4D97-AF65-F5344CB8AC3E}">
        <p14:creationId xmlns:p14="http://schemas.microsoft.com/office/powerpoint/2010/main" val="1433263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50</a:t>
            </a:fld>
            <a:endParaRPr lang="ru-RU"/>
          </a:p>
        </p:txBody>
      </p:sp>
    </p:spTree>
    <p:extLst>
      <p:ext uri="{BB962C8B-B14F-4D97-AF65-F5344CB8AC3E}">
        <p14:creationId xmlns:p14="http://schemas.microsoft.com/office/powerpoint/2010/main" val="273372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a:t>
            </a:fld>
            <a:endParaRPr lang="ru-RU"/>
          </a:p>
        </p:txBody>
      </p:sp>
    </p:spTree>
    <p:extLst>
      <p:ext uri="{BB962C8B-B14F-4D97-AF65-F5344CB8AC3E}">
        <p14:creationId xmlns:p14="http://schemas.microsoft.com/office/powerpoint/2010/main" val="208387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51</a:t>
            </a:fld>
            <a:endParaRPr lang="ru-RU"/>
          </a:p>
        </p:txBody>
      </p:sp>
    </p:spTree>
    <p:extLst>
      <p:ext uri="{BB962C8B-B14F-4D97-AF65-F5344CB8AC3E}">
        <p14:creationId xmlns:p14="http://schemas.microsoft.com/office/powerpoint/2010/main" val="2280647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52</a:t>
            </a:fld>
            <a:endParaRPr lang="ru-RU"/>
          </a:p>
        </p:txBody>
      </p:sp>
    </p:spTree>
    <p:extLst>
      <p:ext uri="{BB962C8B-B14F-4D97-AF65-F5344CB8AC3E}">
        <p14:creationId xmlns:p14="http://schemas.microsoft.com/office/powerpoint/2010/main" val="5557556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53</a:t>
            </a:fld>
            <a:endParaRPr lang="ru-RU"/>
          </a:p>
        </p:txBody>
      </p:sp>
    </p:spTree>
    <p:extLst>
      <p:ext uri="{BB962C8B-B14F-4D97-AF65-F5344CB8AC3E}">
        <p14:creationId xmlns:p14="http://schemas.microsoft.com/office/powerpoint/2010/main" val="21394382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54</a:t>
            </a:fld>
            <a:endParaRPr lang="ru-RU"/>
          </a:p>
        </p:txBody>
      </p:sp>
    </p:spTree>
    <p:extLst>
      <p:ext uri="{BB962C8B-B14F-4D97-AF65-F5344CB8AC3E}">
        <p14:creationId xmlns:p14="http://schemas.microsoft.com/office/powerpoint/2010/main" val="5557556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55</a:t>
            </a:fld>
            <a:endParaRPr lang="ru-RU"/>
          </a:p>
        </p:txBody>
      </p:sp>
    </p:spTree>
    <p:extLst>
      <p:ext uri="{BB962C8B-B14F-4D97-AF65-F5344CB8AC3E}">
        <p14:creationId xmlns:p14="http://schemas.microsoft.com/office/powerpoint/2010/main" val="5557556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56</a:t>
            </a:fld>
            <a:endParaRPr lang="ru-RU"/>
          </a:p>
        </p:txBody>
      </p:sp>
    </p:spTree>
    <p:extLst>
      <p:ext uri="{BB962C8B-B14F-4D97-AF65-F5344CB8AC3E}">
        <p14:creationId xmlns:p14="http://schemas.microsoft.com/office/powerpoint/2010/main" val="5557556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57</a:t>
            </a:fld>
            <a:endParaRPr lang="ru-RU"/>
          </a:p>
        </p:txBody>
      </p:sp>
    </p:spTree>
    <p:extLst>
      <p:ext uri="{BB962C8B-B14F-4D97-AF65-F5344CB8AC3E}">
        <p14:creationId xmlns:p14="http://schemas.microsoft.com/office/powerpoint/2010/main" val="5557556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58</a:t>
            </a:fld>
            <a:endParaRPr lang="ru-RU"/>
          </a:p>
        </p:txBody>
      </p:sp>
    </p:spTree>
    <p:extLst>
      <p:ext uri="{BB962C8B-B14F-4D97-AF65-F5344CB8AC3E}">
        <p14:creationId xmlns:p14="http://schemas.microsoft.com/office/powerpoint/2010/main" val="1531785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59</a:t>
            </a:fld>
            <a:endParaRPr lang="ru-RU"/>
          </a:p>
        </p:txBody>
      </p:sp>
    </p:spTree>
    <p:extLst>
      <p:ext uri="{BB962C8B-B14F-4D97-AF65-F5344CB8AC3E}">
        <p14:creationId xmlns:p14="http://schemas.microsoft.com/office/powerpoint/2010/main" val="116664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60</a:t>
            </a:fld>
            <a:endParaRPr lang="ru-RU"/>
          </a:p>
        </p:txBody>
      </p:sp>
    </p:spTree>
    <p:extLst>
      <p:ext uri="{BB962C8B-B14F-4D97-AF65-F5344CB8AC3E}">
        <p14:creationId xmlns:p14="http://schemas.microsoft.com/office/powerpoint/2010/main" val="364179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a:t>
            </a:fld>
            <a:endParaRPr lang="ru-RU"/>
          </a:p>
        </p:txBody>
      </p:sp>
    </p:spTree>
    <p:extLst>
      <p:ext uri="{BB962C8B-B14F-4D97-AF65-F5344CB8AC3E}">
        <p14:creationId xmlns:p14="http://schemas.microsoft.com/office/powerpoint/2010/main" val="3410117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61</a:t>
            </a:fld>
            <a:endParaRPr lang="ru-RU"/>
          </a:p>
        </p:txBody>
      </p:sp>
    </p:spTree>
    <p:extLst>
      <p:ext uri="{BB962C8B-B14F-4D97-AF65-F5344CB8AC3E}">
        <p14:creationId xmlns:p14="http://schemas.microsoft.com/office/powerpoint/2010/main" val="6374667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62</a:t>
            </a:fld>
            <a:endParaRPr lang="ru-RU"/>
          </a:p>
        </p:txBody>
      </p:sp>
    </p:spTree>
    <p:extLst>
      <p:ext uri="{BB962C8B-B14F-4D97-AF65-F5344CB8AC3E}">
        <p14:creationId xmlns:p14="http://schemas.microsoft.com/office/powerpoint/2010/main" val="1100572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63</a:t>
            </a:fld>
            <a:endParaRPr lang="ru-RU"/>
          </a:p>
        </p:txBody>
      </p:sp>
    </p:spTree>
    <p:extLst>
      <p:ext uri="{BB962C8B-B14F-4D97-AF65-F5344CB8AC3E}">
        <p14:creationId xmlns:p14="http://schemas.microsoft.com/office/powerpoint/2010/main" val="36534819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64</a:t>
            </a:fld>
            <a:endParaRPr lang="ru-RU"/>
          </a:p>
        </p:txBody>
      </p:sp>
    </p:spTree>
    <p:extLst>
      <p:ext uri="{BB962C8B-B14F-4D97-AF65-F5344CB8AC3E}">
        <p14:creationId xmlns:p14="http://schemas.microsoft.com/office/powerpoint/2010/main" val="33241751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65</a:t>
            </a:fld>
            <a:endParaRPr lang="ru-RU"/>
          </a:p>
        </p:txBody>
      </p:sp>
    </p:spTree>
    <p:extLst>
      <p:ext uri="{BB962C8B-B14F-4D97-AF65-F5344CB8AC3E}">
        <p14:creationId xmlns:p14="http://schemas.microsoft.com/office/powerpoint/2010/main" val="28427784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66</a:t>
            </a:fld>
            <a:endParaRPr lang="ru-RU"/>
          </a:p>
        </p:txBody>
      </p:sp>
    </p:spTree>
    <p:extLst>
      <p:ext uri="{BB962C8B-B14F-4D97-AF65-F5344CB8AC3E}">
        <p14:creationId xmlns:p14="http://schemas.microsoft.com/office/powerpoint/2010/main" val="41106457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67</a:t>
            </a:fld>
            <a:endParaRPr lang="ru-RU"/>
          </a:p>
        </p:txBody>
      </p:sp>
    </p:spTree>
    <p:extLst>
      <p:ext uri="{BB962C8B-B14F-4D97-AF65-F5344CB8AC3E}">
        <p14:creationId xmlns:p14="http://schemas.microsoft.com/office/powerpoint/2010/main" val="10901042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68</a:t>
            </a:fld>
            <a:endParaRPr lang="ru-RU"/>
          </a:p>
        </p:txBody>
      </p:sp>
    </p:spTree>
    <p:extLst>
      <p:ext uri="{BB962C8B-B14F-4D97-AF65-F5344CB8AC3E}">
        <p14:creationId xmlns:p14="http://schemas.microsoft.com/office/powerpoint/2010/main" val="2443109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69</a:t>
            </a:fld>
            <a:endParaRPr lang="ru-RU"/>
          </a:p>
        </p:txBody>
      </p:sp>
    </p:spTree>
    <p:extLst>
      <p:ext uri="{BB962C8B-B14F-4D97-AF65-F5344CB8AC3E}">
        <p14:creationId xmlns:p14="http://schemas.microsoft.com/office/powerpoint/2010/main" val="2443109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70</a:t>
            </a:fld>
            <a:endParaRPr lang="ru-RU"/>
          </a:p>
        </p:txBody>
      </p:sp>
    </p:spTree>
    <p:extLst>
      <p:ext uri="{BB962C8B-B14F-4D97-AF65-F5344CB8AC3E}">
        <p14:creationId xmlns:p14="http://schemas.microsoft.com/office/powerpoint/2010/main" val="30045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a:t>
            </a:fld>
            <a:endParaRPr lang="ru-RU"/>
          </a:p>
        </p:txBody>
      </p:sp>
    </p:spTree>
    <p:extLst>
      <p:ext uri="{BB962C8B-B14F-4D97-AF65-F5344CB8AC3E}">
        <p14:creationId xmlns:p14="http://schemas.microsoft.com/office/powerpoint/2010/main" val="31491348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71</a:t>
            </a:fld>
            <a:endParaRPr lang="ru-RU"/>
          </a:p>
        </p:txBody>
      </p:sp>
    </p:spTree>
    <p:extLst>
      <p:ext uri="{BB962C8B-B14F-4D97-AF65-F5344CB8AC3E}">
        <p14:creationId xmlns:p14="http://schemas.microsoft.com/office/powerpoint/2010/main" val="5348697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72</a:t>
            </a:fld>
            <a:endParaRPr lang="ru-RU"/>
          </a:p>
        </p:txBody>
      </p:sp>
    </p:spTree>
    <p:extLst>
      <p:ext uri="{BB962C8B-B14F-4D97-AF65-F5344CB8AC3E}">
        <p14:creationId xmlns:p14="http://schemas.microsoft.com/office/powerpoint/2010/main" val="32242491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73</a:t>
            </a:fld>
            <a:endParaRPr lang="ru-RU"/>
          </a:p>
        </p:txBody>
      </p:sp>
    </p:spTree>
    <p:extLst>
      <p:ext uri="{BB962C8B-B14F-4D97-AF65-F5344CB8AC3E}">
        <p14:creationId xmlns:p14="http://schemas.microsoft.com/office/powerpoint/2010/main" val="31434134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74</a:t>
            </a:fld>
            <a:endParaRPr lang="ru-RU"/>
          </a:p>
        </p:txBody>
      </p:sp>
    </p:spTree>
    <p:extLst>
      <p:ext uri="{BB962C8B-B14F-4D97-AF65-F5344CB8AC3E}">
        <p14:creationId xmlns:p14="http://schemas.microsoft.com/office/powerpoint/2010/main" val="30044337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75</a:t>
            </a:fld>
            <a:endParaRPr lang="ru-RU"/>
          </a:p>
        </p:txBody>
      </p:sp>
    </p:spTree>
    <p:extLst>
      <p:ext uri="{BB962C8B-B14F-4D97-AF65-F5344CB8AC3E}">
        <p14:creationId xmlns:p14="http://schemas.microsoft.com/office/powerpoint/2010/main" val="19131708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76</a:t>
            </a:fld>
            <a:endParaRPr lang="ru-RU"/>
          </a:p>
        </p:txBody>
      </p:sp>
    </p:spTree>
    <p:extLst>
      <p:ext uri="{BB962C8B-B14F-4D97-AF65-F5344CB8AC3E}">
        <p14:creationId xmlns:p14="http://schemas.microsoft.com/office/powerpoint/2010/main" val="37731659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77</a:t>
            </a:fld>
            <a:endParaRPr lang="ru-RU"/>
          </a:p>
        </p:txBody>
      </p:sp>
    </p:spTree>
    <p:extLst>
      <p:ext uri="{BB962C8B-B14F-4D97-AF65-F5344CB8AC3E}">
        <p14:creationId xmlns:p14="http://schemas.microsoft.com/office/powerpoint/2010/main" val="5558120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78</a:t>
            </a:fld>
            <a:endParaRPr lang="ru-RU"/>
          </a:p>
        </p:txBody>
      </p:sp>
    </p:spTree>
    <p:extLst>
      <p:ext uri="{BB962C8B-B14F-4D97-AF65-F5344CB8AC3E}">
        <p14:creationId xmlns:p14="http://schemas.microsoft.com/office/powerpoint/2010/main" val="10590520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79</a:t>
            </a:fld>
            <a:endParaRPr lang="ru-RU"/>
          </a:p>
        </p:txBody>
      </p:sp>
    </p:spTree>
    <p:extLst>
      <p:ext uri="{BB962C8B-B14F-4D97-AF65-F5344CB8AC3E}">
        <p14:creationId xmlns:p14="http://schemas.microsoft.com/office/powerpoint/2010/main" val="20569244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80</a:t>
            </a:fld>
            <a:endParaRPr lang="ru-RU"/>
          </a:p>
        </p:txBody>
      </p:sp>
    </p:spTree>
    <p:extLst>
      <p:ext uri="{BB962C8B-B14F-4D97-AF65-F5344CB8AC3E}">
        <p14:creationId xmlns:p14="http://schemas.microsoft.com/office/powerpoint/2010/main" val="168834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a:t>
            </a:fld>
            <a:endParaRPr lang="ru-RU"/>
          </a:p>
        </p:txBody>
      </p:sp>
    </p:spTree>
    <p:extLst>
      <p:ext uri="{BB962C8B-B14F-4D97-AF65-F5344CB8AC3E}">
        <p14:creationId xmlns:p14="http://schemas.microsoft.com/office/powerpoint/2010/main" val="6366066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81</a:t>
            </a:fld>
            <a:endParaRPr lang="ru-RU"/>
          </a:p>
        </p:txBody>
      </p:sp>
    </p:spTree>
    <p:extLst>
      <p:ext uri="{BB962C8B-B14F-4D97-AF65-F5344CB8AC3E}">
        <p14:creationId xmlns:p14="http://schemas.microsoft.com/office/powerpoint/2010/main" val="25427111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82</a:t>
            </a:fld>
            <a:endParaRPr lang="ru-RU"/>
          </a:p>
        </p:txBody>
      </p:sp>
    </p:spTree>
    <p:extLst>
      <p:ext uri="{BB962C8B-B14F-4D97-AF65-F5344CB8AC3E}">
        <p14:creationId xmlns:p14="http://schemas.microsoft.com/office/powerpoint/2010/main" val="6781212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83</a:t>
            </a:fld>
            <a:endParaRPr lang="ru-RU"/>
          </a:p>
        </p:txBody>
      </p:sp>
    </p:spTree>
    <p:extLst>
      <p:ext uri="{BB962C8B-B14F-4D97-AF65-F5344CB8AC3E}">
        <p14:creationId xmlns:p14="http://schemas.microsoft.com/office/powerpoint/2010/main" val="3670874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84</a:t>
            </a:fld>
            <a:endParaRPr lang="ru-RU"/>
          </a:p>
        </p:txBody>
      </p:sp>
    </p:spTree>
    <p:extLst>
      <p:ext uri="{BB962C8B-B14F-4D97-AF65-F5344CB8AC3E}">
        <p14:creationId xmlns:p14="http://schemas.microsoft.com/office/powerpoint/2010/main" val="37198566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85</a:t>
            </a:fld>
            <a:endParaRPr lang="ru-RU"/>
          </a:p>
        </p:txBody>
      </p:sp>
    </p:spTree>
    <p:extLst>
      <p:ext uri="{BB962C8B-B14F-4D97-AF65-F5344CB8AC3E}">
        <p14:creationId xmlns:p14="http://schemas.microsoft.com/office/powerpoint/2010/main" val="15394139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86</a:t>
            </a:fld>
            <a:endParaRPr lang="ru-RU"/>
          </a:p>
        </p:txBody>
      </p:sp>
    </p:spTree>
    <p:extLst>
      <p:ext uri="{BB962C8B-B14F-4D97-AF65-F5344CB8AC3E}">
        <p14:creationId xmlns:p14="http://schemas.microsoft.com/office/powerpoint/2010/main" val="35653086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87</a:t>
            </a:fld>
            <a:endParaRPr lang="ru-RU"/>
          </a:p>
        </p:txBody>
      </p:sp>
    </p:spTree>
    <p:extLst>
      <p:ext uri="{BB962C8B-B14F-4D97-AF65-F5344CB8AC3E}">
        <p14:creationId xmlns:p14="http://schemas.microsoft.com/office/powerpoint/2010/main" val="41458790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88</a:t>
            </a:fld>
            <a:endParaRPr lang="ru-RU"/>
          </a:p>
        </p:txBody>
      </p:sp>
    </p:spTree>
    <p:extLst>
      <p:ext uri="{BB962C8B-B14F-4D97-AF65-F5344CB8AC3E}">
        <p14:creationId xmlns:p14="http://schemas.microsoft.com/office/powerpoint/2010/main" val="8095851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89</a:t>
            </a:fld>
            <a:endParaRPr lang="ru-RU"/>
          </a:p>
        </p:txBody>
      </p:sp>
    </p:spTree>
    <p:extLst>
      <p:ext uri="{BB962C8B-B14F-4D97-AF65-F5344CB8AC3E}">
        <p14:creationId xmlns:p14="http://schemas.microsoft.com/office/powerpoint/2010/main" val="40104217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90</a:t>
            </a:fld>
            <a:endParaRPr lang="ru-RU"/>
          </a:p>
        </p:txBody>
      </p:sp>
    </p:spTree>
    <p:extLst>
      <p:ext uri="{BB962C8B-B14F-4D97-AF65-F5344CB8AC3E}">
        <p14:creationId xmlns:p14="http://schemas.microsoft.com/office/powerpoint/2010/main" val="320188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a:t>
            </a:fld>
            <a:endParaRPr lang="ru-RU"/>
          </a:p>
        </p:txBody>
      </p:sp>
    </p:spTree>
    <p:extLst>
      <p:ext uri="{BB962C8B-B14F-4D97-AF65-F5344CB8AC3E}">
        <p14:creationId xmlns:p14="http://schemas.microsoft.com/office/powerpoint/2010/main" val="24613391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91</a:t>
            </a:fld>
            <a:endParaRPr lang="ru-RU"/>
          </a:p>
        </p:txBody>
      </p:sp>
    </p:spTree>
    <p:extLst>
      <p:ext uri="{BB962C8B-B14F-4D97-AF65-F5344CB8AC3E}">
        <p14:creationId xmlns:p14="http://schemas.microsoft.com/office/powerpoint/2010/main" val="27907403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92</a:t>
            </a:fld>
            <a:endParaRPr lang="ru-RU"/>
          </a:p>
        </p:txBody>
      </p:sp>
    </p:spTree>
    <p:extLst>
      <p:ext uri="{BB962C8B-B14F-4D97-AF65-F5344CB8AC3E}">
        <p14:creationId xmlns:p14="http://schemas.microsoft.com/office/powerpoint/2010/main" val="41432109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93</a:t>
            </a:fld>
            <a:endParaRPr lang="ru-RU"/>
          </a:p>
        </p:txBody>
      </p:sp>
    </p:spTree>
    <p:extLst>
      <p:ext uri="{BB962C8B-B14F-4D97-AF65-F5344CB8AC3E}">
        <p14:creationId xmlns:p14="http://schemas.microsoft.com/office/powerpoint/2010/main" val="23988334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94</a:t>
            </a:fld>
            <a:endParaRPr lang="ru-RU"/>
          </a:p>
        </p:txBody>
      </p:sp>
    </p:spTree>
    <p:extLst>
      <p:ext uri="{BB962C8B-B14F-4D97-AF65-F5344CB8AC3E}">
        <p14:creationId xmlns:p14="http://schemas.microsoft.com/office/powerpoint/2010/main" val="25680197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95</a:t>
            </a:fld>
            <a:endParaRPr lang="ru-RU"/>
          </a:p>
        </p:txBody>
      </p:sp>
    </p:spTree>
    <p:extLst>
      <p:ext uri="{BB962C8B-B14F-4D97-AF65-F5344CB8AC3E}">
        <p14:creationId xmlns:p14="http://schemas.microsoft.com/office/powerpoint/2010/main" val="11126254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96</a:t>
            </a:fld>
            <a:endParaRPr lang="ru-RU"/>
          </a:p>
        </p:txBody>
      </p:sp>
    </p:spTree>
    <p:extLst>
      <p:ext uri="{BB962C8B-B14F-4D97-AF65-F5344CB8AC3E}">
        <p14:creationId xmlns:p14="http://schemas.microsoft.com/office/powerpoint/2010/main" val="17191129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97</a:t>
            </a:fld>
            <a:endParaRPr lang="ru-RU"/>
          </a:p>
        </p:txBody>
      </p:sp>
    </p:spTree>
    <p:extLst>
      <p:ext uri="{BB962C8B-B14F-4D97-AF65-F5344CB8AC3E}">
        <p14:creationId xmlns:p14="http://schemas.microsoft.com/office/powerpoint/2010/main" val="3498893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98</a:t>
            </a:fld>
            <a:endParaRPr lang="ru-RU"/>
          </a:p>
        </p:txBody>
      </p:sp>
    </p:spTree>
    <p:extLst>
      <p:ext uri="{BB962C8B-B14F-4D97-AF65-F5344CB8AC3E}">
        <p14:creationId xmlns:p14="http://schemas.microsoft.com/office/powerpoint/2010/main" val="27012097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99</a:t>
            </a:fld>
            <a:endParaRPr lang="ru-RU"/>
          </a:p>
        </p:txBody>
      </p:sp>
    </p:spTree>
    <p:extLst>
      <p:ext uri="{BB962C8B-B14F-4D97-AF65-F5344CB8AC3E}">
        <p14:creationId xmlns:p14="http://schemas.microsoft.com/office/powerpoint/2010/main" val="19806346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100</a:t>
            </a:fld>
            <a:endParaRPr lang="ru-RU"/>
          </a:p>
        </p:txBody>
      </p:sp>
    </p:spTree>
    <p:extLst>
      <p:ext uri="{BB962C8B-B14F-4D97-AF65-F5344CB8AC3E}">
        <p14:creationId xmlns:p14="http://schemas.microsoft.com/office/powerpoint/2010/main" val="174371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226871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77886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36590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10473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418341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172530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385686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388791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143166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1281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6CD8FA83-721C-4E0F-B192-12C83F3E62B4}"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26DFB3-06DE-4CFA-B0CF-5C430591E250}" type="slidenum">
              <a:rPr lang="ru-RU" smtClean="0"/>
              <a:pPr/>
              <a:t>‹#›</a:t>
            </a:fld>
            <a:endParaRPr lang="ru-RU"/>
          </a:p>
        </p:txBody>
      </p:sp>
    </p:spTree>
    <p:extLst>
      <p:ext uri="{BB962C8B-B14F-4D97-AF65-F5344CB8AC3E}">
        <p14:creationId xmlns:p14="http://schemas.microsoft.com/office/powerpoint/2010/main" val="175740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D8FA83-721C-4E0F-B192-12C83F3E62B4}" type="datetimeFigureOut">
              <a:rPr lang="ru-RU" smtClean="0"/>
              <a:pPr/>
              <a:t>24.03.2020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26DFB3-06DE-4CFA-B0CF-5C430591E250}" type="slidenum">
              <a:rPr lang="ru-RU" smtClean="0"/>
              <a:pPr/>
              <a:t>‹#›</a:t>
            </a:fld>
            <a:endParaRPr lang="ru-RU"/>
          </a:p>
        </p:txBody>
      </p:sp>
    </p:spTree>
    <p:extLst>
      <p:ext uri="{BB962C8B-B14F-4D97-AF65-F5344CB8AC3E}">
        <p14:creationId xmlns:p14="http://schemas.microsoft.com/office/powerpoint/2010/main" val="158513355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500042"/>
            <a:ext cx="7772400" cy="1470025"/>
          </a:xfrm>
        </p:spPr>
        <p:txBody>
          <a:bodyPr>
            <a:normAutofit fontScale="90000"/>
          </a:bodyPr>
          <a:lstStyle/>
          <a:p>
            <a:r>
              <a:rPr lang="ru-RU" altLang="ru-RU" b="1" dirty="0">
                <a:solidFill>
                  <a:schemeClr val="tx1"/>
                </a:solidFill>
                <a:latin typeface="Arial Narrow" pitchFamily="34" charset="0"/>
              </a:rPr>
              <a:t>Тема лекции:</a:t>
            </a:r>
            <a:br>
              <a:rPr lang="en-US" altLang="ru-RU" b="1" dirty="0">
                <a:solidFill>
                  <a:schemeClr val="tx1"/>
                </a:solidFill>
                <a:latin typeface="Arial Narrow" pitchFamily="34" charset="0"/>
              </a:rPr>
            </a:br>
            <a:r>
              <a:rPr lang="ru-RU" altLang="ru-RU" b="1">
                <a:solidFill>
                  <a:schemeClr val="tx1"/>
                </a:solidFill>
                <a:latin typeface="Arial Narrow" pitchFamily="34" charset="0"/>
              </a:rPr>
              <a:t> «Нормирование </a:t>
            </a:r>
            <a:r>
              <a:rPr lang="ru-RU" altLang="ru-RU" b="1" dirty="0">
                <a:solidFill>
                  <a:schemeClr val="tx1"/>
                </a:solidFill>
                <a:latin typeface="Arial Narrow" pitchFamily="34" charset="0"/>
              </a:rPr>
              <a:t>и </a:t>
            </a:r>
            <a:r>
              <a:rPr lang="ru-RU" altLang="ru-RU" b="1">
                <a:solidFill>
                  <a:schemeClr val="tx1"/>
                </a:solidFill>
                <a:latin typeface="Arial Narrow" pitchFamily="34" charset="0"/>
              </a:rPr>
              <a:t>оплата труда»</a:t>
            </a:r>
            <a:endParaRPr lang="ru-RU" dirty="0"/>
          </a:p>
        </p:txBody>
      </p:sp>
      <p:sp>
        <p:nvSpPr>
          <p:cNvPr id="4" name="Подзаголовок 3"/>
          <p:cNvSpPr>
            <a:spLocks noGrp="1"/>
          </p:cNvSpPr>
          <p:nvPr>
            <p:ph type="subTitle" idx="1"/>
          </p:nvPr>
        </p:nvSpPr>
        <p:spPr>
          <a:xfrm>
            <a:off x="642910" y="3929066"/>
            <a:ext cx="8001056" cy="1752600"/>
          </a:xfrm>
        </p:spPr>
        <p:txBody>
          <a:bodyPr>
            <a:noAutofit/>
          </a:bodyPr>
          <a:lstStyle/>
          <a:p>
            <a:r>
              <a:rPr lang="ru-RU" sz="3600" b="1" dirty="0">
                <a:solidFill>
                  <a:schemeClr val="tx1"/>
                </a:solidFill>
                <a:latin typeface="Arial Narrow" pitchFamily="34" charset="0"/>
              </a:rPr>
              <a:t>Лектор </a:t>
            </a:r>
            <a:r>
              <a:rPr lang="ru-RU" sz="3600" b="1" dirty="0" err="1">
                <a:solidFill>
                  <a:schemeClr val="tx1"/>
                </a:solidFill>
                <a:latin typeface="Arial Narrow" pitchFamily="34" charset="0"/>
              </a:rPr>
              <a:t>к.ю.н</a:t>
            </a:r>
            <a:r>
              <a:rPr lang="ru-RU" sz="3600" b="1" dirty="0">
                <a:solidFill>
                  <a:schemeClr val="tx1"/>
                </a:solidFill>
                <a:latin typeface="Arial Narrow" pitchFamily="34" charset="0"/>
              </a:rPr>
              <a:t>., доцент Пашкова Галина Георгиевна</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71406" y="116632"/>
            <a:ext cx="8572560" cy="6001643"/>
          </a:xfrm>
          <a:prstGeom prst="rect">
            <a:avLst/>
          </a:prstGeom>
        </p:spPr>
        <p:txBody>
          <a:bodyPr wrap="square">
            <a:spAutoFit/>
          </a:bodyPr>
          <a:lstStyle/>
          <a:p>
            <a:r>
              <a:rPr lang="ru-RU" sz="3200" dirty="0">
                <a:latin typeface="Arial Narrow" pitchFamily="34" charset="0"/>
              </a:rPr>
              <a:t>Норма управляемости (разновидность нормы обслуживания) – определяет численность работников, которыми должен руководить один организатор процесса труда ( минимально 2 человека,  максимально  до 20-40, оптимальное   5</a:t>
            </a:r>
            <a:r>
              <a:rPr lang="en-US" sz="3200" dirty="0">
                <a:latin typeface="Arial Narrow" pitchFamily="34" charset="0"/>
              </a:rPr>
              <a:t>-</a:t>
            </a:r>
            <a:r>
              <a:rPr lang="ru-RU" sz="3200" dirty="0">
                <a:latin typeface="Arial Narrow" pitchFamily="34" charset="0"/>
              </a:rPr>
              <a:t>7 человек).</a:t>
            </a:r>
          </a:p>
          <a:p>
            <a:r>
              <a:rPr lang="ru-RU" sz="3200" dirty="0">
                <a:latin typeface="Arial Narrow" pitchFamily="34" charset="0"/>
              </a:rPr>
              <a:t>Норматив  численности – установленное число работников определенного профессионально-квалификационного состава, необходимое для выполнения конкретных производственных, управленческих функций или объемов работ.</a:t>
            </a:r>
          </a:p>
          <a:p>
            <a:endParaRPr lang="ru-RU" sz="3200" dirty="0">
              <a:latin typeface="Arial Narrow" pitchFamily="34" charset="0"/>
            </a:endParaRPr>
          </a:p>
        </p:txBody>
      </p:sp>
    </p:spTree>
    <p:extLst>
      <p:ext uri="{BB962C8B-B14F-4D97-AF65-F5344CB8AC3E}">
        <p14:creationId xmlns:p14="http://schemas.microsoft.com/office/powerpoint/2010/main" val="20989153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6" name="Прямоугольник 5"/>
          <p:cNvSpPr/>
          <p:nvPr/>
        </p:nvSpPr>
        <p:spPr>
          <a:xfrm>
            <a:off x="107504" y="195991"/>
            <a:ext cx="8953277" cy="6986528"/>
          </a:xfrm>
          <a:prstGeom prst="rect">
            <a:avLst/>
          </a:prstGeom>
        </p:spPr>
        <p:txBody>
          <a:bodyPr wrap="square">
            <a:spAutoFit/>
          </a:bodyPr>
          <a:lstStyle/>
          <a:p>
            <a:r>
              <a:rPr lang="ru-RU" sz="3200" dirty="0">
                <a:solidFill>
                  <a:srgbClr val="333333"/>
                </a:solidFill>
                <a:latin typeface="Arial Narrow" pitchFamily="34" charset="0"/>
                <a:ea typeface="Times New Roman" pitchFamily="18" charset="0"/>
                <a:cs typeface="Helvetica" charset="-52"/>
              </a:rPr>
              <a:t>(ст.258 ТК) и за  перерывы для обогревания и отдыха (ст. 109 ТК);</a:t>
            </a:r>
            <a:br>
              <a:rPr lang="ru-RU" sz="3200" dirty="0">
                <a:solidFill>
                  <a:srgbClr val="333333"/>
                </a:solidFill>
                <a:latin typeface="Arial Narrow" pitchFamily="34" charset="0"/>
                <a:ea typeface="Times New Roman" pitchFamily="18" charset="0"/>
                <a:cs typeface="Helvetica" charset="-52"/>
              </a:rPr>
            </a:br>
            <a:r>
              <a:rPr lang="ru-RU" sz="3200" dirty="0">
                <a:solidFill>
                  <a:srgbClr val="333333"/>
                </a:solidFill>
                <a:latin typeface="Arial Narrow" pitchFamily="34" charset="0"/>
                <a:ea typeface="Times New Roman" pitchFamily="18" charset="0"/>
                <a:cs typeface="Helvetica" charset="-52"/>
              </a:rPr>
              <a:t>     2)  доплата женщинам села и районов Крайнего Севера и приравненных к ним местностей, а также подросткам за сокращенное рабочее время (ст. 271 ТК);</a:t>
            </a:r>
          </a:p>
          <a:p>
            <a:r>
              <a:rPr lang="ru-RU" sz="3200" dirty="0">
                <a:solidFill>
                  <a:srgbClr val="333333"/>
                </a:solidFill>
                <a:latin typeface="Arial Narrow" pitchFamily="34" charset="0"/>
                <a:ea typeface="Times New Roman" pitchFamily="18" charset="0"/>
                <a:cs typeface="Helvetica" charset="-52"/>
              </a:rPr>
              <a:t>3) доплата при переводе работника на другую нижеоплачиваемую работу до его прежнего заработка в течение месяца, а при переводе в связи с трудовым увечьем по вине организации - до восстановления трудоспособности или установления инвалидности (ст. 182 ТК);</a:t>
            </a:r>
            <a:br>
              <a:rPr lang="ru-RU" sz="3200" dirty="0">
                <a:solidFill>
                  <a:srgbClr val="333333"/>
                </a:solidFill>
                <a:latin typeface="Arial Narrow" pitchFamily="34" charset="0"/>
                <a:ea typeface="Times New Roman" pitchFamily="18" charset="0"/>
                <a:cs typeface="Helvetica" charset="-52"/>
              </a:rPr>
            </a:br>
            <a:br>
              <a:rPr lang="ru-RU" sz="3200" dirty="0">
                <a:solidFill>
                  <a:srgbClr val="333333"/>
                </a:solidFill>
                <a:latin typeface="Arial Narrow" pitchFamily="34" charset="0"/>
                <a:ea typeface="Times New Roman" pitchFamily="18" charset="0"/>
                <a:cs typeface="Helvetica" charset="-52"/>
              </a:rPr>
            </a:br>
            <a:endParaRPr lang="ru-RU" sz="3200" dirty="0">
              <a:latin typeface="Arial Narrow" panose="020B0606020202030204" pitchFamily="34" charset="0"/>
            </a:endParaRPr>
          </a:p>
        </p:txBody>
      </p:sp>
    </p:spTree>
    <p:extLst>
      <p:ext uri="{BB962C8B-B14F-4D97-AF65-F5344CB8AC3E}">
        <p14:creationId xmlns:p14="http://schemas.microsoft.com/office/powerpoint/2010/main" val="25627629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6" name="Прямоугольник 5"/>
          <p:cNvSpPr/>
          <p:nvPr/>
        </p:nvSpPr>
        <p:spPr>
          <a:xfrm>
            <a:off x="107504" y="195991"/>
            <a:ext cx="8953277" cy="7109639"/>
          </a:xfrm>
          <a:prstGeom prst="rect">
            <a:avLst/>
          </a:prstGeom>
        </p:spPr>
        <p:txBody>
          <a:bodyPr wrap="square">
            <a:spAutoFit/>
          </a:bodyPr>
          <a:lstStyle/>
          <a:p>
            <a:pPr lvl="0" fontAlgn="base">
              <a:spcBef>
                <a:spcPct val="0"/>
              </a:spcBef>
              <a:spcAft>
                <a:spcPct val="0"/>
              </a:spcAft>
            </a:pPr>
            <a:r>
              <a:rPr lang="ru-RU" sz="3200" dirty="0">
                <a:solidFill>
                  <a:srgbClr val="333333"/>
                </a:solidFill>
                <a:latin typeface="Arial Narrow" pitchFamily="34" charset="0"/>
                <a:ea typeface="Times New Roman" pitchFamily="18" charset="0"/>
                <a:cs typeface="Helvetica" charset="-52"/>
              </a:rPr>
              <a:t>4)  доплаты до прежнего среднего заработка беременным и кормящим матерям при переводе на более легкую работу (ст. 254 ТК); </a:t>
            </a:r>
          </a:p>
          <a:p>
            <a:pPr lvl="0" fontAlgn="base">
              <a:spcBef>
                <a:spcPct val="0"/>
              </a:spcBef>
              <a:spcAft>
                <a:spcPct val="0"/>
              </a:spcAft>
            </a:pPr>
            <a:r>
              <a:rPr lang="ru-RU" sz="3200" dirty="0">
                <a:solidFill>
                  <a:srgbClr val="333333"/>
                </a:solidFill>
                <a:latin typeface="Arial Narrow" pitchFamily="34" charset="0"/>
                <a:ea typeface="Times New Roman" pitchFamily="18" charset="0"/>
                <a:cs typeface="Helvetica" charset="-52"/>
              </a:rPr>
              <a:t>5) доплаты спортсменам в период временной нетрудоспособности (ст. 348.10 ТК).</a:t>
            </a:r>
          </a:p>
          <a:p>
            <a:pPr lvl="0" fontAlgn="base">
              <a:spcBef>
                <a:spcPct val="0"/>
              </a:spcBef>
              <a:spcAft>
                <a:spcPct val="0"/>
              </a:spcAft>
            </a:pPr>
            <a:endParaRPr lang="ru-RU" sz="3200" dirty="0">
              <a:solidFill>
                <a:srgbClr val="333333"/>
              </a:solidFill>
              <a:latin typeface="Arial Narrow" pitchFamily="34" charset="0"/>
              <a:ea typeface="Times New Roman" pitchFamily="18" charset="0"/>
              <a:cs typeface="Helvetica" charset="-52"/>
            </a:endParaRPr>
          </a:p>
          <a:p>
            <a:pPr lvl="0" indent="342900" fontAlgn="base">
              <a:spcBef>
                <a:spcPct val="0"/>
              </a:spcBef>
              <a:spcAft>
                <a:spcPct val="0"/>
              </a:spcAft>
            </a:pPr>
            <a:r>
              <a:rPr lang="ru-RU" sz="3200" i="1" dirty="0">
                <a:latin typeface="Arial Narrow" pitchFamily="34" charset="0"/>
                <a:ea typeface="Times New Roman" pitchFamily="18" charset="0"/>
                <a:cs typeface="Times New Roman" pitchFamily="18" charset="0"/>
              </a:rPr>
              <a:t>К процессуальным гарантиям </a:t>
            </a:r>
            <a:r>
              <a:rPr lang="ru-RU" sz="3200" dirty="0">
                <a:latin typeface="Arial Narrow" pitchFamily="34" charset="0"/>
                <a:ea typeface="Times New Roman" pitchFamily="18" charset="0"/>
                <a:cs typeface="Times New Roman" pitchFamily="18" charset="0"/>
              </a:rPr>
              <a:t>относятся: </a:t>
            </a:r>
          </a:p>
          <a:p>
            <a:pPr lvl="0" indent="342900" fontAlgn="base">
              <a:spcBef>
                <a:spcPct val="0"/>
              </a:spcBef>
              <a:spcAft>
                <a:spcPct val="0"/>
              </a:spcAft>
            </a:pPr>
            <a:r>
              <a:rPr lang="ru-RU" sz="3200" dirty="0">
                <a:latin typeface="Arial Narrow" pitchFamily="34" charset="0"/>
                <a:cs typeface="Times New Roman" pitchFamily="18" charset="0"/>
              </a:rPr>
              <a:t>1) сохранение за работником места работы на период ежегодного основного и дополнительных отпусков (ст. 114, 116 ТК), учебных отпусков (</a:t>
            </a:r>
            <a:r>
              <a:rPr lang="ru-RU" sz="3200" dirty="0" err="1">
                <a:latin typeface="Arial Narrow" pitchFamily="34" charset="0"/>
                <a:cs typeface="Times New Roman" pitchFamily="18" charset="0"/>
              </a:rPr>
              <a:t>ст.ст</a:t>
            </a:r>
            <a:r>
              <a:rPr lang="ru-RU" sz="3200" dirty="0">
                <a:latin typeface="Arial Narrow" pitchFamily="34" charset="0"/>
                <a:cs typeface="Times New Roman" pitchFamily="18" charset="0"/>
              </a:rPr>
              <a:t>. 173-176 ТК);</a:t>
            </a:r>
          </a:p>
          <a:p>
            <a:pPr lvl="0" fontAlgn="base">
              <a:spcBef>
                <a:spcPct val="0"/>
              </a:spcBef>
              <a:spcAft>
                <a:spcPct val="0"/>
              </a:spcAft>
            </a:pPr>
            <a:br>
              <a:rPr lang="ru-RU" sz="3200" dirty="0">
                <a:solidFill>
                  <a:srgbClr val="333333"/>
                </a:solidFill>
                <a:latin typeface="Arial Narrow" pitchFamily="34" charset="0"/>
                <a:ea typeface="Times New Roman" pitchFamily="18" charset="0"/>
                <a:cs typeface="Helvetica" charset="-52"/>
              </a:rPr>
            </a:br>
            <a:br>
              <a:rPr lang="ru-RU" sz="2000" dirty="0">
                <a:solidFill>
                  <a:srgbClr val="333333"/>
                </a:solidFill>
                <a:latin typeface="Arial Narrow" pitchFamily="34" charset="0"/>
                <a:ea typeface="Times New Roman" pitchFamily="18" charset="0"/>
                <a:cs typeface="Helvetica" charset="-52"/>
              </a:rPr>
            </a:br>
            <a:endParaRPr lang="ru-RU" sz="2000" dirty="0">
              <a:solidFill>
                <a:srgbClr val="333333"/>
              </a:solidFill>
              <a:latin typeface="Arial Narrow" pitchFamily="34" charset="0"/>
              <a:ea typeface="Times New Roman" pitchFamily="18" charset="0"/>
              <a:cs typeface="Helvetica" charset="-52"/>
            </a:endParaRPr>
          </a:p>
          <a:p>
            <a:endParaRPr lang="ru-RU" sz="3200" dirty="0">
              <a:latin typeface="Arial Narrow" panose="020B0606020202030204" pitchFamily="34" charset="0"/>
            </a:endParaRPr>
          </a:p>
        </p:txBody>
      </p:sp>
    </p:spTree>
    <p:extLst>
      <p:ext uri="{BB962C8B-B14F-4D97-AF65-F5344CB8AC3E}">
        <p14:creationId xmlns:p14="http://schemas.microsoft.com/office/powerpoint/2010/main" val="13133611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8" name="Прямоугольник 7"/>
          <p:cNvSpPr/>
          <p:nvPr/>
        </p:nvSpPr>
        <p:spPr>
          <a:xfrm>
            <a:off x="107503" y="0"/>
            <a:ext cx="8953277" cy="6001643"/>
          </a:xfrm>
          <a:prstGeom prst="rect">
            <a:avLst/>
          </a:prstGeom>
        </p:spPr>
        <p:txBody>
          <a:bodyPr wrap="square">
            <a:spAutoFit/>
          </a:bodyPr>
          <a:lstStyle/>
          <a:p>
            <a:pPr lvl="0" indent="342900" fontAlgn="base">
              <a:spcBef>
                <a:spcPct val="0"/>
              </a:spcBef>
              <a:spcAft>
                <a:spcPct val="0"/>
              </a:spcAft>
            </a:pPr>
            <a:r>
              <a:rPr lang="ru-RU" sz="3200" dirty="0">
                <a:latin typeface="Arial Narrow" pitchFamily="34" charset="0"/>
                <a:cs typeface="Times New Roman" pitchFamily="18" charset="0"/>
              </a:rPr>
              <a:t>2) обязанность перевести беременную работницу на труд в условиях, исключающих вредное воздействие (ст. 254 ТК);</a:t>
            </a:r>
          </a:p>
          <a:p>
            <a:pPr lvl="0" indent="342900" fontAlgn="base">
              <a:spcBef>
                <a:spcPct val="0"/>
              </a:spcBef>
              <a:spcAft>
                <a:spcPct val="0"/>
              </a:spcAft>
            </a:pPr>
            <a:r>
              <a:rPr lang="ru-RU" sz="3200" dirty="0">
                <a:latin typeface="Arial Narrow" pitchFamily="34" charset="0"/>
              </a:rPr>
              <a:t>3) обязанность освободить от работы работника, привлекаемого к исполнению государственных или общественных обязанностей (ст. 170 ТК);</a:t>
            </a:r>
          </a:p>
          <a:p>
            <a:pPr indent="342900" fontAlgn="base">
              <a:spcBef>
                <a:spcPct val="0"/>
              </a:spcBef>
              <a:spcAft>
                <a:spcPct val="0"/>
              </a:spcAft>
            </a:pPr>
            <a:r>
              <a:rPr lang="ru-RU" sz="3200" dirty="0">
                <a:latin typeface="Arial Narrow" pitchFamily="34" charset="0"/>
              </a:rPr>
              <a:t>4) гарантии беременным женщинам и лицам с </a:t>
            </a:r>
            <a:r>
              <a:rPr lang="ru-RU" sz="3200" dirty="0">
                <a:latin typeface="Arial Narrow" pitchFamily="34" charset="0"/>
                <a:ea typeface="Times New Roman" pitchFamily="18" charset="0"/>
                <a:cs typeface="Times New Roman" pitchFamily="18" charset="0"/>
              </a:rPr>
              <a:t>семейными обязанностями при направлении в служебные командировки, привлечении к сверхурочным работам, работе в ночное время, выходные и нерабочие праздничные дни (ст. 259 ТК);</a:t>
            </a:r>
          </a:p>
          <a:p>
            <a:pPr lvl="0" indent="342900" fontAlgn="base">
              <a:spcBef>
                <a:spcPct val="0"/>
              </a:spcBef>
              <a:spcAft>
                <a:spcPct val="0"/>
              </a:spcAft>
            </a:pPr>
            <a:endParaRPr lang="ru-RU" sz="3200" dirty="0">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8" name="Прямоугольник 7"/>
          <p:cNvSpPr/>
          <p:nvPr/>
        </p:nvSpPr>
        <p:spPr>
          <a:xfrm>
            <a:off x="107503" y="0"/>
            <a:ext cx="8953277" cy="6001643"/>
          </a:xfrm>
          <a:prstGeom prst="rect">
            <a:avLst/>
          </a:prstGeom>
        </p:spPr>
        <p:txBody>
          <a:bodyPr wrap="square">
            <a:spAutoFit/>
          </a:bodyPr>
          <a:lstStyle/>
          <a:p>
            <a:pPr lvl="0" indent="342900" fontAlgn="base">
              <a:spcBef>
                <a:spcPct val="0"/>
              </a:spcBef>
              <a:spcAft>
                <a:spcPct val="0"/>
              </a:spcAft>
            </a:pPr>
            <a:r>
              <a:rPr lang="ru-RU" sz="3200" dirty="0">
                <a:latin typeface="Arial Narrow" pitchFamily="34" charset="0"/>
                <a:ea typeface="Times New Roman" pitchFamily="18" charset="0"/>
                <a:cs typeface="Times New Roman" pitchFamily="18" charset="0"/>
              </a:rPr>
              <a:t>5) освобождение от работы доноров в день сдачи крови и ее компонентов, а также в день связанного с этим медицинского обследования (ст. 186 ТК);</a:t>
            </a:r>
          </a:p>
          <a:p>
            <a:pPr lvl="0" indent="342900" fontAlgn="base">
              <a:spcBef>
                <a:spcPct val="0"/>
              </a:spcBef>
              <a:spcAft>
                <a:spcPct val="0"/>
              </a:spcAft>
            </a:pPr>
            <a:r>
              <a:rPr lang="ru-RU" sz="3200" dirty="0">
                <a:latin typeface="Arial Narrow" pitchFamily="34" charset="0"/>
                <a:ea typeface="Times New Roman" pitchFamily="18" charset="0"/>
                <a:cs typeface="Times New Roman" pitchFamily="18" charset="0"/>
              </a:rPr>
              <a:t>6) освобождение от работы работников, обязанных проходить медицинские осмотры ( ст. 185 ТК).</a:t>
            </a:r>
          </a:p>
          <a:p>
            <a:pPr lvl="0" indent="342900" fontAlgn="base">
              <a:spcBef>
                <a:spcPct val="0"/>
              </a:spcBef>
              <a:spcAft>
                <a:spcPct val="0"/>
              </a:spcAft>
            </a:pPr>
            <a:endParaRPr lang="ru-RU" sz="3200" dirty="0">
              <a:latin typeface="Arial Narrow" pitchFamily="34" charset="0"/>
              <a:ea typeface="Times New Roman" pitchFamily="18" charset="0"/>
              <a:cs typeface="Times New Roman" pitchFamily="18" charset="0"/>
            </a:endParaRPr>
          </a:p>
          <a:p>
            <a:pPr lvl="0" indent="342900" fontAlgn="base">
              <a:spcBef>
                <a:spcPct val="0"/>
              </a:spcBef>
              <a:spcAft>
                <a:spcPct val="0"/>
              </a:spcAft>
            </a:pPr>
            <a:r>
              <a:rPr lang="ru-RU" sz="3200" dirty="0">
                <a:latin typeface="Arial Narrow" pitchFamily="34" charset="0"/>
                <a:cs typeface="Times New Roman" pitchFamily="18" charset="0"/>
              </a:rPr>
              <a:t>Термин «компенсация» и производное от него словосочетание «компенсационные выплаты» употребляются в ТК РФ в различных значениях.</a:t>
            </a:r>
            <a:r>
              <a:rPr lang="ru-RU" sz="3200" i="1" dirty="0">
                <a:latin typeface="Arial Narrow" pitchFamily="34" charset="0"/>
              </a:rPr>
              <a:t> Компенсационными выплатами </a:t>
            </a:r>
            <a:r>
              <a:rPr lang="ru-RU" sz="3200" dirty="0">
                <a:latin typeface="Arial Narrow" pitchFamily="34" charset="0"/>
              </a:rPr>
              <a:t>в Трудовом кодексе именуются два вида выплат: компенсирующие определенные неблагоприятные или особые условия</a:t>
            </a:r>
          </a:p>
        </p:txBody>
      </p:sp>
    </p:spTree>
    <p:extLst>
      <p:ext uri="{BB962C8B-B14F-4D97-AF65-F5344CB8AC3E}">
        <p14:creationId xmlns:p14="http://schemas.microsoft.com/office/powerpoint/2010/main" val="40225667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8" name="Прямоугольник 7"/>
          <p:cNvSpPr/>
          <p:nvPr/>
        </p:nvSpPr>
        <p:spPr>
          <a:xfrm>
            <a:off x="275805" y="51955"/>
            <a:ext cx="8400651" cy="4031873"/>
          </a:xfrm>
          <a:prstGeom prst="rect">
            <a:avLst/>
          </a:prstGeom>
        </p:spPr>
        <p:txBody>
          <a:bodyPr wrap="square">
            <a:spAutoFit/>
          </a:bodyPr>
          <a:lstStyle/>
          <a:p>
            <a:pPr lvl="0" indent="342900" fontAlgn="base">
              <a:spcBef>
                <a:spcPct val="0"/>
              </a:spcBef>
              <a:spcAft>
                <a:spcPct val="0"/>
              </a:spcAft>
            </a:pPr>
            <a:r>
              <a:rPr lang="ru-RU" sz="3200" dirty="0">
                <a:latin typeface="Arial Narrow" pitchFamily="34" charset="0"/>
              </a:rPr>
              <a:t>работы и компенсирующие материальные затраты работника. При этом компенсация затрат труда и здоровья относится к составной части заработной платы, а компенсация материальных затрат в заработную плату не включается. Компенсации материальных затрат работника выплачиваются в денежной форме и должны по размеру соответствовать понесенным затратам.</a:t>
            </a:r>
          </a:p>
        </p:txBody>
      </p:sp>
    </p:spTree>
    <p:extLst>
      <p:ext uri="{BB962C8B-B14F-4D97-AF65-F5344CB8AC3E}">
        <p14:creationId xmlns:p14="http://schemas.microsoft.com/office/powerpoint/2010/main" val="16990055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34817" name="Rectangle 1"/>
          <p:cNvSpPr>
            <a:spLocks noChangeArrowheads="1"/>
          </p:cNvSpPr>
          <p:nvPr/>
        </p:nvSpPr>
        <p:spPr bwMode="auto">
          <a:xfrm>
            <a:off x="357158" y="178583"/>
            <a:ext cx="814393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Компенсации</a:t>
            </a:r>
            <a:r>
              <a:rPr kumimoji="0" lang="ru-RU" sz="320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 </a:t>
            </a:r>
            <a:r>
              <a:rPr kumimoji="0" lang="ru-RU" sz="320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денежные выплаты, установленные в целях возмещения работникам затрат, связанных с исполнением ими трудовых или иных обязанностей, предусмотренных  ТК РФ и другими федеральными законами </a:t>
            </a:r>
            <a:r>
              <a:rPr kumimoji="0" lang="ru-RU" sz="32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(ст. 164 ТК РФ).</a:t>
            </a:r>
            <a:endParaRPr kumimoji="0" lang="ru-RU" sz="3200" i="0" u="none" strike="noStrike" cap="none" normalizeH="0" baseline="0" dirty="0">
              <a:ln>
                <a:noFill/>
              </a:ln>
              <a:solidFill>
                <a:schemeClr val="tx1"/>
              </a:solidFill>
              <a:effectLst/>
              <a:latin typeface="Arial Narrow" pitchFamily="34" charset="0"/>
            </a:endParaRPr>
          </a:p>
        </p:txBody>
      </p:sp>
      <p:sp>
        <p:nvSpPr>
          <p:cNvPr id="8" name="Прямоугольник 7"/>
          <p:cNvSpPr/>
          <p:nvPr/>
        </p:nvSpPr>
        <p:spPr>
          <a:xfrm>
            <a:off x="428596" y="3214686"/>
            <a:ext cx="8072494" cy="3046988"/>
          </a:xfrm>
          <a:prstGeom prst="rect">
            <a:avLst/>
          </a:prstGeom>
        </p:spPr>
        <p:txBody>
          <a:bodyPr wrap="square">
            <a:spAutoFit/>
          </a:bodyPr>
          <a:lstStyle/>
          <a:p>
            <a:pPr lvl="0" indent="342900" fontAlgn="base">
              <a:spcBef>
                <a:spcPct val="0"/>
              </a:spcBef>
              <a:spcAft>
                <a:spcPct val="0"/>
              </a:spcAft>
            </a:pPr>
            <a:r>
              <a:rPr lang="ru-RU" sz="3200" dirty="0">
                <a:latin typeface="Arial Narrow" pitchFamily="34" charset="0"/>
                <a:ea typeface="Times New Roman" pitchFamily="18" charset="0"/>
                <a:cs typeface="Times New Roman" pitchFamily="18" charset="0"/>
              </a:rPr>
              <a:t> Возмещаются расходы  при направлении в служебные командировки, при  разъездном характере работы, при работе в полевых условиях,  при переезде на работу в другую местность, при использовании личного </a:t>
            </a:r>
            <a:r>
              <a:rPr lang="ru-RU" sz="3200">
                <a:latin typeface="Arial Narrow" pitchFamily="34" charset="0"/>
                <a:ea typeface="Times New Roman" pitchFamily="18" charset="0"/>
                <a:cs typeface="Times New Roman" pitchFamily="18" charset="0"/>
              </a:rPr>
              <a:t>имущества работника.</a:t>
            </a:r>
            <a:endParaRPr lang="ru-RU" sz="3200" dirty="0">
              <a:latin typeface="Arial Narrow" pitchFamily="34" charset="0"/>
            </a:endParaRPr>
          </a:p>
        </p:txBody>
      </p:sp>
    </p:spTree>
    <p:extLst>
      <p:ext uri="{BB962C8B-B14F-4D97-AF65-F5344CB8AC3E}">
        <p14:creationId xmlns:p14="http://schemas.microsoft.com/office/powerpoint/2010/main" val="13034226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466277"/>
            <a:ext cx="9144000" cy="391724"/>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275806" y="-27808"/>
            <a:ext cx="8688682" cy="6494085"/>
          </a:xfrm>
          <a:prstGeom prst="rect">
            <a:avLst/>
          </a:prstGeom>
        </p:spPr>
        <p:txBody>
          <a:bodyPr wrap="square">
            <a:spAutoFit/>
          </a:bodyPr>
          <a:lstStyle/>
          <a:p>
            <a:r>
              <a:rPr lang="ru-RU" sz="3200" dirty="0">
                <a:latin typeface="Arial Narrow" panose="020B0606020202030204" pitchFamily="34" charset="0"/>
              </a:rPr>
              <a:t>Служебной командировкой является поездка работника по распоряжению работодателя на определенный срок для выполнения служебного поручения вне места постоянной работы (ст. 166 ТК). Работодатель не вправе направлять в командировку:</a:t>
            </a:r>
          </a:p>
          <a:p>
            <a:r>
              <a:rPr lang="ru-RU" sz="3200" dirty="0">
                <a:latin typeface="Arial Narrow" panose="020B0606020202030204" pitchFamily="34" charset="0"/>
              </a:rPr>
              <a:t> беременных женщин; работников в период действия ученического договора, если  командировки не связаны с ученичеством;  работников в возрасте до 18 лет; зарегистрированных кандидатов во время проведения выборов; инвалидов, если это противоречит их индивидуальной программе реабилитации (ст. 23 Закона о социальной защите инвалидов). </a:t>
            </a:r>
          </a:p>
        </p:txBody>
      </p:sp>
    </p:spTree>
    <p:extLst>
      <p:ext uri="{BB962C8B-B14F-4D97-AF65-F5344CB8AC3E}">
        <p14:creationId xmlns:p14="http://schemas.microsoft.com/office/powerpoint/2010/main" val="33992715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466277"/>
            <a:ext cx="9144000" cy="391724"/>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275806" y="-27808"/>
            <a:ext cx="8688682" cy="6001643"/>
          </a:xfrm>
          <a:prstGeom prst="rect">
            <a:avLst/>
          </a:prstGeom>
        </p:spPr>
        <p:txBody>
          <a:bodyPr wrap="square">
            <a:spAutoFit/>
          </a:bodyPr>
          <a:lstStyle/>
          <a:p>
            <a:r>
              <a:rPr lang="ru-RU" sz="3200" dirty="0">
                <a:latin typeface="Arial Narrow" panose="020B0606020202030204" pitchFamily="34" charset="0"/>
              </a:rPr>
              <a:t>Особенности направления работников служебные командировки как на территории России, так и на территории иностранных государств, устанавливаются постановлением Правительства РФ от 13.10.2008 № 749.</a:t>
            </a:r>
          </a:p>
          <a:p>
            <a:r>
              <a:rPr lang="ru-RU" sz="3200" dirty="0">
                <a:latin typeface="Arial Narrow" panose="020B0606020202030204" pitchFamily="34" charset="0"/>
              </a:rPr>
              <a:t>Лицо, выполняющее работу по гражданско-правовому договору, в командировку направить нельзя. </a:t>
            </a:r>
          </a:p>
          <a:p>
            <a:r>
              <a:rPr lang="ru-RU" sz="3200" dirty="0">
                <a:latin typeface="Arial Narrow" panose="020B0606020202030204" pitchFamily="34" charset="0"/>
              </a:rPr>
              <a:t>Распоряжение работодателя о направлении в командировку обязательно для работника, и он может отказаться лишь при наличии уважительной причины. Распоряжение должно быть сделано в письменной форме, как правило, в приказе.</a:t>
            </a:r>
          </a:p>
        </p:txBody>
      </p:sp>
    </p:spTree>
    <p:extLst>
      <p:ext uri="{BB962C8B-B14F-4D97-AF65-F5344CB8AC3E}">
        <p14:creationId xmlns:p14="http://schemas.microsoft.com/office/powerpoint/2010/main" val="30592618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1" y="188640"/>
            <a:ext cx="8881269" cy="6001643"/>
          </a:xfrm>
          <a:prstGeom prst="rect">
            <a:avLst/>
          </a:prstGeom>
        </p:spPr>
        <p:txBody>
          <a:bodyPr wrap="square">
            <a:spAutoFit/>
          </a:bodyPr>
          <a:lstStyle/>
          <a:p>
            <a:r>
              <a:rPr lang="ru-RU" sz="3200" dirty="0">
                <a:latin typeface="Arial Narrow" panose="020B0606020202030204" pitchFamily="34" charset="0"/>
              </a:rPr>
              <a:t>Согласно ст. 168 ТК РФ в случае направления в служебную командировку работодатель обязан возмещать работнику: расходы по проезду; расходы по найму жилого помещения; дополнительные расходы, связанные с проживанием вне места постоянного жительства (суточные); иные расходы, произведенные работником с разрешения или ведома работодателя.</a:t>
            </a:r>
          </a:p>
          <a:p>
            <a:r>
              <a:rPr lang="ru-RU" sz="3200" dirty="0">
                <a:latin typeface="Arial Narrow" panose="020B0606020202030204" pitchFamily="34" charset="0"/>
              </a:rPr>
              <a:t>Постановление Правительства РФ от 02.10.2002 г. №729 « О размерах возмещения расходов, связанных со служебными командировками на территории РФ, работникам, заключившим трудовой договор о работе в федеральных государственных органах, работникам </a:t>
            </a:r>
          </a:p>
        </p:txBody>
      </p:sp>
    </p:spTree>
    <p:extLst>
      <p:ext uri="{BB962C8B-B14F-4D97-AF65-F5344CB8AC3E}">
        <p14:creationId xmlns:p14="http://schemas.microsoft.com/office/powerpoint/2010/main" val="33992715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1" y="188640"/>
            <a:ext cx="8881269" cy="6986528"/>
          </a:xfrm>
          <a:prstGeom prst="rect">
            <a:avLst/>
          </a:prstGeom>
        </p:spPr>
        <p:txBody>
          <a:bodyPr wrap="square">
            <a:spAutoFit/>
          </a:bodyPr>
          <a:lstStyle/>
          <a:p>
            <a:r>
              <a:rPr lang="ru-RU" sz="3200" dirty="0">
                <a:latin typeface="Arial Narrow" panose="020B0606020202030204" pitchFamily="34" charset="0"/>
              </a:rPr>
              <a:t>государственных внебюджетных фондов РФ, федеральных государственных учреждений».</a:t>
            </a:r>
          </a:p>
          <a:p>
            <a:r>
              <a:rPr lang="ru-RU" sz="3200" dirty="0">
                <a:latin typeface="Arial Narrow" panose="020B0606020202030204" pitchFamily="34" charset="0"/>
              </a:rPr>
              <a:t>При направлении в командировку за границу дополнительно возмещаются: расходы на оформление заграничного паспорта, визы и других выездных документов; обязательные консульские и аэродромные сборы; сборы на право въезда или транзита автомобильного транспорта; расходы на оформление обязательной медицинской страховки; иные обязательные платежи и сборы.</a:t>
            </a:r>
          </a:p>
          <a:p>
            <a:r>
              <a:rPr lang="ru-RU" sz="3200" dirty="0">
                <a:latin typeface="Arial Narrow" panose="020B0606020202030204" pitchFamily="34" charset="0"/>
              </a:rPr>
              <a:t>Работник по возвращении из командировки обязан представить работодателю в течение трех рабочих</a:t>
            </a:r>
          </a:p>
          <a:p>
            <a:endParaRPr lang="ru-RU" sz="3200" dirty="0">
              <a:latin typeface="Arial Narrow" panose="020B0606020202030204" pitchFamily="34" charset="0"/>
            </a:endParaRPr>
          </a:p>
          <a:p>
            <a:endParaRPr lang="ru-RU" sz="3200" dirty="0">
              <a:latin typeface="Arial Narrow" panose="020B0606020202030204" pitchFamily="34" charset="0"/>
            </a:endParaRPr>
          </a:p>
        </p:txBody>
      </p:sp>
    </p:spTree>
    <p:extLst>
      <p:ext uri="{BB962C8B-B14F-4D97-AF65-F5344CB8AC3E}">
        <p14:creationId xmlns:p14="http://schemas.microsoft.com/office/powerpoint/2010/main" val="346623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428596" y="214290"/>
            <a:ext cx="8429684" cy="1569660"/>
          </a:xfrm>
          <a:prstGeom prst="rect">
            <a:avLst/>
          </a:prstGeom>
        </p:spPr>
        <p:txBody>
          <a:bodyPr wrap="square">
            <a:spAutoFit/>
          </a:bodyPr>
          <a:lstStyle/>
          <a:p>
            <a:r>
              <a:rPr lang="ru-RU" sz="3200" dirty="0">
                <a:latin typeface="Arial Narrow" pitchFamily="34" charset="0"/>
              </a:rPr>
              <a:t>Нормированное производственное задание – суммарный объем работы, который работник обязан выполнить за единицу рабочего времени.</a:t>
            </a:r>
          </a:p>
        </p:txBody>
      </p:sp>
      <p:sp>
        <p:nvSpPr>
          <p:cNvPr id="169986" name="AutoShape 2" descr="Картинки по запросу оплата труда в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9988" name="AutoShape 4" descr="Картинки по запросу оплата труда в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9990" name="Picture 6" descr="Картинки по запросу оплата труда в картинках"/>
          <p:cNvPicPr>
            <a:picLocks noChangeAspect="1" noChangeArrowheads="1"/>
          </p:cNvPicPr>
          <p:nvPr/>
        </p:nvPicPr>
        <p:blipFill>
          <a:blip r:embed="rId3"/>
          <a:srcRect/>
          <a:stretch>
            <a:fillRect/>
          </a:stretch>
        </p:blipFill>
        <p:spPr bwMode="auto">
          <a:xfrm>
            <a:off x="2714612" y="1988840"/>
            <a:ext cx="6119822" cy="4068119"/>
          </a:xfrm>
          <a:prstGeom prst="rect">
            <a:avLst/>
          </a:prstGeom>
          <a:noFill/>
        </p:spPr>
      </p:pic>
    </p:spTree>
    <p:extLst>
      <p:ext uri="{BB962C8B-B14F-4D97-AF65-F5344CB8AC3E}">
        <p14:creationId xmlns:p14="http://schemas.microsoft.com/office/powerpoint/2010/main" val="20989153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83219" y="-315416"/>
            <a:ext cx="8977561" cy="6494085"/>
          </a:xfrm>
          <a:prstGeom prst="rect">
            <a:avLst/>
          </a:prstGeom>
        </p:spPr>
        <p:txBody>
          <a:bodyPr wrap="square">
            <a:spAutoFit/>
          </a:bodyPr>
          <a:lstStyle/>
          <a:p>
            <a:endParaRPr lang="ru-RU" sz="3200" dirty="0">
              <a:latin typeface="Arial Narrow" panose="020B0606020202030204" pitchFamily="34" charset="0"/>
            </a:endParaRPr>
          </a:p>
          <a:p>
            <a:r>
              <a:rPr lang="ru-RU" sz="3200" dirty="0">
                <a:latin typeface="Arial Narrow" panose="020B0606020202030204" pitchFamily="34" charset="0"/>
              </a:rPr>
              <a:t>дней: авансовый отчет об израсходованных в связи с командировкой суммах; документы о найме жилого помещения; документы о фактических расходах по проезду; об иных расходах, связанных с командировкой.</a:t>
            </a:r>
          </a:p>
          <a:p>
            <a:r>
              <a:rPr lang="ru-RU" sz="3200" dirty="0">
                <a:latin typeface="Arial Narrow" panose="020B0606020202030204" pitchFamily="34" charset="0"/>
              </a:rPr>
              <a:t>   Работникам, постоянная работа которых осуществляется в пути или имеет разъездной характер, а также работникам, работающим в полевых условиях или участвующих в работах экспедиционного характера работодатель обязан возмещать : расходы по проезду; по найму жилого помещения; дополнительные расходы, связанные с проживанием вне места</a:t>
            </a:r>
          </a:p>
        </p:txBody>
      </p:sp>
    </p:spTree>
    <p:extLst>
      <p:ext uri="{BB962C8B-B14F-4D97-AF65-F5344CB8AC3E}">
        <p14:creationId xmlns:p14="http://schemas.microsoft.com/office/powerpoint/2010/main" val="41334080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83219" y="-315416"/>
            <a:ext cx="8977561" cy="7478970"/>
          </a:xfrm>
          <a:prstGeom prst="rect">
            <a:avLst/>
          </a:prstGeom>
        </p:spPr>
        <p:txBody>
          <a:bodyPr wrap="square">
            <a:spAutoFit/>
          </a:bodyPr>
          <a:lstStyle/>
          <a:p>
            <a:endParaRPr lang="ru-RU" sz="3200" dirty="0">
              <a:latin typeface="Arial Narrow" panose="020B0606020202030204" pitchFamily="34" charset="0"/>
            </a:endParaRPr>
          </a:p>
          <a:p>
            <a:r>
              <a:rPr lang="ru-RU" sz="3200" dirty="0">
                <a:latin typeface="Arial Narrow" panose="020B0606020202030204" pitchFamily="34" charset="0"/>
              </a:rPr>
              <a:t>постоянного жительства (суточные, полевое довольствие); иные расходы, произведенные работниками с разрешения работодателя. Размеры и порядок возмещения этих расходов устанавливаются в коллективном договоре, соглашении, локальном нормативном акте или в трудовом договоре.</a:t>
            </a:r>
          </a:p>
          <a:p>
            <a:r>
              <a:rPr lang="ru-RU" sz="3200" dirty="0">
                <a:latin typeface="Arial Narrow" panose="020B0606020202030204" pitchFamily="34" charset="0"/>
              </a:rPr>
              <a:t>   Переезд работника на работу в другую местность по предварительной договоренности с работодателем возможен в следующих случаях: </a:t>
            </a:r>
          </a:p>
          <a:p>
            <a:pPr marL="457200" indent="-457200">
              <a:buFontTx/>
              <a:buChar char="-"/>
            </a:pPr>
            <a:r>
              <a:rPr lang="ru-RU" sz="3200" dirty="0">
                <a:latin typeface="Arial Narrow" panose="020B0606020202030204" pitchFamily="34" charset="0"/>
              </a:rPr>
              <a:t>при переводе работника с его согласия к другому работодателю, расположенному в другой местности;</a:t>
            </a:r>
          </a:p>
          <a:p>
            <a:pPr marL="457200" indent="-457200">
              <a:buFontTx/>
              <a:buChar char="-"/>
            </a:pPr>
            <a:r>
              <a:rPr lang="ru-RU" sz="3200" dirty="0">
                <a:latin typeface="Arial Narrow" panose="020B0606020202030204" pitchFamily="34" charset="0"/>
              </a:rPr>
              <a:t>при переводе работодателя, у которого трудится</a:t>
            </a:r>
          </a:p>
          <a:p>
            <a:endParaRPr lang="ru-RU" sz="3200" dirty="0">
              <a:latin typeface="Arial Narrow" panose="020B0606020202030204" pitchFamily="34" charset="0"/>
            </a:endParaRPr>
          </a:p>
          <a:p>
            <a:r>
              <a:rPr lang="ru-RU" sz="3200" dirty="0">
                <a:latin typeface="Arial Narrow" panose="020B0606020202030204" pitchFamily="34" charset="0"/>
              </a:rPr>
              <a:t>  </a:t>
            </a:r>
          </a:p>
        </p:txBody>
      </p:sp>
    </p:spTree>
    <p:extLst>
      <p:ext uri="{BB962C8B-B14F-4D97-AF65-F5344CB8AC3E}">
        <p14:creationId xmlns:p14="http://schemas.microsoft.com/office/powerpoint/2010/main" val="37269898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83219" y="-315416"/>
            <a:ext cx="8977561" cy="6494085"/>
          </a:xfrm>
          <a:prstGeom prst="rect">
            <a:avLst/>
          </a:prstGeom>
        </p:spPr>
        <p:txBody>
          <a:bodyPr wrap="square">
            <a:spAutoFit/>
          </a:bodyPr>
          <a:lstStyle/>
          <a:p>
            <a:endParaRPr lang="ru-RU" sz="3200" dirty="0">
              <a:latin typeface="Arial Narrow" panose="020B0606020202030204" pitchFamily="34" charset="0"/>
            </a:endParaRPr>
          </a:p>
          <a:p>
            <a:r>
              <a:rPr lang="ru-RU" sz="3200" dirty="0">
                <a:latin typeface="Arial Narrow" panose="020B0606020202030204" pitchFamily="34" charset="0"/>
              </a:rPr>
              <a:t>работник, в другую местность;</a:t>
            </a:r>
          </a:p>
          <a:p>
            <a:pPr marL="457200" indent="-457200">
              <a:buFontTx/>
              <a:buChar char="-"/>
            </a:pPr>
            <a:r>
              <a:rPr lang="ru-RU" sz="3200" dirty="0">
                <a:latin typeface="Arial Narrow" panose="020B0606020202030204" pitchFamily="34" charset="0"/>
              </a:rPr>
              <a:t>при заключении трудового договора  с работодателем, расположенным в другой местности.</a:t>
            </a:r>
          </a:p>
          <a:p>
            <a:r>
              <a:rPr lang="ru-RU" sz="3200" dirty="0">
                <a:latin typeface="Arial Narrow" panose="020B0606020202030204" pitchFamily="34" charset="0"/>
              </a:rPr>
              <a:t>Под другой местностью понимается местность за пределами административно-территориальных границ соответствующего населенного пункта . Перевод на работу в другую местность возможен только с согласия работника.</a:t>
            </a:r>
          </a:p>
          <a:p>
            <a:r>
              <a:rPr lang="ru-RU" sz="3200" dirty="0">
                <a:latin typeface="Arial Narrow" panose="020B0606020202030204" pitchFamily="34" charset="0"/>
              </a:rPr>
              <a:t> Работнику  гарантируется  возмещение расходов:</a:t>
            </a:r>
          </a:p>
          <a:p>
            <a:r>
              <a:rPr lang="ru-RU" sz="3200" dirty="0">
                <a:latin typeface="Arial Narrow" panose="020B0606020202030204" pitchFamily="34" charset="0"/>
              </a:rPr>
              <a:t>- по переезду работника, членов его семьи и провозу имущества (за исключением случаев, когда работодатель предоставляет работнику</a:t>
            </a:r>
          </a:p>
        </p:txBody>
      </p:sp>
    </p:spTree>
    <p:extLst>
      <p:ext uri="{BB962C8B-B14F-4D97-AF65-F5344CB8AC3E}">
        <p14:creationId xmlns:p14="http://schemas.microsoft.com/office/powerpoint/2010/main" val="42426542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83219" y="-315416"/>
            <a:ext cx="8977561" cy="6494085"/>
          </a:xfrm>
          <a:prstGeom prst="rect">
            <a:avLst/>
          </a:prstGeom>
        </p:spPr>
        <p:txBody>
          <a:bodyPr wrap="square">
            <a:spAutoFit/>
          </a:bodyPr>
          <a:lstStyle/>
          <a:p>
            <a:endParaRPr lang="ru-RU" sz="3200" dirty="0">
              <a:latin typeface="Arial Narrow" panose="020B0606020202030204" pitchFamily="34" charset="0"/>
            </a:endParaRPr>
          </a:p>
          <a:p>
            <a:r>
              <a:rPr lang="ru-RU" sz="3200" dirty="0">
                <a:latin typeface="Arial Narrow" panose="020B0606020202030204" pitchFamily="34" charset="0"/>
              </a:rPr>
              <a:t>соответствующие средства передвижения); по</a:t>
            </a:r>
          </a:p>
          <a:p>
            <a:r>
              <a:rPr lang="ru-RU" sz="3200" dirty="0">
                <a:latin typeface="Arial Narrow" panose="020B0606020202030204" pitchFamily="34" charset="0"/>
              </a:rPr>
              <a:t> обустройству на новом месте жительства.</a:t>
            </a:r>
          </a:p>
          <a:p>
            <a:r>
              <a:rPr lang="ru-RU" sz="3200" dirty="0">
                <a:latin typeface="Arial Narrow" panose="020B0606020202030204" pitchFamily="34" charset="0"/>
              </a:rPr>
              <a:t>Порядок и размеры возмещения расходов определяются коллективным договором или локальным актом либо по соглашению сторон трудового договора. Это соглашение достигается до переезда работника и оформляется в письменной форме.</a:t>
            </a:r>
          </a:p>
          <a:p>
            <a:r>
              <a:rPr lang="ru-RU" sz="3200" dirty="0">
                <a:latin typeface="Arial Narrow" panose="020B0606020202030204" pitchFamily="34" charset="0"/>
              </a:rPr>
              <a:t> В то же время ст.169 ТК РФ устанавливает особенности правового регулирования порядка и размеров возмещения расходов для определенных категорий работников.</a:t>
            </a:r>
          </a:p>
          <a:p>
            <a:r>
              <a:rPr lang="ru-RU" sz="3200" dirty="0">
                <a:latin typeface="Arial Narrow" panose="020B0606020202030204" pitchFamily="34" charset="0"/>
              </a:rPr>
              <a:t>Постановление Правительства РФ от 11.08.2007 г. №</a:t>
            </a:r>
          </a:p>
        </p:txBody>
      </p:sp>
    </p:spTree>
    <p:extLst>
      <p:ext uri="{BB962C8B-B14F-4D97-AF65-F5344CB8AC3E}">
        <p14:creationId xmlns:p14="http://schemas.microsoft.com/office/powerpoint/2010/main" val="24602110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2" y="-70068"/>
            <a:ext cx="8496944" cy="6001643"/>
          </a:xfrm>
          <a:prstGeom prst="rect">
            <a:avLst/>
          </a:prstGeom>
        </p:spPr>
        <p:txBody>
          <a:bodyPr wrap="square">
            <a:spAutoFit/>
          </a:bodyPr>
          <a:lstStyle/>
          <a:p>
            <a:r>
              <a:rPr lang="ru-RU" sz="3200" dirty="0">
                <a:latin typeface="Arial Narrow" panose="020B0606020202030204" pitchFamily="34" charset="0"/>
              </a:rPr>
              <a:t>514 « О порядке и условиях возмещения расходов, связанных с переездом федерального государственного гражданского служащего и членов его семьи в другую местность  при переводе федерального государственного гражданского служащего в другой федеральный государственный орган». В соответствии с этим постановлением предусмотрены размеры возмещения расходов по переезду и обустройству на новом месте. В частности, расходы по провозу имущества – до 500 кг. на работника и до 150 кг. на каждого члена семьи; на обустройство на новом месте жительства - в</a:t>
            </a:r>
          </a:p>
        </p:txBody>
      </p:sp>
    </p:spTree>
    <p:extLst>
      <p:ext uri="{BB962C8B-B14F-4D97-AF65-F5344CB8AC3E}">
        <p14:creationId xmlns:p14="http://schemas.microsoft.com/office/powerpoint/2010/main" val="33992715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2" y="-70068"/>
            <a:ext cx="8496944" cy="6001643"/>
          </a:xfrm>
          <a:prstGeom prst="rect">
            <a:avLst/>
          </a:prstGeom>
        </p:spPr>
        <p:txBody>
          <a:bodyPr wrap="square">
            <a:spAutoFit/>
          </a:bodyPr>
          <a:lstStyle/>
          <a:p>
            <a:r>
              <a:rPr lang="ru-RU" sz="3200" dirty="0">
                <a:latin typeface="Arial Narrow" panose="020B0606020202030204" pitchFamily="34" charset="0"/>
              </a:rPr>
              <a:t>размере месячного должностного оклада по новому месту работы и на каждого переезжающего члена семьи – в размере ¼ должностного оклада; выплата работнику суточных – в размере 100 рублей за каждый день нахождения в пути. Расходы по переезду членов семьи возмещаются в том случае, если они переезжают на новое место жительства работника до истечения одного года со дня фактического предоставления жилого помещения.</a:t>
            </a:r>
          </a:p>
          <a:p>
            <a:r>
              <a:rPr lang="ru-RU" sz="3200" dirty="0">
                <a:latin typeface="Arial Narrow" panose="020B0606020202030204" pitchFamily="34" charset="0"/>
              </a:rPr>
              <a:t>Работник обязан вернуть полностью средства, выплаченные ему в связи с переездом на работу в другую местность, в случае: </a:t>
            </a:r>
          </a:p>
        </p:txBody>
      </p:sp>
    </p:spTree>
    <p:extLst>
      <p:ext uri="{BB962C8B-B14F-4D97-AF65-F5344CB8AC3E}">
        <p14:creationId xmlns:p14="http://schemas.microsoft.com/office/powerpoint/2010/main" val="34255794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1" y="-70068"/>
            <a:ext cx="8784975" cy="6001643"/>
          </a:xfrm>
          <a:prstGeom prst="rect">
            <a:avLst/>
          </a:prstGeom>
        </p:spPr>
        <p:txBody>
          <a:bodyPr wrap="square">
            <a:spAutoFit/>
          </a:bodyPr>
          <a:lstStyle/>
          <a:p>
            <a:pPr marL="457200" indent="-457200">
              <a:buFontTx/>
              <a:buChar char="-"/>
            </a:pPr>
            <a:r>
              <a:rPr lang="ru-RU" sz="3200" dirty="0">
                <a:latin typeface="Arial Narrow" panose="020B0606020202030204" pitchFamily="34" charset="0"/>
              </a:rPr>
              <a:t>если он не приступил к работе в установленный срок без уважительной причины;</a:t>
            </a:r>
          </a:p>
          <a:p>
            <a:pPr marL="457200" indent="-457200">
              <a:buFontTx/>
              <a:buChar char="-"/>
            </a:pPr>
            <a:r>
              <a:rPr lang="ru-RU" sz="3200" dirty="0">
                <a:latin typeface="Arial Narrow" panose="020B0606020202030204" pitchFamily="34" charset="0"/>
              </a:rPr>
              <a:t>если он до окончания срока работы, определенного трудовым договором, а при отсутствии определенного срока- до истечения одного года работы уволился по собственному желанию без уважительной причины или был уволен за виновные действия.</a:t>
            </a:r>
          </a:p>
          <a:p>
            <a:r>
              <a:rPr lang="ru-RU" sz="3200" dirty="0">
                <a:latin typeface="Arial Narrow" panose="020B0606020202030204" pitchFamily="34" charset="0"/>
              </a:rPr>
              <a:t> Работник, который не явился на работу или отказался приступить к работе по уважительной причине, обязан вернуть выплаченные ему средства за вычетом понесенных расходов по переезду его и членов семьи,</a:t>
            </a:r>
          </a:p>
        </p:txBody>
      </p:sp>
    </p:spTree>
    <p:extLst>
      <p:ext uri="{BB962C8B-B14F-4D97-AF65-F5344CB8AC3E}">
        <p14:creationId xmlns:p14="http://schemas.microsoft.com/office/powerpoint/2010/main" val="26862048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07504" y="1"/>
            <a:ext cx="8856984" cy="6001643"/>
          </a:xfrm>
          <a:prstGeom prst="rect">
            <a:avLst/>
          </a:prstGeom>
        </p:spPr>
        <p:txBody>
          <a:bodyPr wrap="square">
            <a:spAutoFit/>
          </a:bodyPr>
          <a:lstStyle/>
          <a:p>
            <a:r>
              <a:rPr lang="ru-RU" sz="3200" dirty="0">
                <a:latin typeface="Arial Narrow" panose="020B0606020202030204" pitchFamily="34" charset="0"/>
              </a:rPr>
              <a:t>а также по провозу имущества.</a:t>
            </a:r>
          </a:p>
          <a:p>
            <a:r>
              <a:rPr lang="ru-RU" sz="3200" dirty="0">
                <a:latin typeface="Arial Narrow" panose="020B0606020202030204" pitchFamily="34" charset="0"/>
              </a:rPr>
              <a:t>Работодатель обязан  компенсировать сотруднику использование в служебных целях личного имущества.  Работнику выплачивается компенсация за использование, износ (амортизацию) инструмента, личного транспорта, оборудования и других технических средств и материалов, принадлежащих работнику, а также выплачиваются расходы, связанные с их использованием. Размер возмещения указанных расходов определяется соглашением сторон трудового договора, выраженным в письменной форме (ст. 188ТК РФ).</a:t>
            </a:r>
          </a:p>
        </p:txBody>
      </p:sp>
    </p:spTree>
    <p:extLst>
      <p:ext uri="{BB962C8B-B14F-4D97-AF65-F5344CB8AC3E}">
        <p14:creationId xmlns:p14="http://schemas.microsoft.com/office/powerpoint/2010/main" val="339927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79512" y="44624"/>
            <a:ext cx="8750206" cy="6494085"/>
          </a:xfrm>
          <a:prstGeom prst="rect">
            <a:avLst/>
          </a:prstGeom>
        </p:spPr>
        <p:txBody>
          <a:bodyPr wrap="square">
            <a:spAutoFit/>
          </a:bodyPr>
          <a:lstStyle/>
          <a:p>
            <a:r>
              <a:rPr lang="ru-RU" sz="3200" dirty="0">
                <a:latin typeface="Arial Narrow" pitchFamily="34" charset="0"/>
              </a:rPr>
              <a:t>По методу нормирования различают </a:t>
            </a:r>
            <a:r>
              <a:rPr lang="ru-RU" sz="3200" i="1" dirty="0">
                <a:latin typeface="Arial Narrow" pitchFamily="34" charset="0"/>
              </a:rPr>
              <a:t>технически обоснованные и опытно-статистические нормы труда</a:t>
            </a:r>
            <a:r>
              <a:rPr lang="ru-RU" sz="3200" dirty="0">
                <a:latin typeface="Arial Narrow" pitchFamily="34" charset="0"/>
              </a:rPr>
              <a:t>. Технически обоснованные – это нормы, рассчитанные с учетом применения передовых приемов и методов труда. Опытно-статистические – нормы, разработанные на основе статистических данных о средней фактической выработке и заработной плате за определенный период.</a:t>
            </a:r>
          </a:p>
          <a:p>
            <a:r>
              <a:rPr lang="ru-RU" sz="3200" dirty="0">
                <a:latin typeface="Arial Narrow" pitchFamily="34" charset="0"/>
              </a:rPr>
              <a:t> В зависимости от органа, утвердившего норму труда и сферы ее действия, выделяют </a:t>
            </a:r>
            <a:r>
              <a:rPr lang="ru-RU" sz="3200" i="1" dirty="0">
                <a:latin typeface="Arial Narrow" pitchFamily="34" charset="0"/>
              </a:rPr>
              <a:t>местные (локальные),единые и типовые </a:t>
            </a:r>
            <a:r>
              <a:rPr lang="ru-RU" sz="3200" dirty="0">
                <a:latin typeface="Arial Narrow" pitchFamily="34" charset="0"/>
              </a:rPr>
              <a:t>нормы труда. В то же время единые и типовые делятся на </a:t>
            </a:r>
            <a:r>
              <a:rPr lang="ru-RU" sz="3200" i="1" dirty="0">
                <a:latin typeface="Arial Narrow" pitchFamily="34" charset="0"/>
              </a:rPr>
              <a:t>межотраслевые,</a:t>
            </a:r>
          </a:p>
          <a:p>
            <a:endParaRPr lang="ru-RU" sz="3200" dirty="0">
              <a:latin typeface="Arial Narrow" pitchFamily="34" charset="0"/>
            </a:endParaRPr>
          </a:p>
        </p:txBody>
      </p:sp>
    </p:spTree>
    <p:extLst>
      <p:ext uri="{BB962C8B-B14F-4D97-AF65-F5344CB8AC3E}">
        <p14:creationId xmlns:p14="http://schemas.microsoft.com/office/powerpoint/2010/main" val="209891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2" name="Прямоугольник 1">
            <a:extLst>
              <a:ext uri="{FF2B5EF4-FFF2-40B4-BE49-F238E27FC236}">
                <a16:creationId xmlns:a16="http://schemas.microsoft.com/office/drawing/2014/main" id="{AA6D2D0F-29F0-4394-9602-598677DCD308}"/>
              </a:ext>
            </a:extLst>
          </p:cNvPr>
          <p:cNvSpPr/>
          <p:nvPr/>
        </p:nvSpPr>
        <p:spPr>
          <a:xfrm>
            <a:off x="103896" y="116632"/>
            <a:ext cx="8825822" cy="6001643"/>
          </a:xfrm>
          <a:prstGeom prst="rect">
            <a:avLst/>
          </a:prstGeom>
        </p:spPr>
        <p:txBody>
          <a:bodyPr wrap="square">
            <a:spAutoFit/>
          </a:bodyPr>
          <a:lstStyle/>
          <a:p>
            <a:r>
              <a:rPr lang="ru-RU" sz="3200" dirty="0">
                <a:latin typeface="Arial Narrow" pitchFamily="34" charset="0"/>
              </a:rPr>
              <a:t> </a:t>
            </a:r>
            <a:r>
              <a:rPr lang="ru-RU" sz="3200" i="1" dirty="0">
                <a:latin typeface="Arial Narrow" pitchFamily="34" charset="0"/>
              </a:rPr>
              <a:t>отраслевые и профессиональные. </a:t>
            </a:r>
            <a:r>
              <a:rPr lang="ru-RU" sz="3200" dirty="0">
                <a:latin typeface="Arial Narrow" pitchFamily="34" charset="0"/>
              </a:rPr>
              <a:t>Единые нормы, разработанные межотраслевыми или отраслевыми органами, применяются для выполнения однородных работ по одинаковой технологии в аналогичных условиях производства в одной или нескольких отраслях. Типовые нормы труда разрабатываются и утверждаются в порядке, установленном Правительством РФ, для применения на работах, выполняемых по типовой технологии. Единые и типовые нормы носят рекомендательный характер при разработке локальных норм.</a:t>
            </a:r>
          </a:p>
          <a:p>
            <a:r>
              <a:rPr lang="ru-RU" sz="3200" dirty="0">
                <a:latin typeface="Arial Narrow" pitchFamily="34" charset="0"/>
              </a:rPr>
              <a:t>По сроку действия нормы труда устанавливаются:</a:t>
            </a:r>
          </a:p>
        </p:txBody>
      </p:sp>
    </p:spTree>
    <p:extLst>
      <p:ext uri="{BB962C8B-B14F-4D97-AF65-F5344CB8AC3E}">
        <p14:creationId xmlns:p14="http://schemas.microsoft.com/office/powerpoint/2010/main" val="209891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07504" y="0"/>
            <a:ext cx="8928992" cy="6001643"/>
          </a:xfrm>
          <a:prstGeom prst="rect">
            <a:avLst/>
          </a:prstGeom>
        </p:spPr>
        <p:txBody>
          <a:bodyPr wrap="square">
            <a:spAutoFit/>
          </a:bodyPr>
          <a:lstStyle/>
          <a:p>
            <a:r>
              <a:rPr lang="ru-RU" sz="3200" dirty="0">
                <a:latin typeface="Arial Narrow" pitchFamily="34" charset="0"/>
              </a:rPr>
              <a:t>на неопределенный срок; как временные и сезонные; разовые работы. В зависимости от  объема технологического процесса различаются : </a:t>
            </a:r>
          </a:p>
          <a:p>
            <a:pPr marL="514350" indent="-514350">
              <a:buAutoNum type="arabicParenR"/>
            </a:pPr>
            <a:r>
              <a:rPr lang="ru-RU" sz="3200" dirty="0">
                <a:latin typeface="Arial Narrow" pitchFamily="34" charset="0"/>
              </a:rPr>
              <a:t>операционные нормы   (на отдельную операцию);</a:t>
            </a:r>
          </a:p>
          <a:p>
            <a:r>
              <a:rPr lang="ru-RU" sz="3200" dirty="0">
                <a:latin typeface="Arial Narrow" pitchFamily="34" charset="0"/>
              </a:rPr>
              <a:t>2) укрупненные нормы   ( на группу операций);</a:t>
            </a:r>
          </a:p>
          <a:p>
            <a:r>
              <a:rPr lang="ru-RU" sz="3200" dirty="0">
                <a:latin typeface="Arial Narrow" pitchFamily="34" charset="0"/>
              </a:rPr>
              <a:t>3) комплексные нормы   (на законченный комплекс работ).</a:t>
            </a:r>
          </a:p>
          <a:p>
            <a:r>
              <a:rPr lang="ru-RU" sz="3200" dirty="0">
                <a:latin typeface="Arial Narrow" pitchFamily="34" charset="0"/>
              </a:rPr>
              <a:t>Нормы труда могут быть пересмотрены по мере совершенствования или внедрения новой техники, технологии и проведения организационных либо иных мероприятий, обеспечивающих рост производительности труда, а также в случае</a:t>
            </a:r>
          </a:p>
        </p:txBody>
      </p:sp>
    </p:spTree>
    <p:extLst>
      <p:ext uri="{BB962C8B-B14F-4D97-AF65-F5344CB8AC3E}">
        <p14:creationId xmlns:p14="http://schemas.microsoft.com/office/powerpoint/2010/main" val="209891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1760080" y="1403464"/>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428596" y="1071546"/>
            <a:ext cx="8319298" cy="584775"/>
          </a:xfrm>
          <a:prstGeom prst="rect">
            <a:avLst/>
          </a:prstGeom>
        </p:spPr>
        <p:txBody>
          <a:bodyPr wrap="square">
            <a:spAutoFit/>
          </a:bodyPr>
          <a:lstStyle/>
          <a:p>
            <a:endParaRPr lang="ru-RU" sz="3200" b="1" dirty="0">
              <a:latin typeface="Arial Narrow" pitchFamily="34" charset="0"/>
            </a:endParaRPr>
          </a:p>
        </p:txBody>
      </p:sp>
      <p:sp>
        <p:nvSpPr>
          <p:cNvPr id="2" name="Прямоугольник 1"/>
          <p:cNvSpPr/>
          <p:nvPr/>
        </p:nvSpPr>
        <p:spPr>
          <a:xfrm>
            <a:off x="107504" y="116632"/>
            <a:ext cx="8928992" cy="6001643"/>
          </a:xfrm>
          <a:prstGeom prst="rect">
            <a:avLst/>
          </a:prstGeom>
        </p:spPr>
        <p:txBody>
          <a:bodyPr wrap="square">
            <a:spAutoFit/>
          </a:bodyPr>
          <a:lstStyle/>
          <a:p>
            <a:r>
              <a:rPr lang="ru-RU" sz="3200" dirty="0">
                <a:latin typeface="Arial Narrow" panose="020B0606020202030204" pitchFamily="34" charset="0"/>
              </a:rPr>
              <a:t>использования физически и морально устаревшего оборудования. Достижение отдельными работниками более высокого уровня выработки по их инициативе за счет применения новых приемов труда не является основанием для пересмотра норм труда.</a:t>
            </a:r>
          </a:p>
          <a:p>
            <a:r>
              <a:rPr lang="ru-RU" sz="3200" dirty="0">
                <a:latin typeface="Arial Narrow" panose="020B0606020202030204" pitchFamily="34" charset="0"/>
              </a:rPr>
              <a:t>Процесс нормирования труда включает в себя следующие этапы:</a:t>
            </a:r>
          </a:p>
          <a:p>
            <a:r>
              <a:rPr lang="ru-RU" sz="3200" dirty="0">
                <a:latin typeface="Arial Narrow" panose="020B0606020202030204" pitchFamily="34" charset="0"/>
              </a:rPr>
              <a:t>а) обоснование и разработку норм труда (техническое нормирование);</a:t>
            </a:r>
          </a:p>
          <a:p>
            <a:r>
              <a:rPr lang="ru-RU" sz="3200" dirty="0">
                <a:latin typeface="Arial Narrow" panose="020B0606020202030204" pitchFamily="34" charset="0"/>
              </a:rPr>
              <a:t>б) установление норм труда;</a:t>
            </a:r>
          </a:p>
          <a:p>
            <a:r>
              <a:rPr lang="ru-RU" sz="3200" dirty="0">
                <a:latin typeface="Arial Narrow" panose="020B0606020202030204" pitchFamily="34" charset="0"/>
              </a:rPr>
              <a:t>в) введение в действие установленных норм труда;</a:t>
            </a:r>
          </a:p>
          <a:p>
            <a:r>
              <a:rPr lang="ru-RU" sz="3200" dirty="0">
                <a:latin typeface="Arial Narrow" panose="020B0606020202030204" pitchFamily="34" charset="0"/>
              </a:rPr>
              <a:t>г) обеспечение нормальных условий для выполнения</a:t>
            </a:r>
          </a:p>
        </p:txBody>
      </p:sp>
    </p:spTree>
    <p:extLst>
      <p:ext uri="{BB962C8B-B14F-4D97-AF65-F5344CB8AC3E}">
        <p14:creationId xmlns:p14="http://schemas.microsoft.com/office/powerpoint/2010/main" val="204096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07504" y="0"/>
            <a:ext cx="8822214" cy="6001643"/>
          </a:xfrm>
          <a:prstGeom prst="rect">
            <a:avLst/>
          </a:prstGeom>
        </p:spPr>
        <p:txBody>
          <a:bodyPr wrap="square">
            <a:spAutoFit/>
          </a:bodyPr>
          <a:lstStyle/>
          <a:p>
            <a:r>
              <a:rPr lang="ru-RU" sz="3200" dirty="0">
                <a:latin typeface="Arial Narrow" pitchFamily="34" charset="0"/>
              </a:rPr>
              <a:t>норм труда;</a:t>
            </a:r>
          </a:p>
          <a:p>
            <a:r>
              <a:rPr lang="ru-RU" sz="3200" dirty="0">
                <a:latin typeface="Arial Narrow" pitchFamily="34" charset="0"/>
              </a:rPr>
              <a:t>д) замену и пересмотр действующих норм.</a:t>
            </a:r>
          </a:p>
          <a:p>
            <a:r>
              <a:rPr lang="ru-RU" sz="3200" dirty="0">
                <a:latin typeface="Arial Narrow" pitchFamily="34" charset="0"/>
              </a:rPr>
              <a:t>Локальные нормативные акты, предусматривающие введение, замену и пересмотр норм труда, принимаются с учетом мнения представительного органа работников. О введении новых норм труда работники должны быть извещены не позднее чем за два месяца.  Работодатель обязан объяснить работникам причины и основания введения новых норм труда, а также условия их применения. Если работник не согласен на введение новых норм труда, то он увольняется по п.7 ч.1. ст. 77 ТК РФ.</a:t>
            </a:r>
          </a:p>
        </p:txBody>
      </p:sp>
    </p:spTree>
    <p:extLst>
      <p:ext uri="{BB962C8B-B14F-4D97-AF65-F5344CB8AC3E}">
        <p14:creationId xmlns:p14="http://schemas.microsoft.com/office/powerpoint/2010/main" val="333686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07504" y="0"/>
            <a:ext cx="8822214" cy="6001643"/>
          </a:xfrm>
          <a:prstGeom prst="rect">
            <a:avLst/>
          </a:prstGeom>
        </p:spPr>
        <p:txBody>
          <a:bodyPr wrap="square">
            <a:spAutoFit/>
          </a:bodyPr>
          <a:lstStyle/>
          <a:p>
            <a:r>
              <a:rPr lang="ru-RU" sz="3200" dirty="0">
                <a:latin typeface="Arial Narrow" pitchFamily="34" charset="0"/>
              </a:rPr>
              <a:t>Нормы труда, введенные без извещения работников либо с нарушением срока извещения или порядка учета мнения представительного органа, не имеют законной силы. В этих случаях работники вправе требовать оплаты их труда по прежним нормам и расценкам. </a:t>
            </a:r>
          </a:p>
          <a:p>
            <a:r>
              <a:rPr lang="ru-RU" sz="3200" dirty="0">
                <a:latin typeface="Arial Narrow" pitchFamily="34" charset="0"/>
              </a:rPr>
              <a:t>Работодатель обязан обеспечить условия для выполнения норм выработки:</a:t>
            </a:r>
          </a:p>
          <a:p>
            <a:r>
              <a:rPr lang="ru-RU" sz="3200" dirty="0">
                <a:latin typeface="Arial Narrow" pitchFamily="34" charset="0"/>
              </a:rPr>
              <a:t> 1) исправное состояние помещений, сооружений, машин и оборудования;</a:t>
            </a:r>
          </a:p>
          <a:p>
            <a:r>
              <a:rPr lang="ru-RU" sz="3200" dirty="0">
                <a:latin typeface="Arial Narrow" pitchFamily="34" charset="0"/>
              </a:rPr>
              <a:t>2) своевременное обеспечение технической и иной необходимой для работы документацией;</a:t>
            </a:r>
          </a:p>
        </p:txBody>
      </p:sp>
    </p:spTree>
    <p:extLst>
      <p:ext uri="{BB962C8B-B14F-4D97-AF65-F5344CB8AC3E}">
        <p14:creationId xmlns:p14="http://schemas.microsoft.com/office/powerpoint/2010/main" val="2794805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07504" y="0"/>
            <a:ext cx="8822214" cy="6494085"/>
          </a:xfrm>
          <a:prstGeom prst="rect">
            <a:avLst/>
          </a:prstGeom>
        </p:spPr>
        <p:txBody>
          <a:bodyPr wrap="square">
            <a:spAutoFit/>
          </a:bodyPr>
          <a:lstStyle/>
          <a:p>
            <a:r>
              <a:rPr lang="ru-RU" sz="3200" dirty="0">
                <a:latin typeface="Arial Narrow" pitchFamily="34" charset="0"/>
              </a:rPr>
              <a:t>3) надлежащее качество материалов, инструментов, иных средств и предметов, необходимых для выполнения работы, их своевременное предоставление работнику;</a:t>
            </a:r>
          </a:p>
          <a:p>
            <a:r>
              <a:rPr lang="ru-RU" sz="3200" dirty="0">
                <a:latin typeface="Arial Narrow" pitchFamily="34" charset="0"/>
              </a:rPr>
              <a:t>4)  условия труда, соответствующие требованиям охраны труда и безопасности производства.</a:t>
            </a:r>
          </a:p>
          <a:p>
            <a:r>
              <a:rPr lang="ru-RU" sz="3200" dirty="0">
                <a:latin typeface="Arial Narrow" pitchFamily="34" charset="0"/>
              </a:rPr>
              <a:t>Статья 159 ТК РФ содержит гарантии работникам при регулировании отношений по нормированию труда: государственные и локальные. Государственное содействие системной организации нормирования труда обеспечивается: </a:t>
            </a:r>
          </a:p>
          <a:p>
            <a:r>
              <a:rPr lang="ru-RU" sz="3200" dirty="0">
                <a:latin typeface="Arial Narrow" pitchFamily="34" charset="0"/>
              </a:rPr>
              <a:t>- непосредственным регулированием ТК РФ и другими</a:t>
            </a:r>
          </a:p>
          <a:p>
            <a:endParaRPr lang="ru-RU" sz="3200" dirty="0">
              <a:latin typeface="Arial Narrow" pitchFamily="34" charset="0"/>
            </a:endParaRPr>
          </a:p>
        </p:txBody>
      </p:sp>
    </p:spTree>
    <p:extLst>
      <p:ext uri="{BB962C8B-B14F-4D97-AF65-F5344CB8AC3E}">
        <p14:creationId xmlns:p14="http://schemas.microsoft.com/office/powerpoint/2010/main" val="100577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85720" y="142852"/>
            <a:ext cx="8678198" cy="6001643"/>
          </a:xfrm>
          <a:prstGeom prst="rect">
            <a:avLst/>
          </a:prstGeom>
        </p:spPr>
        <p:txBody>
          <a:bodyPr wrap="square">
            <a:spAutoFit/>
          </a:bodyPr>
          <a:lstStyle/>
          <a:p>
            <a:r>
              <a:rPr lang="ru-RU" sz="3200" dirty="0">
                <a:latin typeface="Arial Narrow" pitchFamily="34" charset="0"/>
              </a:rPr>
              <a:t>нормативными правовыми актами отношений в данной сфере;</a:t>
            </a:r>
          </a:p>
          <a:p>
            <a:r>
              <a:rPr lang="ru-RU" sz="3200" dirty="0">
                <a:latin typeface="Arial Narrow" pitchFamily="34" charset="0"/>
              </a:rPr>
              <a:t>- разработкой федеральными органами исполнительной власти типовых норм труда;</a:t>
            </a:r>
          </a:p>
          <a:p>
            <a:r>
              <a:rPr lang="ru-RU" sz="3200" dirty="0">
                <a:latin typeface="Arial Narrow" pitchFamily="34" charset="0"/>
              </a:rPr>
              <a:t>- контрольно-надзорной деятельностью за соблюдением трудового законодательства, в том числе в области нормирования труда. </a:t>
            </a:r>
          </a:p>
          <a:p>
            <a:r>
              <a:rPr lang="ru-RU" sz="3200" dirty="0">
                <a:latin typeface="Arial Narrow" pitchFamily="34" charset="0"/>
              </a:rPr>
              <a:t>Локальные гарантии нормирования труда предусматривают следующие мероприятия: </a:t>
            </a:r>
          </a:p>
          <a:p>
            <a:r>
              <a:rPr lang="ru-RU" sz="3200" dirty="0">
                <a:latin typeface="Arial Narrow" pitchFamily="34" charset="0"/>
              </a:rPr>
              <a:t>- работникам гарантируется применение систем нормирования труда, разработанных работодателем</a:t>
            </a:r>
          </a:p>
          <a:p>
            <a:r>
              <a:rPr lang="ru-RU" sz="3200" dirty="0">
                <a:latin typeface="Arial Narrow" pitchFamily="34" charset="0"/>
              </a:rPr>
              <a:t>(работодатель может разработать и принять </a:t>
            </a:r>
          </a:p>
        </p:txBody>
      </p:sp>
    </p:spTree>
    <p:extLst>
      <p:ext uri="{BB962C8B-B14F-4D97-AF65-F5344CB8AC3E}">
        <p14:creationId xmlns:p14="http://schemas.microsoft.com/office/powerpoint/2010/main" val="333686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   </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1153"/>
            <a:ext cx="878687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Вопросы: </a:t>
            </a:r>
            <a:endParaRPr kumimoji="0" lang="ru-RU" sz="2800" i="1"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1. Понятие нормирования труда. Виды норм труда.</a:t>
            </a:r>
            <a:endParaRPr kumimoji="0" lang="ru-RU" sz="2800" i="1"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2.  Понятие и признаки заработной платы.</a:t>
            </a:r>
            <a:endParaRPr kumimoji="0" lang="ru-RU" sz="2800" i="1"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3. </a:t>
            </a:r>
            <a:r>
              <a:rPr kumimoji="0" lang="ru-RU" sz="2800" i="1" u="none" strike="noStrike" cap="none" normalizeH="0" baseline="0" dirty="0">
                <a:ln>
                  <a:noFill/>
                </a:ln>
                <a:solidFill>
                  <a:schemeClr val="tx1"/>
                </a:solidFill>
                <a:effectLst/>
                <a:latin typeface="Arial Narrow" pitchFamily="34" charset="0"/>
                <a:ea typeface="Times New Roman" pitchFamily="18" charset="0"/>
                <a:cs typeface="Calibri" pitchFamily="34" charset="0"/>
              </a:rPr>
              <a:t>Функции  и принципы установления заработной платы. </a:t>
            </a: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800" i="1" u="none" strike="noStrike" cap="none" normalizeH="0" baseline="0" dirty="0">
                <a:ln>
                  <a:noFill/>
                </a:ln>
                <a:solidFill>
                  <a:schemeClr val="tx1"/>
                </a:solidFill>
                <a:effectLst/>
                <a:latin typeface="Arial Narrow" pitchFamily="34" charset="0"/>
                <a:ea typeface="Times New Roman" pitchFamily="18" charset="0"/>
                <a:cs typeface="Calibri" pitchFamily="34" charset="0"/>
              </a:rPr>
              <a:t>4. </a:t>
            </a: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Методы правового регулирования заработной платы.</a:t>
            </a:r>
            <a:endParaRPr kumimoji="0" lang="ru-RU" sz="2800" i="1"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5. Основные государственные гарантии по оплате </a:t>
            </a: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труда. </a:t>
            </a:r>
            <a:endParaRPr kumimoji="0" lang="ru-RU" sz="2800" i="1"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en-US"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6</a:t>
            </a: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a:t>
            </a:r>
            <a:r>
              <a:rPr kumimoji="0" lang="ru-RU" sz="2800" i="1" u="none" strike="noStrike" cap="none" normalizeH="0" baseline="0" dirty="0">
                <a:ln>
                  <a:noFill/>
                </a:ln>
                <a:effectLst/>
                <a:latin typeface="Arial Narrow" pitchFamily="34" charset="0"/>
                <a:ea typeface="Times New Roman" pitchFamily="18" charset="0"/>
                <a:cs typeface="Times New Roman" pitchFamily="18" charset="0"/>
              </a:rPr>
              <a:t>Системы и формы оплаты </a:t>
            </a: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труда. </a:t>
            </a: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Оплата труда   работников бюджетных организаций.</a:t>
            </a:r>
            <a:endParaRPr kumimoji="0" lang="ru-RU" sz="2800" i="1"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en-US"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7</a:t>
            </a: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Правовая охрана заработной платы.</a:t>
            </a:r>
            <a:endParaRPr kumimoji="0" lang="ru-RU" sz="2800" i="1"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en-US"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8</a:t>
            </a: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Оплата труда  при выполнении работ в условиях, </a:t>
            </a:r>
          </a:p>
          <a:p>
            <a:pPr marL="0" marR="0" lvl="0" indent="342900" algn="l" defTabSz="914400" rtl="0" eaLnBrk="0" fontAlgn="base" latinLnBrk="0" hangingPunct="0">
              <a:lnSpc>
                <a:spcPct val="100000"/>
              </a:lnSpc>
              <a:spcBef>
                <a:spcPct val="0"/>
              </a:spcBef>
              <a:spcAft>
                <a:spcPct val="0"/>
              </a:spcAft>
              <a:buClrTx/>
              <a:buSzTx/>
              <a:buFontTx/>
              <a:buNone/>
              <a:tabLst/>
            </a:pPr>
            <a:r>
              <a:rPr kumimoji="0" lang="en-US"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a:t>
            </a: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отклоняющихся от нормальных.</a:t>
            </a:r>
            <a:endParaRPr lang="en-US" sz="2800" i="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en-US"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9</a:t>
            </a:r>
            <a:r>
              <a:rPr kumimoji="0" lang="ru-RU" sz="28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Гарантии и компенсации.</a:t>
            </a:r>
            <a:endParaRPr kumimoji="0" lang="ru-RU" sz="280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07504" y="44624"/>
            <a:ext cx="8856414" cy="6001643"/>
          </a:xfrm>
          <a:prstGeom prst="rect">
            <a:avLst/>
          </a:prstGeom>
        </p:spPr>
        <p:txBody>
          <a:bodyPr wrap="square">
            <a:spAutoFit/>
          </a:bodyPr>
          <a:lstStyle/>
          <a:p>
            <a:r>
              <a:rPr lang="ru-RU" sz="3200" dirty="0">
                <a:latin typeface="Arial Narrow" pitchFamily="34" charset="0"/>
              </a:rPr>
              <a:t>локальное Положение о системе нормирования труда (в качестве образца можно использовать Методические рекомендации по разработке систем нормирования труда в государственных (муниципальных) учреждениях, утв. приказом Минтруда РФ от 30.09.2013 г. №504) или  работодатель может включить в коллективный договор отдельный раздел, посвященный введению, замене и пересмотру норм труда;</a:t>
            </a:r>
          </a:p>
          <a:p>
            <a:r>
              <a:rPr lang="ru-RU" sz="3200" dirty="0">
                <a:latin typeface="Arial Narrow" pitchFamily="34" charset="0"/>
              </a:rPr>
              <a:t>- работодатель при заключении трудового договора должен ознакомить работника с нормами труда, непосредственно связанными с его трудовой</a:t>
            </a:r>
          </a:p>
        </p:txBody>
      </p:sp>
    </p:spTree>
    <p:extLst>
      <p:ext uri="{BB962C8B-B14F-4D97-AF65-F5344CB8AC3E}">
        <p14:creationId xmlns:p14="http://schemas.microsoft.com/office/powerpoint/2010/main" val="235472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07504" y="44624"/>
            <a:ext cx="8856414" cy="1569660"/>
          </a:xfrm>
          <a:prstGeom prst="rect">
            <a:avLst/>
          </a:prstGeom>
        </p:spPr>
        <p:txBody>
          <a:bodyPr wrap="square">
            <a:spAutoFit/>
          </a:bodyPr>
          <a:lstStyle/>
          <a:p>
            <a:r>
              <a:rPr lang="ru-RU" sz="3200" dirty="0">
                <a:latin typeface="Arial Narrow" pitchFamily="34" charset="0"/>
              </a:rPr>
              <a:t>деятельностью (ст. 68 ТК РФ). При внедрении новых норм труда работодатель обязан заранее известить об этом работников.</a:t>
            </a:r>
          </a:p>
        </p:txBody>
      </p:sp>
    </p:spTree>
    <p:extLst>
      <p:ext uri="{BB962C8B-B14F-4D97-AF65-F5344CB8AC3E}">
        <p14:creationId xmlns:p14="http://schemas.microsoft.com/office/powerpoint/2010/main" val="354476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07504" y="0"/>
            <a:ext cx="8820316" cy="3046988"/>
          </a:xfrm>
          <a:prstGeom prst="rect">
            <a:avLst/>
          </a:prstGeom>
        </p:spPr>
        <p:txBody>
          <a:bodyPr wrap="square">
            <a:spAutoFit/>
          </a:bodyPr>
          <a:lstStyle/>
          <a:p>
            <a:r>
              <a:rPr lang="ru-RU" sz="3200" i="1" dirty="0">
                <a:latin typeface="Arial Narrow" pitchFamily="34" charset="0"/>
              </a:rPr>
              <a:t>2. Понятие и признаки заработной платы</a:t>
            </a:r>
          </a:p>
          <a:p>
            <a:r>
              <a:rPr lang="ru-RU" sz="3200" dirty="0">
                <a:latin typeface="Arial Narrow" pitchFamily="34" charset="0"/>
              </a:rPr>
              <a:t>      Заработная плата (оплата труда работника)</a:t>
            </a:r>
          </a:p>
          <a:p>
            <a:r>
              <a:rPr lang="ru-RU" sz="3200" dirty="0">
                <a:latin typeface="Arial Narrow" pitchFamily="34" charset="0"/>
              </a:rPr>
              <a:t> - вознаграждение за труд в зависимости от квалификации работника, сложности, количества, качества и условий выполняемой работы, а также компенсационные и стимулирующие выплаты</a:t>
            </a:r>
          </a:p>
        </p:txBody>
      </p:sp>
      <p:pic>
        <p:nvPicPr>
          <p:cNvPr id="157698" name="Picture 2" descr="Картинки по запросу оплата труда в картинках"/>
          <p:cNvPicPr>
            <a:picLocks noChangeAspect="1" noChangeArrowheads="1"/>
          </p:cNvPicPr>
          <p:nvPr/>
        </p:nvPicPr>
        <p:blipFill>
          <a:blip r:embed="rId3"/>
          <a:srcRect/>
          <a:stretch>
            <a:fillRect/>
          </a:stretch>
        </p:blipFill>
        <p:spPr bwMode="auto">
          <a:xfrm>
            <a:off x="2152960" y="2996953"/>
            <a:ext cx="6667512" cy="4279118"/>
          </a:xfrm>
          <a:prstGeom prst="rect">
            <a:avLst/>
          </a:prstGeom>
          <a:noFill/>
        </p:spPr>
      </p:pic>
    </p:spTree>
    <p:extLst>
      <p:ext uri="{BB962C8B-B14F-4D97-AF65-F5344CB8AC3E}">
        <p14:creationId xmlns:p14="http://schemas.microsoft.com/office/powerpoint/2010/main" val="333686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77500" lnSpcReduction="20000"/>
          </a:bodyPr>
          <a:lstStyle/>
          <a:p>
            <a:pPr algn="ctr"/>
            <a:r>
              <a:rPr lang="ru-RU" altLang="ru-RU" sz="2400" b="1" dirty="0">
                <a:solidFill>
                  <a:schemeClr val="tx1"/>
                </a:solidFill>
                <a:latin typeface="Arial Narrow" pitchFamily="34" charset="0"/>
              </a:rPr>
              <a:t>Тема лекции: нормирование и оплата труда</a:t>
            </a:r>
            <a:r>
              <a:rPr lang="ru-RU" sz="2800" b="1" dirty="0">
                <a:solidFill>
                  <a:schemeClr val="tx1"/>
                </a:solidFill>
                <a:latin typeface="Arial Narrow" pitchFamily="34" charset="0"/>
              </a:rPr>
              <a:t>.</a:t>
            </a:r>
            <a:endParaRPr lang="en-US" sz="2800" b="1" dirty="0">
              <a:solidFill>
                <a:schemeClr val="tx1"/>
              </a:solidFill>
              <a:latin typeface="Arial Narrow" pitchFamily="34" charset="0"/>
            </a:endParaRPr>
          </a:p>
          <a:p>
            <a:pPr algn="ctr"/>
            <a:r>
              <a:rPr lang="ru-RU" sz="2400" b="1" dirty="0">
                <a:latin typeface="Arial Narrow" pitchFamily="34" charset="0"/>
              </a:rPr>
              <a:t>Лектор</a:t>
            </a:r>
            <a:r>
              <a:rPr lang="en-US" sz="2400" b="1" dirty="0">
                <a:latin typeface="Arial Narrow" pitchFamily="34" charset="0"/>
              </a:rPr>
              <a:t> </a:t>
            </a:r>
            <a:r>
              <a:rPr lang="ru-RU" sz="2400" b="1" dirty="0">
                <a:latin typeface="Arial Narrow" pitchFamily="34" charset="0"/>
              </a:rPr>
              <a:t>   Пашкова Галина Георгиевна</a:t>
            </a:r>
          </a:p>
          <a:p>
            <a:pPr algn="ctr"/>
            <a:endParaRPr lang="ru-RU" sz="2400" b="1" i="1" dirty="0">
              <a:latin typeface="Arial Narrow" pitchFamily="34" charset="0"/>
            </a:endParaRP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8" name="Прямоугольник 7"/>
          <p:cNvSpPr/>
          <p:nvPr/>
        </p:nvSpPr>
        <p:spPr>
          <a:xfrm>
            <a:off x="214282" y="142852"/>
            <a:ext cx="8750206" cy="4524315"/>
          </a:xfrm>
          <a:prstGeom prst="rect">
            <a:avLst/>
          </a:prstGeom>
        </p:spPr>
        <p:txBody>
          <a:bodyPr wrap="square">
            <a:spAutoFit/>
          </a:bodyPr>
          <a:lstStyle/>
          <a:p>
            <a:r>
              <a:rPr lang="en-US" sz="3200" dirty="0">
                <a:latin typeface="Arial Narrow" pitchFamily="34" charset="0"/>
              </a:rPr>
              <a:t>C</a:t>
            </a:r>
            <a:r>
              <a:rPr lang="ru-RU" sz="3200" dirty="0" err="1">
                <a:latin typeface="Arial Narrow" pitchFamily="34" charset="0"/>
              </a:rPr>
              <a:t>ущественные</a:t>
            </a:r>
            <a:r>
              <a:rPr lang="ru-RU" sz="3200" dirty="0">
                <a:latin typeface="Arial Narrow" pitchFamily="34" charset="0"/>
              </a:rPr>
              <a:t> признаки заработной платы:</a:t>
            </a:r>
          </a:p>
          <a:p>
            <a:r>
              <a:rPr lang="ru-RU" sz="3200" dirty="0">
                <a:latin typeface="Arial Narrow" pitchFamily="34" charset="0"/>
              </a:rPr>
              <a:t>1)  заработная плата - это квалифицирующий признак трудовых отношений;</a:t>
            </a:r>
          </a:p>
          <a:p>
            <a:r>
              <a:rPr lang="ru-RU" sz="3200" dirty="0">
                <a:latin typeface="Arial Narrow" pitchFamily="34" charset="0"/>
              </a:rPr>
              <a:t>2)  своевременная и в полном размере выплата работнику заработной платы - это одна из основных обязанностей работодателя;</a:t>
            </a:r>
          </a:p>
          <a:p>
            <a:r>
              <a:rPr lang="ru-RU" sz="3200" dirty="0">
                <a:latin typeface="Arial Narrow" pitchFamily="34" charset="0"/>
              </a:rPr>
              <a:t>3)  заработная плата - это вознаграждение работнику за выполнение им трудовой функции, одно из основных правомочий работника;</a:t>
            </a:r>
          </a:p>
        </p:txBody>
      </p:sp>
      <p:sp>
        <p:nvSpPr>
          <p:cNvPr id="6" name="Прямоугольник 5"/>
          <p:cNvSpPr/>
          <p:nvPr/>
        </p:nvSpPr>
        <p:spPr>
          <a:xfrm>
            <a:off x="285720" y="4643446"/>
            <a:ext cx="8858280" cy="1569660"/>
          </a:xfrm>
          <a:prstGeom prst="rect">
            <a:avLst/>
          </a:prstGeom>
        </p:spPr>
        <p:txBody>
          <a:bodyPr wrap="square">
            <a:spAutoFit/>
          </a:bodyPr>
          <a:lstStyle/>
          <a:p>
            <a:r>
              <a:rPr lang="en-US" sz="3200" dirty="0">
                <a:latin typeface="Arial Narrow" pitchFamily="34" charset="0"/>
              </a:rPr>
              <a:t>4)</a:t>
            </a:r>
            <a:r>
              <a:rPr lang="ru-RU" sz="3200" dirty="0">
                <a:latin typeface="Arial Narrow" pitchFamily="34" charset="0"/>
              </a:rPr>
              <a:t>правовые основы регулирования заработной платы установлены ТК РФ (порядок, сроки, форма выплаты заработной платы и другое);</a:t>
            </a:r>
            <a:endParaRPr lang="ru-RU" sz="3200" dirty="0"/>
          </a:p>
        </p:txBody>
      </p:sp>
    </p:spTree>
    <p:extLst>
      <p:ext uri="{BB962C8B-B14F-4D97-AF65-F5344CB8AC3E}">
        <p14:creationId xmlns:p14="http://schemas.microsoft.com/office/powerpoint/2010/main" val="9196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6" name="Прямоугольник 5"/>
          <p:cNvSpPr/>
          <p:nvPr/>
        </p:nvSpPr>
        <p:spPr>
          <a:xfrm>
            <a:off x="214282" y="0"/>
            <a:ext cx="8715436" cy="6001643"/>
          </a:xfrm>
          <a:prstGeom prst="rect">
            <a:avLst/>
          </a:prstGeom>
        </p:spPr>
        <p:txBody>
          <a:bodyPr wrap="square">
            <a:spAutoFit/>
          </a:bodyPr>
          <a:lstStyle/>
          <a:p>
            <a:r>
              <a:rPr lang="ru-RU" sz="3200" dirty="0">
                <a:latin typeface="Arial Narrow" pitchFamily="34" charset="0"/>
              </a:rPr>
              <a:t>5) заработная плата - это вознаграждение за индивидуальный труд работника, выплачиваемое на систематической основе;</a:t>
            </a:r>
          </a:p>
          <a:p>
            <a:r>
              <a:rPr lang="ru-RU" sz="3200" dirty="0">
                <a:latin typeface="Arial Narrow" pitchFamily="34" charset="0"/>
              </a:rPr>
              <a:t>6) заработная плата максимальным размером не ограничивается и определяется на основе установленных у данного работодателя тарифных ставок, окладов (должностных окладов), но не ниже минимального размера оплаты труда  (МРОТ).</a:t>
            </a:r>
          </a:p>
          <a:p>
            <a:r>
              <a:rPr lang="ru-RU" sz="3200" dirty="0">
                <a:latin typeface="Arial Narrow" pitchFamily="34" charset="0"/>
              </a:rPr>
              <a:t>Таким образом, </a:t>
            </a:r>
            <a:r>
              <a:rPr lang="ru-RU" sz="3200" i="1" dirty="0">
                <a:latin typeface="Arial Narrow" pitchFamily="34" charset="0"/>
              </a:rPr>
              <a:t>заработная плата </a:t>
            </a:r>
            <a:r>
              <a:rPr lang="ru-RU" sz="3200" dirty="0">
                <a:latin typeface="Arial Narrow" pitchFamily="34" charset="0"/>
              </a:rPr>
              <a:t>– это установленное соглашением сторон систематическое денежное вознаграждение работника за выполнение им трудовой функции, которое работодатель обязан</a:t>
            </a:r>
          </a:p>
        </p:txBody>
      </p:sp>
    </p:spTree>
    <p:extLst>
      <p:ext uri="{BB962C8B-B14F-4D97-AF65-F5344CB8AC3E}">
        <p14:creationId xmlns:p14="http://schemas.microsoft.com/office/powerpoint/2010/main" val="333686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571440" y="1428736"/>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8" name="Прямоугольник 7"/>
          <p:cNvSpPr/>
          <p:nvPr/>
        </p:nvSpPr>
        <p:spPr>
          <a:xfrm>
            <a:off x="3714744" y="44624"/>
            <a:ext cx="5429256" cy="6494085"/>
          </a:xfrm>
          <a:prstGeom prst="rect">
            <a:avLst/>
          </a:prstGeom>
        </p:spPr>
        <p:txBody>
          <a:bodyPr wrap="square">
            <a:spAutoFit/>
          </a:bodyPr>
          <a:lstStyle/>
          <a:p>
            <a:r>
              <a:rPr lang="ru-RU" sz="3200" dirty="0">
                <a:latin typeface="Arial Narrow" pitchFamily="34" charset="0"/>
              </a:rPr>
              <a:t>выплачивать по заранее установленным тарифным нормам с учетом индивидуального трудового вклада и не ниже минимального размера, установленного государством.</a:t>
            </a:r>
          </a:p>
          <a:p>
            <a:r>
              <a:rPr lang="ru-RU" sz="3200" dirty="0">
                <a:latin typeface="Arial Narrow" pitchFamily="34" charset="0"/>
              </a:rPr>
              <a:t> Структуру заработной платы образуют  ее части:</a:t>
            </a:r>
          </a:p>
          <a:p>
            <a:pPr>
              <a:buFontTx/>
              <a:buChar char="-"/>
            </a:pPr>
            <a:r>
              <a:rPr lang="ru-RU" sz="3200" dirty="0">
                <a:latin typeface="Arial Narrow" pitchFamily="34" charset="0"/>
              </a:rPr>
              <a:t>  основная (постоянная)  </a:t>
            </a:r>
          </a:p>
          <a:p>
            <a:r>
              <a:rPr lang="ru-RU" sz="3200" dirty="0">
                <a:latin typeface="Arial Narrow" pitchFamily="34" charset="0"/>
              </a:rPr>
              <a:t>   часть заработной платы</a:t>
            </a:r>
          </a:p>
          <a:p>
            <a:r>
              <a:rPr lang="ru-RU" sz="3200" dirty="0">
                <a:latin typeface="Arial Narrow" pitchFamily="34" charset="0"/>
              </a:rPr>
              <a:t>   ( оклад, тарифная ставка)</a:t>
            </a:r>
          </a:p>
          <a:p>
            <a:endParaRPr lang="ru-RU" sz="3200" dirty="0">
              <a:latin typeface="Arial Narrow" pitchFamily="34" charset="0"/>
            </a:endParaRPr>
          </a:p>
        </p:txBody>
      </p:sp>
      <p:pic>
        <p:nvPicPr>
          <p:cNvPr id="90114" name="Picture 2" descr="http://provolchansk.ru/wp-content/uploads/2014/12/2014-12-18_05-20-05.jpg"/>
          <p:cNvPicPr>
            <a:picLocks noChangeAspect="1" noChangeArrowheads="1"/>
          </p:cNvPicPr>
          <p:nvPr/>
        </p:nvPicPr>
        <p:blipFill>
          <a:blip r:embed="rId3"/>
          <a:srcRect/>
          <a:stretch>
            <a:fillRect/>
          </a:stretch>
        </p:blipFill>
        <p:spPr bwMode="auto">
          <a:xfrm>
            <a:off x="0" y="2276872"/>
            <a:ext cx="3714744" cy="3769394"/>
          </a:xfrm>
          <a:prstGeom prst="rect">
            <a:avLst/>
          </a:prstGeom>
          <a:noFill/>
        </p:spPr>
      </p:pic>
    </p:spTree>
    <p:extLst>
      <p:ext uri="{BB962C8B-B14F-4D97-AF65-F5344CB8AC3E}">
        <p14:creationId xmlns:p14="http://schemas.microsoft.com/office/powerpoint/2010/main" val="3660924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571440" y="1428736"/>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145409" name="Rectangle 1"/>
          <p:cNvSpPr>
            <a:spLocks noChangeArrowheads="1"/>
          </p:cNvSpPr>
          <p:nvPr/>
        </p:nvSpPr>
        <p:spPr bwMode="auto">
          <a:xfrm>
            <a:off x="107504" y="0"/>
            <a:ext cx="9036496" cy="5712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Tx/>
              <a:buChar char="-"/>
            </a:pPr>
            <a:r>
              <a:rPr lang="ru-RU" sz="3200" dirty="0">
                <a:latin typeface="Arial Narrow" pitchFamily="34" charset="0"/>
              </a:rPr>
              <a:t>компенсационные выплаты;</a:t>
            </a:r>
          </a:p>
          <a:p>
            <a:r>
              <a:rPr lang="ru-RU" sz="3200" dirty="0">
                <a:latin typeface="Arial Narrow" pitchFamily="34" charset="0"/>
              </a:rPr>
              <a:t>-  стимулирующие выплаты.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К выплатам компенсационного характера относятся: </a:t>
            </a:r>
            <a:endParaRPr kumimoji="0" lang="en-US" sz="32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1) выплаты работникам, занятым на тяжелых работах, работах с вредными  и (или) опасными и иными особыми условиями труда;</a:t>
            </a:r>
            <a:endParaRPr kumimoji="0" lang="ru-RU" sz="3200" b="0" i="0" u="none" strike="noStrike" cap="none" normalizeH="0" baseline="0" dirty="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2)  выплаты за работу в местностях с особыми климатическими условиями;</a:t>
            </a:r>
            <a:endParaRPr kumimoji="0" lang="ru-RU" sz="3200" b="0" i="0" u="none" strike="noStrike" cap="none" normalizeH="0" baseline="0" dirty="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3) выплаты за работу в условиях, отклоняющихся от нормальных (совмещение профессий, сверхурочная работа, работа в ночное  время и т.п.);</a:t>
            </a: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660924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571440" y="1428736"/>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2050" name="Rectangle 2"/>
          <p:cNvSpPr>
            <a:spLocks noChangeArrowheads="1"/>
          </p:cNvSpPr>
          <p:nvPr/>
        </p:nvSpPr>
        <p:spPr bwMode="auto">
          <a:xfrm>
            <a:off x="214218" y="78354"/>
            <a:ext cx="8822278"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fontAlgn="base">
              <a:spcBef>
                <a:spcPct val="0"/>
              </a:spcBef>
              <a:spcAft>
                <a:spcPct val="0"/>
              </a:spcAft>
            </a:pPr>
            <a:r>
              <a:rPr lang="ru-RU" sz="3200" dirty="0">
                <a:latin typeface="Arial Narrow" pitchFamily="34" charset="0"/>
                <a:ea typeface="Times New Roman" pitchFamily="18" charset="0"/>
                <a:cs typeface="Times New Roman" pitchFamily="18" charset="0"/>
              </a:rPr>
              <a:t>4) надбавки за работу со сведениями, составляющими государственную тайну, за работу с шифрами.</a:t>
            </a:r>
            <a:endParaRPr lang="ru-RU" sz="3200" dirty="0">
              <a:latin typeface="Arial Narrow" pitchFamily="34" charset="0"/>
            </a:endParaRPr>
          </a:p>
          <a:p>
            <a:pPr marL="0" marR="0" lvl="0" indent="355600" algn="l" defTabSz="914400" rtl="0" eaLnBrk="1" fontAlgn="base" latinLnBrk="0" hangingPunct="1">
              <a:lnSpc>
                <a:spcPct val="100000"/>
              </a:lnSpc>
              <a:spcBef>
                <a:spcPct val="0"/>
              </a:spcBef>
              <a:spcAft>
                <a:spcPct val="0"/>
              </a:spcAft>
              <a:buClrTx/>
              <a:buSzTx/>
              <a:buFontTx/>
              <a:buNone/>
              <a:tabLst/>
            </a:pPr>
            <a:r>
              <a:rPr kumimoji="0" lang="ru-RU" sz="3200" i="1" u="none" strike="noStrike" cap="none" normalizeH="0" baseline="0" dirty="0">
                <a:ln>
                  <a:noFill/>
                </a:ln>
                <a:solidFill>
                  <a:srgbClr val="000000"/>
                </a:solidFill>
                <a:effectLst/>
                <a:latin typeface="Arial Narrow" pitchFamily="34" charset="0"/>
                <a:ea typeface="Times New Roman" pitchFamily="18" charset="0"/>
                <a:cs typeface="Times New Roman" pitchFamily="18" charset="0"/>
              </a:rPr>
              <a:t>Выплаты стимулирующего характера </a:t>
            </a:r>
            <a:r>
              <a:rPr kumimoji="0" lang="ru-RU" sz="3200" b="0" i="0" u="none" strike="noStrike" cap="none" normalizeH="0" baseline="0" dirty="0">
                <a:ln>
                  <a:noFill/>
                </a:ln>
                <a:solidFill>
                  <a:srgbClr val="000000"/>
                </a:solidFill>
                <a:effectLst/>
                <a:latin typeface="Arial Narrow" pitchFamily="34" charset="0"/>
                <a:ea typeface="Times New Roman" pitchFamily="18" charset="0"/>
                <a:cs typeface="Times New Roman" pitchFamily="18" charset="0"/>
              </a:rPr>
              <a:t>–это выплаты, направленные на стимулирование работника к качественному результату труда, а также поощрение за выполненную работу. </a:t>
            </a:r>
          </a:p>
          <a:p>
            <a:r>
              <a:rPr lang="ru-RU" sz="3200" dirty="0">
                <a:latin typeface="Arial Narrow" pitchFamily="34" charset="0"/>
              </a:rPr>
              <a:t>К числу таких выплат относятся доплаты,  надбавки  и  премии.</a:t>
            </a:r>
          </a:p>
          <a:p>
            <a:r>
              <a:rPr lang="ru-RU" sz="3200" i="1" dirty="0">
                <a:latin typeface="Arial Narrow" pitchFamily="34" charset="0"/>
              </a:rPr>
              <a:t>Доплаты</a:t>
            </a:r>
            <a:r>
              <a:rPr lang="ru-RU" sz="3200" dirty="0">
                <a:latin typeface="Arial Narrow" pitchFamily="34" charset="0"/>
              </a:rPr>
              <a:t>–это денежные выплаты работнику с целью сохранения прежнего или предусмотренного законодательством о труде уровня заработной платы.</a:t>
            </a:r>
          </a:p>
          <a:p>
            <a:r>
              <a:rPr lang="ru-RU" sz="3200" dirty="0"/>
              <a:t> </a:t>
            </a:r>
          </a:p>
          <a:p>
            <a:pPr marL="0" marR="0" lvl="0" indent="35560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66092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571440" y="1428736"/>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8" name="Прямоугольник 7"/>
          <p:cNvSpPr/>
          <p:nvPr/>
        </p:nvSpPr>
        <p:spPr>
          <a:xfrm>
            <a:off x="214282" y="357166"/>
            <a:ext cx="8501122" cy="5016758"/>
          </a:xfrm>
          <a:prstGeom prst="rect">
            <a:avLst/>
          </a:prstGeom>
        </p:spPr>
        <p:txBody>
          <a:bodyPr wrap="square">
            <a:spAutoFit/>
          </a:bodyPr>
          <a:lstStyle/>
          <a:p>
            <a:r>
              <a:rPr lang="ru-RU" sz="3200" i="1" dirty="0">
                <a:latin typeface="Arial Narrow" pitchFamily="34" charset="0"/>
              </a:rPr>
              <a:t>Надбавки</a:t>
            </a:r>
            <a:r>
              <a:rPr lang="ru-RU" sz="3200" b="1" i="1" dirty="0">
                <a:latin typeface="Arial Narrow" pitchFamily="34" charset="0"/>
              </a:rPr>
              <a:t> </a:t>
            </a:r>
            <a:r>
              <a:rPr lang="ru-RU" sz="3200" dirty="0">
                <a:latin typeface="Arial Narrow" pitchFamily="34" charset="0"/>
              </a:rPr>
              <a:t>– денежные  выплаты, которые начисляются работнику регулярно (систематически) на основании законодательства о труде, локальных нормативных актов за выполнение порученной  ему трудовой функции без возложения на него иных (дополнительных) обязанностей (за стаж, знание иностранного языка и др.)</a:t>
            </a:r>
          </a:p>
          <a:p>
            <a:r>
              <a:rPr lang="ru-RU" sz="3200" i="1" dirty="0">
                <a:latin typeface="Arial Narrow" pitchFamily="34" charset="0"/>
              </a:rPr>
              <a:t>Премии</a:t>
            </a:r>
            <a:r>
              <a:rPr lang="ru-RU" sz="3200" dirty="0">
                <a:latin typeface="Arial Narrow" pitchFamily="34" charset="0"/>
              </a:rPr>
              <a:t> как часть заработной платы представляют собой денежные выплаты за достижение определенных результатов в труде. </a:t>
            </a:r>
          </a:p>
        </p:txBody>
      </p:sp>
    </p:spTree>
    <p:extLst>
      <p:ext uri="{BB962C8B-B14F-4D97-AF65-F5344CB8AC3E}">
        <p14:creationId xmlns:p14="http://schemas.microsoft.com/office/powerpoint/2010/main" val="3660924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85720" y="214290"/>
            <a:ext cx="8712968" cy="6494085"/>
          </a:xfrm>
          <a:prstGeom prst="rect">
            <a:avLst/>
          </a:prstGeom>
        </p:spPr>
        <p:txBody>
          <a:bodyPr wrap="square">
            <a:spAutoFit/>
          </a:bodyPr>
          <a:lstStyle/>
          <a:p>
            <a:pPr algn="ctr"/>
            <a:r>
              <a:rPr lang="ru-RU" sz="3200" i="1" dirty="0">
                <a:latin typeface="Arial Narrow" pitchFamily="34" charset="0"/>
              </a:rPr>
              <a:t>Функции заработной платы:</a:t>
            </a:r>
          </a:p>
          <a:p>
            <a:pPr marL="514350" indent="-514350"/>
            <a:r>
              <a:rPr lang="ru-RU" sz="3200" dirty="0">
                <a:latin typeface="Arial Narrow" pitchFamily="34" charset="0"/>
              </a:rPr>
              <a:t>1. Регулирующая  - способность  заработной платы определять цену рабочей силы, воздействовать на рынок труда, соотношение между спросом и предложением рабочей силы, приток или отток кадров.</a:t>
            </a:r>
          </a:p>
          <a:p>
            <a:r>
              <a:rPr lang="ru-RU" sz="3200" dirty="0">
                <a:latin typeface="Arial Narrow" pitchFamily="34" charset="0"/>
              </a:rPr>
              <a:t>2. Воспроизводственная</a:t>
            </a:r>
            <a:r>
              <a:rPr lang="ru-RU" sz="3200" b="1" dirty="0">
                <a:latin typeface="Arial Narrow" pitchFamily="34" charset="0"/>
              </a:rPr>
              <a:t> </a:t>
            </a:r>
            <a:r>
              <a:rPr lang="ru-RU" sz="3200" dirty="0">
                <a:latin typeface="Arial Narrow" pitchFamily="34" charset="0"/>
              </a:rPr>
              <a:t> обусловлена социальным характером заработной платы, которая направлена на расширенное воспроизводство работников различных уровней квалификации, обеспечение необходимых потребностей и достойной жизни  </a:t>
            </a:r>
          </a:p>
          <a:p>
            <a:r>
              <a:rPr lang="ru-RU" sz="3200" dirty="0">
                <a:latin typeface="Arial Narrow" pitchFamily="34" charset="0"/>
              </a:rPr>
              <a:t> работника и членов его семьи.</a:t>
            </a:r>
          </a:p>
          <a:p>
            <a:pPr marL="514350" indent="-514350"/>
            <a:r>
              <a:rPr lang="ru-RU" sz="3200" b="1" dirty="0">
                <a:latin typeface="Arial Narrow" pitchFamily="34" charset="0"/>
              </a:rPr>
              <a:t> </a:t>
            </a:r>
            <a:endParaRPr lang="ru-RU" sz="3200" dirty="0">
              <a:latin typeface="Arial Narrow" pitchFamily="34" charset="0"/>
            </a:endParaRPr>
          </a:p>
        </p:txBody>
      </p:sp>
    </p:spTree>
    <p:extLst>
      <p:ext uri="{BB962C8B-B14F-4D97-AF65-F5344CB8AC3E}">
        <p14:creationId xmlns:p14="http://schemas.microsoft.com/office/powerpoint/2010/main" val="229431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105"/>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107504" y="116632"/>
            <a:ext cx="8928992" cy="6063198"/>
          </a:xfrm>
          <a:prstGeom prst="rect">
            <a:avLst/>
          </a:prstGeom>
        </p:spPr>
        <p:txBody>
          <a:bodyPr wrap="square">
            <a:spAutoFit/>
          </a:bodyPr>
          <a:lstStyle/>
          <a:p>
            <a:pPr lvl="0">
              <a:spcBef>
                <a:spcPct val="20000"/>
              </a:spcBef>
            </a:pPr>
            <a:r>
              <a:rPr lang="ru-RU" sz="3600" dirty="0">
                <a:solidFill>
                  <a:prstClr val="black"/>
                </a:solidFill>
                <a:latin typeface="Arial Narrow" pitchFamily="34" charset="0"/>
                <a:ea typeface="Times New Roman"/>
              </a:rPr>
              <a:t>    </a:t>
            </a:r>
            <a:r>
              <a:rPr lang="ru-RU" sz="3200" i="1" dirty="0">
                <a:solidFill>
                  <a:prstClr val="black"/>
                </a:solidFill>
                <a:latin typeface="Arial Narrow" pitchFamily="34" charset="0"/>
                <a:ea typeface="Times New Roman"/>
                <a:cs typeface="Times New Roman" panose="02020603050405020304" pitchFamily="18" charset="0"/>
              </a:rPr>
              <a:t>Нормирование труда  </a:t>
            </a:r>
            <a:r>
              <a:rPr lang="ru-RU" sz="3200" dirty="0">
                <a:solidFill>
                  <a:prstClr val="black"/>
                </a:solidFill>
                <a:latin typeface="Arial Narrow" pitchFamily="34" charset="0"/>
                <a:ea typeface="Times New Roman"/>
                <a:cs typeface="Times New Roman" panose="02020603050405020304" pitchFamily="18" charset="0"/>
              </a:rPr>
              <a:t>– это часть (функция) управления производством, включающая  определение необходимых затрат труда (времени) на выполнение работ (изготовление  единицы продукции) отдельными работниками (бригадами) и установление на этой основе норм труда. Нормирование труда – это единый процесс, включающий разработку, обоснование и юридическое оформление норм труда для определенных производственных условий. Нормирование труда связано с установлением меры труда, которая является основанием для установления и начисления заработной платы работнику.</a:t>
            </a:r>
            <a:endParaRPr lang="ru-RU" sz="3200" dirty="0">
              <a:solidFill>
                <a:prstClr val="black"/>
              </a:solidFill>
              <a:latin typeface="Arial Narrow" pitchFamily="34" charset="0"/>
              <a:cs typeface="Times New Roman" panose="02020603050405020304" pitchFamily="18" charset="0"/>
            </a:endParaRPr>
          </a:p>
        </p:txBody>
      </p:sp>
    </p:spTree>
    <p:extLst>
      <p:ext uri="{BB962C8B-B14F-4D97-AF65-F5344CB8AC3E}">
        <p14:creationId xmlns:p14="http://schemas.microsoft.com/office/powerpoint/2010/main" val="372063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85720" y="214290"/>
            <a:ext cx="8712968" cy="2554545"/>
          </a:xfrm>
          <a:prstGeom prst="rect">
            <a:avLst/>
          </a:prstGeom>
        </p:spPr>
        <p:txBody>
          <a:bodyPr wrap="square">
            <a:spAutoFit/>
          </a:bodyPr>
          <a:lstStyle/>
          <a:p>
            <a:pPr algn="just"/>
            <a:r>
              <a:rPr lang="ru-RU" sz="3200" dirty="0">
                <a:latin typeface="Arial Narrow" pitchFamily="34" charset="0"/>
              </a:rPr>
              <a:t>3. Стимулирующая связана с установлением различий в оплате в зависимости от   сложности работы и квалификации работника, с повышением </a:t>
            </a:r>
          </a:p>
          <a:p>
            <a:pPr marL="514350" indent="-514350"/>
            <a:r>
              <a:rPr lang="ru-RU" sz="3200" dirty="0">
                <a:latin typeface="Arial Narrow" pitchFamily="34" charset="0"/>
              </a:rPr>
              <a:t>     квалификации работников для достижения более высокого   уровня заработной платы.</a:t>
            </a:r>
          </a:p>
        </p:txBody>
      </p:sp>
      <p:sp>
        <p:nvSpPr>
          <p:cNvPr id="190466" name="AutoShape 2" descr="Картинки по запросу оплата труда в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0468" name="AutoShape 4" descr="Картинки по запросу оплата труда в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0470" name="AutoShape 6" descr="Картинки по запросу оплата труда в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0472" name="Picture 8" descr="Картинки по запросу стимулирование труда в картинках"/>
          <p:cNvPicPr>
            <a:picLocks noChangeAspect="1" noChangeArrowheads="1"/>
          </p:cNvPicPr>
          <p:nvPr/>
        </p:nvPicPr>
        <p:blipFill>
          <a:blip r:embed="rId3"/>
          <a:srcRect/>
          <a:stretch>
            <a:fillRect/>
          </a:stretch>
        </p:blipFill>
        <p:spPr bwMode="auto">
          <a:xfrm>
            <a:off x="1214414" y="2708920"/>
            <a:ext cx="6143668" cy="3396595"/>
          </a:xfrm>
          <a:prstGeom prst="rect">
            <a:avLst/>
          </a:prstGeom>
          <a:noFill/>
        </p:spPr>
      </p:pic>
    </p:spTree>
    <p:extLst>
      <p:ext uri="{BB962C8B-B14F-4D97-AF65-F5344CB8AC3E}">
        <p14:creationId xmlns:p14="http://schemas.microsoft.com/office/powerpoint/2010/main" val="2294314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42844" y="142852"/>
            <a:ext cx="8784976" cy="6494085"/>
          </a:xfrm>
          <a:prstGeom prst="rect">
            <a:avLst/>
          </a:prstGeom>
        </p:spPr>
        <p:txBody>
          <a:bodyPr wrap="square">
            <a:spAutoFit/>
          </a:bodyPr>
          <a:lstStyle/>
          <a:p>
            <a:r>
              <a:rPr lang="ru-RU" sz="3200" i="1" dirty="0">
                <a:latin typeface="Arial Narrow" pitchFamily="34" charset="0"/>
              </a:rPr>
              <a:t>Основные принципы института заработной платы:</a:t>
            </a:r>
          </a:p>
          <a:p>
            <a:r>
              <a:rPr lang="ru-RU" sz="3200" dirty="0">
                <a:latin typeface="Arial Narrow" pitchFamily="34" charset="0"/>
              </a:rPr>
              <a:t>1) зависимость размера оплаты труда от квалификации, сложности, количества, качества и условий работы;</a:t>
            </a:r>
          </a:p>
          <a:p>
            <a:r>
              <a:rPr lang="ru-RU" sz="3200" dirty="0">
                <a:latin typeface="Arial Narrow" pitchFamily="34" charset="0"/>
              </a:rPr>
              <a:t>2) запрет дискриминации при установлении или изменении оплаты труда;</a:t>
            </a:r>
          </a:p>
          <a:p>
            <a:r>
              <a:rPr lang="ru-RU" sz="3200" dirty="0">
                <a:latin typeface="Arial Narrow" pitchFamily="34" charset="0"/>
              </a:rPr>
              <a:t>3) равная оплата за труд равной ценности у данного работодателя;</a:t>
            </a:r>
          </a:p>
          <a:p>
            <a:r>
              <a:rPr lang="ru-RU" sz="3200" dirty="0">
                <a:latin typeface="Arial Narrow" pitchFamily="34" charset="0"/>
              </a:rPr>
              <a:t>4) запрещение принудительного труда в связи с нарушением сроков выплаты заработной платы или выплатой ее не в полном размере;</a:t>
            </a:r>
          </a:p>
          <a:p>
            <a:r>
              <a:rPr lang="ru-RU" sz="3200" dirty="0">
                <a:latin typeface="Arial Narrow" pitchFamily="34" charset="0"/>
              </a:rPr>
              <a:t>5) достойность и справедливость заработной платы.</a:t>
            </a:r>
          </a:p>
          <a:p>
            <a:endParaRPr lang="ru-RU" sz="3200" dirty="0">
              <a:latin typeface="Arial Narrow" pitchFamily="34" charset="0"/>
            </a:endParaRPr>
          </a:p>
        </p:txBody>
      </p:sp>
    </p:spTree>
    <p:extLst>
      <p:ext uri="{BB962C8B-B14F-4D97-AF65-F5344CB8AC3E}">
        <p14:creationId xmlns:p14="http://schemas.microsoft.com/office/powerpoint/2010/main" val="244060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42844" y="142852"/>
            <a:ext cx="8784976" cy="6370975"/>
          </a:xfrm>
          <a:prstGeom prst="rect">
            <a:avLst/>
          </a:prstGeom>
        </p:spPr>
        <p:txBody>
          <a:bodyPr wrap="square">
            <a:spAutoFit/>
          </a:bodyPr>
          <a:lstStyle/>
          <a:p>
            <a:pPr algn="ctr"/>
            <a:r>
              <a:rPr lang="ru-RU" sz="3200" dirty="0">
                <a:latin typeface="Arial Narrow" pitchFamily="34" charset="0"/>
              </a:rPr>
              <a:t>Принципы установления заработной платы</a:t>
            </a:r>
          </a:p>
          <a:p>
            <a:r>
              <a:rPr lang="ru-RU" sz="3200" dirty="0">
                <a:latin typeface="Arial Narrow" pitchFamily="34" charset="0"/>
              </a:rPr>
              <a:t> а) устанавливается трудовым договором;</a:t>
            </a:r>
          </a:p>
          <a:p>
            <a:r>
              <a:rPr lang="ru-RU" sz="3200" dirty="0">
                <a:latin typeface="Arial Narrow" pitchFamily="34" charset="0"/>
              </a:rPr>
              <a:t>б) системы оплаты труда утверждаются коллективными договорами, соглашениями, локальными нормативными актами;</a:t>
            </a:r>
          </a:p>
          <a:p>
            <a:r>
              <a:rPr lang="ru-RU" sz="3200" dirty="0">
                <a:latin typeface="Arial Narrow" pitchFamily="34" charset="0"/>
              </a:rPr>
              <a:t>в) условия оплаты труда, установленные трудовым договором, не могут быть ухудшены по сравнению с определенными коллективными договорами, соглашениями, локальными нормативными актами;</a:t>
            </a:r>
          </a:p>
          <a:p>
            <a:r>
              <a:rPr lang="ru-RU" sz="3200" dirty="0">
                <a:latin typeface="Arial Narrow" pitchFamily="34" charset="0"/>
              </a:rPr>
              <a:t>г) условия оплаты труда, установленные коллективными договорами, соглашениями, локальными актами, не могут быть ухудшены по</a:t>
            </a:r>
            <a:r>
              <a:rPr lang="ru-RU" sz="3200" b="1" dirty="0">
                <a:latin typeface="Arial Narrow" pitchFamily="34" charset="0"/>
              </a:rPr>
              <a:t> </a:t>
            </a:r>
          </a:p>
          <a:p>
            <a:endParaRPr lang="ru-RU" sz="2400" dirty="0">
              <a:latin typeface="Arial Narrow" pitchFamily="34" charset="0"/>
            </a:endParaRPr>
          </a:p>
        </p:txBody>
      </p:sp>
    </p:spTree>
    <p:extLst>
      <p:ext uri="{BB962C8B-B14F-4D97-AF65-F5344CB8AC3E}">
        <p14:creationId xmlns:p14="http://schemas.microsoft.com/office/powerpoint/2010/main" val="314103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85720" y="1124744"/>
            <a:ext cx="8713538" cy="5016758"/>
          </a:xfrm>
          <a:prstGeom prst="rect">
            <a:avLst/>
          </a:prstGeom>
        </p:spPr>
        <p:txBody>
          <a:bodyPr wrap="square">
            <a:spAutoFit/>
          </a:bodyPr>
          <a:lstStyle/>
          <a:p>
            <a:r>
              <a:rPr lang="ru-RU" sz="3200" dirty="0">
                <a:latin typeface="Arial Narrow" pitchFamily="34" charset="0"/>
              </a:rPr>
              <a:t>д) условия оплаты труда работников организаций, финансируемых за счет бюджетных средств, устанавливаются в таком же порядке, однако объемы финансирования учреждений бюджетной сферы должны соответствовать Единым рекомендациям по установлению систем оплаты труда работников бюджетных организаций.</a:t>
            </a:r>
          </a:p>
          <a:p>
            <a:pPr algn="ctr"/>
            <a:r>
              <a:rPr lang="ru-RU" sz="3200" i="1" dirty="0">
                <a:latin typeface="Arial Narrow" pitchFamily="34" charset="0"/>
              </a:rPr>
              <a:t>Методы правового регулирования заработной платы</a:t>
            </a:r>
          </a:p>
          <a:p>
            <a:pPr marL="514350" indent="-514350">
              <a:buAutoNum type="arabicPeriod"/>
            </a:pPr>
            <a:r>
              <a:rPr lang="ru-RU" sz="3200" dirty="0">
                <a:latin typeface="Arial Narrow" pitchFamily="34" charset="0"/>
              </a:rPr>
              <a:t>Нормативный -  преобладание императивных</a:t>
            </a:r>
          </a:p>
        </p:txBody>
      </p:sp>
      <p:sp>
        <p:nvSpPr>
          <p:cNvPr id="6" name="Прямоугольник 5"/>
          <p:cNvSpPr/>
          <p:nvPr/>
        </p:nvSpPr>
        <p:spPr>
          <a:xfrm>
            <a:off x="285720" y="142852"/>
            <a:ext cx="8429684" cy="1077218"/>
          </a:xfrm>
          <a:prstGeom prst="rect">
            <a:avLst/>
          </a:prstGeom>
        </p:spPr>
        <p:txBody>
          <a:bodyPr wrap="square">
            <a:spAutoFit/>
          </a:bodyPr>
          <a:lstStyle/>
          <a:p>
            <a:r>
              <a:rPr lang="ru-RU" sz="3200" dirty="0">
                <a:latin typeface="Arial Narrow" pitchFamily="34" charset="0"/>
              </a:rPr>
              <a:t>сравнению с определенными трудовым законодательством;</a:t>
            </a:r>
            <a:endParaRPr lang="ru-RU" sz="3200" dirty="0"/>
          </a:p>
        </p:txBody>
      </p:sp>
    </p:spTree>
    <p:extLst>
      <p:ext uri="{BB962C8B-B14F-4D97-AF65-F5344CB8AC3E}">
        <p14:creationId xmlns:p14="http://schemas.microsoft.com/office/powerpoint/2010/main" val="244060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42844" y="214290"/>
            <a:ext cx="8810433" cy="6494085"/>
          </a:xfrm>
          <a:prstGeom prst="rect">
            <a:avLst/>
          </a:prstGeom>
        </p:spPr>
        <p:txBody>
          <a:bodyPr wrap="square">
            <a:spAutoFit/>
          </a:bodyPr>
          <a:lstStyle/>
          <a:p>
            <a:pPr algn="ctr"/>
            <a:r>
              <a:rPr lang="ru-RU" sz="3200" dirty="0">
                <a:latin typeface="Arial Narrow" pitchFamily="34" charset="0"/>
              </a:rPr>
              <a:t>начал в регулировании соответствующих отношений):</a:t>
            </a:r>
          </a:p>
          <a:p>
            <a:r>
              <a:rPr lang="ru-RU" sz="3200" dirty="0">
                <a:latin typeface="Arial Narrow" pitchFamily="34" charset="0"/>
              </a:rPr>
              <a:t>     а) централизованное государственное регулирование (устанавливает минимальные стандарты заработной платы и производит ее индексацию, утверждает тарифно-квалификационные справочники, профессиональные стандарты, районные коэффициенты, осуществляет нормирование труда в бюджетной сфере);</a:t>
            </a:r>
          </a:p>
          <a:p>
            <a:r>
              <a:rPr lang="ru-RU" sz="3200" dirty="0">
                <a:latin typeface="Arial Narrow" pitchFamily="34" charset="0"/>
              </a:rPr>
              <a:t>2.   Договорный (сфера локального регулирования): </a:t>
            </a:r>
          </a:p>
          <a:p>
            <a:r>
              <a:rPr lang="ru-RU" sz="3200" dirty="0">
                <a:latin typeface="Arial Narrow" pitchFamily="34" charset="0"/>
              </a:rPr>
              <a:t>    а) коллективно-договорное регулирование (коллективный договор, положение об оплате труда, положение о премировании);</a:t>
            </a:r>
          </a:p>
          <a:p>
            <a:r>
              <a:rPr lang="ru-RU" sz="3200" dirty="0">
                <a:latin typeface="Arial Narrow" pitchFamily="34" charset="0"/>
              </a:rPr>
              <a:t>    </a:t>
            </a:r>
          </a:p>
        </p:txBody>
      </p:sp>
    </p:spTree>
    <p:extLst>
      <p:ext uri="{BB962C8B-B14F-4D97-AF65-F5344CB8AC3E}">
        <p14:creationId xmlns:p14="http://schemas.microsoft.com/office/powerpoint/2010/main" val="244060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6" name="Прямоугольник 5"/>
          <p:cNvSpPr/>
          <p:nvPr/>
        </p:nvSpPr>
        <p:spPr>
          <a:xfrm>
            <a:off x="83218" y="0"/>
            <a:ext cx="9060781" cy="6001643"/>
          </a:xfrm>
          <a:prstGeom prst="rect">
            <a:avLst/>
          </a:prstGeom>
        </p:spPr>
        <p:txBody>
          <a:bodyPr wrap="square">
            <a:spAutoFit/>
          </a:bodyPr>
          <a:lstStyle/>
          <a:p>
            <a:r>
              <a:rPr lang="ru-RU" sz="3200" dirty="0">
                <a:latin typeface="Arial Narrow" pitchFamily="34" charset="0"/>
              </a:rPr>
              <a:t>б) индивидуально-договорное регулирование (размер тарифной ставки или оклада, доплаты, надбавки и поощрительные выплаты).</a:t>
            </a:r>
          </a:p>
          <a:p>
            <a:r>
              <a:rPr lang="ru-RU" sz="3200" dirty="0">
                <a:latin typeface="Arial Narrow" pitchFamily="34" charset="0"/>
              </a:rPr>
              <a:t> </a:t>
            </a:r>
            <a:r>
              <a:rPr lang="ru-RU" sz="3200" i="1" dirty="0">
                <a:latin typeface="Arial Narrow" pitchFamily="34" charset="0"/>
              </a:rPr>
              <a:t>Основные государственные гарантии по оплате труда работников:</a:t>
            </a:r>
          </a:p>
          <a:p>
            <a:r>
              <a:rPr lang="ru-RU" sz="3200" dirty="0">
                <a:latin typeface="Arial Narrow" pitchFamily="34" charset="0"/>
              </a:rPr>
              <a:t>1) минимальный размер оплаты труда в РФ</a:t>
            </a:r>
            <a:r>
              <a:rPr lang="en-US" sz="3200" dirty="0">
                <a:latin typeface="Arial Narrow" pitchFamily="34" charset="0"/>
              </a:rPr>
              <a:t> </a:t>
            </a:r>
            <a:r>
              <a:rPr lang="ru-RU" sz="3200" dirty="0">
                <a:latin typeface="Arial Narrow" pitchFamily="34" charset="0"/>
              </a:rPr>
              <a:t> (в 2020г. – 12130 рублей. В Томске -15769 рублей);</a:t>
            </a:r>
          </a:p>
          <a:p>
            <a:r>
              <a:rPr lang="ru-RU" sz="3200" dirty="0">
                <a:latin typeface="Arial Narrow" pitchFamily="34" charset="0"/>
              </a:rPr>
              <a:t>2) меры по повышению уровня реального содержания заработной платы (индексация);</a:t>
            </a:r>
          </a:p>
          <a:p>
            <a:r>
              <a:rPr lang="ru-RU" sz="3200" dirty="0">
                <a:latin typeface="Arial Narrow" pitchFamily="34" charset="0"/>
              </a:rPr>
              <a:t>3) ограничение перечня оснований и размеров удержаний из заработной платы по распоряжению работодателя (ст.ст. 137, 138 ТК РФ);</a:t>
            </a:r>
          </a:p>
        </p:txBody>
      </p:sp>
    </p:spTree>
    <p:extLst>
      <p:ext uri="{BB962C8B-B14F-4D97-AF65-F5344CB8AC3E}">
        <p14:creationId xmlns:p14="http://schemas.microsoft.com/office/powerpoint/2010/main" val="244060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38612" y="1403464"/>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9" name="Прямоугольник 8"/>
          <p:cNvSpPr/>
          <p:nvPr/>
        </p:nvSpPr>
        <p:spPr>
          <a:xfrm>
            <a:off x="122442" y="214290"/>
            <a:ext cx="4466112" cy="6001643"/>
          </a:xfrm>
          <a:prstGeom prst="rect">
            <a:avLst/>
          </a:prstGeom>
        </p:spPr>
        <p:txBody>
          <a:bodyPr wrap="square">
            <a:spAutoFit/>
          </a:bodyPr>
          <a:lstStyle/>
          <a:p>
            <a:r>
              <a:rPr lang="ru-RU" sz="3200" dirty="0">
                <a:latin typeface="Arial Narrow" pitchFamily="34" charset="0"/>
              </a:rPr>
              <a:t>4) ограничение оплаты труда в натуральной форме (ст. 131 ТК РФ);</a:t>
            </a:r>
          </a:p>
          <a:p>
            <a:r>
              <a:rPr lang="ru-RU" sz="3200" dirty="0">
                <a:latin typeface="Arial Narrow" pitchFamily="34" charset="0"/>
              </a:rPr>
              <a:t>5) обеспечение получения заработной платы в случае прекращения деятельности работодателя и его неплатежеспособности;</a:t>
            </a:r>
          </a:p>
          <a:p>
            <a:r>
              <a:rPr lang="ru-RU" sz="3200" dirty="0">
                <a:latin typeface="Arial Narrow" pitchFamily="34" charset="0"/>
              </a:rPr>
              <a:t>6) федеральный государственный надзор за соблюдением трудового </a:t>
            </a:r>
          </a:p>
        </p:txBody>
      </p:sp>
      <p:pic>
        <p:nvPicPr>
          <p:cNvPr id="139266" name="Picture 2" descr="Картинки по запросу заработная плата в картинках"/>
          <p:cNvPicPr>
            <a:picLocks noChangeAspect="1" noChangeArrowheads="1"/>
          </p:cNvPicPr>
          <p:nvPr/>
        </p:nvPicPr>
        <p:blipFill>
          <a:blip r:embed="rId3"/>
          <a:srcRect/>
          <a:stretch>
            <a:fillRect/>
          </a:stretch>
        </p:blipFill>
        <p:spPr bwMode="auto">
          <a:xfrm>
            <a:off x="4744315" y="1134148"/>
            <a:ext cx="4381500" cy="4381501"/>
          </a:xfrm>
          <a:prstGeom prst="rect">
            <a:avLst/>
          </a:prstGeom>
          <a:noFill/>
        </p:spPr>
      </p:pic>
    </p:spTree>
    <p:extLst>
      <p:ext uri="{BB962C8B-B14F-4D97-AF65-F5344CB8AC3E}">
        <p14:creationId xmlns:p14="http://schemas.microsoft.com/office/powerpoint/2010/main" val="244060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38612" y="1403464"/>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6" name="Прямоугольник 5"/>
          <p:cNvSpPr/>
          <p:nvPr/>
        </p:nvSpPr>
        <p:spPr>
          <a:xfrm>
            <a:off x="107504" y="44624"/>
            <a:ext cx="8822214" cy="6001643"/>
          </a:xfrm>
          <a:prstGeom prst="rect">
            <a:avLst/>
          </a:prstGeom>
        </p:spPr>
        <p:txBody>
          <a:bodyPr wrap="square">
            <a:spAutoFit/>
          </a:bodyPr>
          <a:lstStyle/>
          <a:p>
            <a:r>
              <a:rPr lang="ru-RU" sz="3200" dirty="0">
                <a:latin typeface="Arial Narrow" pitchFamily="34" charset="0"/>
              </a:rPr>
              <a:t>законодательства и иных нормативных правовых актов, содержащих нормы трудового права;</a:t>
            </a:r>
          </a:p>
          <a:p>
            <a:r>
              <a:rPr lang="ru-RU" sz="3200" dirty="0">
                <a:latin typeface="Arial Narrow" pitchFamily="34" charset="0"/>
              </a:rPr>
              <a:t>7) ответственность работодателей за нарушение требований, установленных трудовым законодательством, коллективными договорами, соглашениями (ст. 142 ТК РФ);</a:t>
            </a:r>
          </a:p>
          <a:p>
            <a:r>
              <a:rPr lang="ru-RU" sz="3200" dirty="0">
                <a:latin typeface="Arial Narrow" pitchFamily="34" charset="0"/>
              </a:rPr>
              <a:t>8) сроки и очередность выплаты заработной платы.</a:t>
            </a:r>
          </a:p>
          <a:p>
            <a:r>
              <a:rPr lang="ru-RU" sz="3200" dirty="0">
                <a:latin typeface="Arial Narrow" pitchFamily="34" charset="0"/>
              </a:rPr>
              <a:t>     МРОТ  устанавливается федеральным законом и не может быть ниже величины прожиточного минимума трудоспособного населения (ст.133 ТК РФ), то есть денежной оценки потребительской корзины – минимального набора продуктов питания,</a:t>
            </a:r>
          </a:p>
        </p:txBody>
      </p:sp>
    </p:spTree>
    <p:extLst>
      <p:ext uri="{BB962C8B-B14F-4D97-AF65-F5344CB8AC3E}">
        <p14:creationId xmlns:p14="http://schemas.microsoft.com/office/powerpoint/2010/main" val="244060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38612" y="1403464"/>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6" name="Прямоугольник 5"/>
          <p:cNvSpPr/>
          <p:nvPr/>
        </p:nvSpPr>
        <p:spPr>
          <a:xfrm>
            <a:off x="107504" y="44624"/>
            <a:ext cx="8822214" cy="5509200"/>
          </a:xfrm>
          <a:prstGeom prst="rect">
            <a:avLst/>
          </a:prstGeom>
        </p:spPr>
        <p:txBody>
          <a:bodyPr wrap="square">
            <a:spAutoFit/>
          </a:bodyPr>
          <a:lstStyle/>
          <a:p>
            <a:r>
              <a:rPr lang="ru-RU" sz="3200" dirty="0">
                <a:latin typeface="Arial Narrow" pitchFamily="34" charset="0"/>
              </a:rPr>
              <a:t>непродовольственных товаров, а также услуг, необходимых  для сохранения здоровья человека и обеспечения его жизнедеятельности.</a:t>
            </a:r>
          </a:p>
          <a:p>
            <a:r>
              <a:rPr lang="ru-RU" sz="3200" dirty="0">
                <a:latin typeface="Arial Narrow" pitchFamily="34" charset="0"/>
              </a:rPr>
              <a:t>  Индексация заработной платы позволяет обеспечивать защиту ее покупательской способности. В организациях, финансируемых из бюджетов, индексация производится в порядке, определяемом законодательством. Другие работодатели устанавливают такой порядок социально-партнерскими соглашениями, коллективными договорами или локальными нормативными актами.</a:t>
            </a:r>
          </a:p>
        </p:txBody>
      </p:sp>
    </p:spTree>
    <p:extLst>
      <p:ext uri="{BB962C8B-B14F-4D97-AF65-F5344CB8AC3E}">
        <p14:creationId xmlns:p14="http://schemas.microsoft.com/office/powerpoint/2010/main" val="3678334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8"/>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428596"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4214778" y="714356"/>
            <a:ext cx="4929222" cy="5509200"/>
          </a:xfrm>
          <a:prstGeom prst="rect">
            <a:avLst/>
          </a:prstGeom>
        </p:spPr>
        <p:txBody>
          <a:bodyPr wrap="square">
            <a:spAutoFit/>
          </a:bodyPr>
          <a:lstStyle/>
          <a:p>
            <a:r>
              <a:rPr lang="ru-RU" sz="3200" dirty="0">
                <a:latin typeface="Arial Narrow" pitchFamily="34" charset="0"/>
              </a:rPr>
              <a:t>Заработная плата каждого работника зависит от его квалификации, сложности выполняемой работы, количества и качества затраченного труда и максимальным размером не ограничивается, за исключением случаев, предусмотренных Трудовым  кодексом.</a:t>
            </a:r>
          </a:p>
        </p:txBody>
      </p:sp>
      <p:pic>
        <p:nvPicPr>
          <p:cNvPr id="10" name="Picture 2" descr="http://bizgaz.ru/uploads/posts/2013-02/thumbs/1360146721_0000014606-540x450.jpg"/>
          <p:cNvPicPr>
            <a:picLocks noChangeAspect="1" noChangeArrowheads="1"/>
          </p:cNvPicPr>
          <p:nvPr/>
        </p:nvPicPr>
        <p:blipFill>
          <a:blip r:embed="rId3"/>
          <a:srcRect/>
          <a:stretch>
            <a:fillRect/>
          </a:stretch>
        </p:blipFill>
        <p:spPr bwMode="auto">
          <a:xfrm>
            <a:off x="0" y="1000108"/>
            <a:ext cx="3847384" cy="4071966"/>
          </a:xfrm>
          <a:prstGeom prst="rect">
            <a:avLst/>
          </a:prstGeom>
          <a:noFill/>
        </p:spPr>
      </p:pic>
    </p:spTree>
    <p:extLst>
      <p:ext uri="{BB962C8B-B14F-4D97-AF65-F5344CB8AC3E}">
        <p14:creationId xmlns:p14="http://schemas.microsoft.com/office/powerpoint/2010/main" val="24406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714380"/>
          </a:xfrm>
          <a:solidFill>
            <a:srgbClr val="92D050"/>
          </a:solidFill>
        </p:spPr>
        <p:txBody>
          <a:bodyPr>
            <a:normAutofit fontScale="92500" lnSpcReduction="1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357158" y="142852"/>
            <a:ext cx="8390166" cy="6001643"/>
          </a:xfrm>
          <a:prstGeom prst="rect">
            <a:avLst/>
          </a:prstGeom>
        </p:spPr>
        <p:txBody>
          <a:bodyPr wrap="square">
            <a:spAutoFit/>
          </a:bodyPr>
          <a:lstStyle/>
          <a:p>
            <a:r>
              <a:rPr lang="ru-RU" sz="3200" u="sng" dirty="0">
                <a:latin typeface="Arial Narrow" pitchFamily="34" charset="0"/>
              </a:rPr>
              <a:t>Нормирование труда можно рассматривать в  широком</a:t>
            </a:r>
            <a:r>
              <a:rPr lang="en-US" sz="3200" u="sng" dirty="0">
                <a:latin typeface="Arial Narrow" pitchFamily="34" charset="0"/>
              </a:rPr>
              <a:t> </a:t>
            </a:r>
            <a:r>
              <a:rPr lang="ru-RU" sz="3200" u="sng" dirty="0">
                <a:latin typeface="Arial Narrow" pitchFamily="34" charset="0"/>
              </a:rPr>
              <a:t>смысле: </a:t>
            </a:r>
            <a:r>
              <a:rPr lang="ru-RU" sz="3200" dirty="0">
                <a:latin typeface="Arial Narrow" pitchFamily="34" charset="0"/>
              </a:rPr>
              <a:t> это правовое регулирование труда,  т.е. принятие норм трудового права; </a:t>
            </a:r>
            <a:r>
              <a:rPr lang="ru-RU" sz="3200" u="sng" dirty="0">
                <a:latin typeface="Arial Narrow" pitchFamily="34" charset="0"/>
              </a:rPr>
              <a:t>в узком смысле: </a:t>
            </a:r>
            <a:r>
              <a:rPr lang="ru-RU" sz="3200" dirty="0">
                <a:latin typeface="Arial Narrow" pitchFamily="34" charset="0"/>
              </a:rPr>
              <a:t> средство измерения деятельности и производительности труда работников; </a:t>
            </a:r>
          </a:p>
          <a:p>
            <a:r>
              <a:rPr lang="ru-RU" sz="3200" dirty="0">
                <a:latin typeface="Arial Narrow" pitchFamily="34" charset="0"/>
              </a:rPr>
              <a:t> разновидность  организационно-управленческой деятельности работодателя, государства, направленной на определение и закрепление наиболее оптимального соотношения особенностей  технологического процесса и  возможностей человека. Нормирование труда обеспечивает эффективное использование рабочего времени.</a:t>
            </a:r>
            <a:endParaRPr lang="ru-RU" sz="2800" dirty="0">
              <a:latin typeface="Arial Narrow" pitchFamily="34" charset="0"/>
            </a:endParaRPr>
          </a:p>
        </p:txBody>
      </p:sp>
    </p:spTree>
    <p:extLst>
      <p:ext uri="{BB962C8B-B14F-4D97-AF65-F5344CB8AC3E}">
        <p14:creationId xmlns:p14="http://schemas.microsoft.com/office/powerpoint/2010/main" val="940630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8"/>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428596"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8" name="Прямоугольник 7"/>
          <p:cNvSpPr/>
          <p:nvPr/>
        </p:nvSpPr>
        <p:spPr>
          <a:xfrm>
            <a:off x="285720" y="214290"/>
            <a:ext cx="8572560" cy="6001643"/>
          </a:xfrm>
          <a:prstGeom prst="rect">
            <a:avLst/>
          </a:prstGeom>
        </p:spPr>
        <p:txBody>
          <a:bodyPr wrap="square">
            <a:spAutoFit/>
          </a:bodyPr>
          <a:lstStyle/>
          <a:p>
            <a:pPr lvl="0" indent="355600" fontAlgn="base">
              <a:spcBef>
                <a:spcPct val="0"/>
              </a:spcBef>
              <a:spcAft>
                <a:spcPct val="0"/>
              </a:spcAft>
            </a:pPr>
            <a:r>
              <a:rPr lang="ru-RU" sz="3200" i="1" dirty="0">
                <a:solidFill>
                  <a:srgbClr val="000000"/>
                </a:solidFill>
                <a:latin typeface="Arial Narrow" pitchFamily="34" charset="0"/>
                <a:ea typeface="Times New Roman" pitchFamily="18" charset="0"/>
                <a:cs typeface="Times New Roman" pitchFamily="18" charset="0"/>
              </a:rPr>
              <a:t>Системы оплаты труда в зависимости от способа установления (регулирования) могут быть:</a:t>
            </a:r>
            <a:endParaRPr lang="ru-RU" sz="3200" i="1" dirty="0">
              <a:latin typeface="Arial Narrow" pitchFamily="34" charset="0"/>
            </a:endParaRPr>
          </a:p>
          <a:p>
            <a:pPr lvl="0" indent="355600" eaLnBrk="0" fontAlgn="base" hangingPunct="0">
              <a:spcBef>
                <a:spcPct val="0"/>
              </a:spcBef>
              <a:spcAft>
                <a:spcPct val="0"/>
              </a:spcAft>
            </a:pPr>
            <a:r>
              <a:rPr lang="ru-RU" sz="3200" dirty="0">
                <a:solidFill>
                  <a:srgbClr val="000000"/>
                </a:solidFill>
                <a:latin typeface="Arial Narrow" pitchFamily="34" charset="0"/>
                <a:ea typeface="Times New Roman" pitchFamily="18" charset="0"/>
                <a:cs typeface="Times New Roman" pitchFamily="18" charset="0"/>
              </a:rPr>
              <a:t> 1) тарифная, бестарифная (на основании трудового договора), смешанная (тарифные правила сочетаются с регулированием  посредством трудового договора);</a:t>
            </a:r>
            <a:endParaRPr lang="ru-RU" sz="3200" dirty="0">
              <a:latin typeface="Arial Narrow" pitchFamily="34" charset="0"/>
            </a:endParaRPr>
          </a:p>
          <a:p>
            <a:pPr lvl="0" indent="355600" eaLnBrk="0" fontAlgn="base" hangingPunct="0">
              <a:spcBef>
                <a:spcPct val="0"/>
              </a:spcBef>
              <a:spcAft>
                <a:spcPct val="0"/>
              </a:spcAft>
            </a:pPr>
            <a:r>
              <a:rPr lang="ru-RU" sz="3200" dirty="0">
                <a:solidFill>
                  <a:srgbClr val="000000"/>
                </a:solidFill>
                <a:latin typeface="Arial Narrow" pitchFamily="34" charset="0"/>
                <a:ea typeface="Times New Roman" pitchFamily="18" charset="0"/>
                <a:cs typeface="Times New Roman" pitchFamily="18" charset="0"/>
              </a:rPr>
              <a:t>2) установленная законом; подзаконными нормативными актами централизованного уровня регулирования; установленная актами работодателя;</a:t>
            </a:r>
            <a:endParaRPr lang="ru-RU" sz="3200" dirty="0">
              <a:latin typeface="Arial Narrow" pitchFamily="34" charset="0"/>
            </a:endParaRPr>
          </a:p>
          <a:p>
            <a:pPr lvl="0" indent="355600" eaLnBrk="0" fontAlgn="base" hangingPunct="0">
              <a:spcBef>
                <a:spcPct val="0"/>
              </a:spcBef>
              <a:spcAft>
                <a:spcPct val="0"/>
              </a:spcAft>
            </a:pPr>
            <a:r>
              <a:rPr lang="ru-RU" sz="3200" dirty="0">
                <a:solidFill>
                  <a:srgbClr val="000000"/>
                </a:solidFill>
                <a:latin typeface="Arial Narrow" pitchFamily="34" charset="0"/>
                <a:ea typeface="Times New Roman" pitchFamily="18" charset="0"/>
                <a:cs typeface="Times New Roman" pitchFamily="18" charset="0"/>
              </a:rPr>
              <a:t>3) повременная, сдельная и их разновидности;</a:t>
            </a:r>
            <a:endParaRPr lang="ru-RU" sz="3200" dirty="0">
              <a:latin typeface="Arial Narrow" pitchFamily="34" charset="0"/>
            </a:endParaRPr>
          </a:p>
          <a:p>
            <a:pPr lvl="0" indent="355600" eaLnBrk="0" fontAlgn="base" hangingPunct="0">
              <a:spcBef>
                <a:spcPct val="0"/>
              </a:spcBef>
              <a:spcAft>
                <a:spcPct val="0"/>
              </a:spcAft>
            </a:pPr>
            <a:r>
              <a:rPr lang="ru-RU" sz="3200" dirty="0">
                <a:solidFill>
                  <a:srgbClr val="000000"/>
                </a:solidFill>
                <a:latin typeface="Arial Narrow" pitchFamily="34" charset="0"/>
                <a:ea typeface="Times New Roman" pitchFamily="18" charset="0"/>
                <a:cs typeface="Times New Roman" pitchFamily="18" charset="0"/>
              </a:rPr>
              <a:t>4) индивидуальная и коллективная.</a:t>
            </a:r>
            <a:endParaRPr lang="ru-RU" sz="3200" dirty="0">
              <a:latin typeface="Arial Narrow" pitchFamily="34" charset="0"/>
            </a:endParaRPr>
          </a:p>
        </p:txBody>
      </p:sp>
    </p:spTree>
    <p:extLst>
      <p:ext uri="{BB962C8B-B14F-4D97-AF65-F5344CB8AC3E}">
        <p14:creationId xmlns:p14="http://schemas.microsoft.com/office/powerpoint/2010/main" val="244060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83220" y="116632"/>
            <a:ext cx="8749066" cy="6494085"/>
          </a:xfrm>
          <a:prstGeom prst="rect">
            <a:avLst/>
          </a:prstGeom>
        </p:spPr>
        <p:txBody>
          <a:bodyPr wrap="square">
            <a:spAutoFit/>
          </a:bodyPr>
          <a:lstStyle/>
          <a:p>
            <a:pPr algn="just"/>
            <a:r>
              <a:rPr lang="ru-RU" sz="3200" dirty="0">
                <a:latin typeface="Arial Narrow" pitchFamily="34" charset="0"/>
              </a:rPr>
              <a:t>Основой регулирования заработной платы является </a:t>
            </a:r>
            <a:r>
              <a:rPr lang="ru-RU" sz="3200" i="1" dirty="0">
                <a:latin typeface="Arial Narrow" pitchFamily="34" charset="0"/>
              </a:rPr>
              <a:t>тарифная система, </a:t>
            </a:r>
            <a:r>
              <a:rPr lang="ru-RU" sz="3200" dirty="0">
                <a:latin typeface="Arial Narrow" pitchFamily="34" charset="0"/>
              </a:rPr>
              <a:t>представляющая собой  совокупность нормативов, установленных в централизованном и (или) локальном порядке, с помощью которых осуществляется дифференциация заработной платы работников различных категорий.</a:t>
            </a:r>
          </a:p>
          <a:p>
            <a:r>
              <a:rPr lang="ru-RU" sz="3200" i="1" dirty="0">
                <a:latin typeface="Arial Narrow" pitchFamily="34" charset="0"/>
              </a:rPr>
              <a:t>Тарифная система включает в себя: </a:t>
            </a:r>
          </a:p>
          <a:p>
            <a:r>
              <a:rPr lang="ru-RU" sz="3200" dirty="0">
                <a:latin typeface="Arial Narrow" pitchFamily="34" charset="0"/>
              </a:rPr>
              <a:t> а) тарифные ставки, оклады (должностные оклады);</a:t>
            </a:r>
          </a:p>
          <a:p>
            <a:r>
              <a:rPr lang="ru-RU" sz="3200" dirty="0">
                <a:latin typeface="Arial Narrow" pitchFamily="34" charset="0"/>
              </a:rPr>
              <a:t> б) тарифные сетки и тарифные коэффициенты; </a:t>
            </a:r>
          </a:p>
          <a:p>
            <a:pPr algn="just"/>
            <a:r>
              <a:rPr lang="ru-RU" sz="3200" dirty="0">
                <a:latin typeface="Arial Narrow" pitchFamily="34" charset="0"/>
              </a:rPr>
              <a:t>Сложность выполняемых работ определяется на основе их тарификации, т.е. отнесения различных работ к определенным разрядам тарифной сетки или</a:t>
            </a:r>
          </a:p>
          <a:p>
            <a:pPr algn="just"/>
            <a:endParaRPr lang="ru-RU" sz="3200" dirty="0">
              <a:latin typeface="Arial Narrow" pitchFamily="34" charset="0"/>
            </a:endParaRPr>
          </a:p>
        </p:txBody>
      </p:sp>
    </p:spTree>
    <p:extLst>
      <p:ext uri="{BB962C8B-B14F-4D97-AF65-F5344CB8AC3E}">
        <p14:creationId xmlns:p14="http://schemas.microsoft.com/office/powerpoint/2010/main" val="24406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0" y="0"/>
            <a:ext cx="8922417" cy="6001643"/>
          </a:xfrm>
          <a:prstGeom prst="rect">
            <a:avLst/>
          </a:prstGeom>
        </p:spPr>
        <p:txBody>
          <a:bodyPr wrap="square">
            <a:spAutoFit/>
          </a:bodyPr>
          <a:lstStyle/>
          <a:p>
            <a:pPr algn="ctr"/>
            <a:r>
              <a:rPr lang="ru-RU" sz="3200" dirty="0">
                <a:latin typeface="Arial Narrow" pitchFamily="34" charset="0"/>
              </a:rPr>
              <a:t>к квалификационным категориям. В число элементов тарифной системы также включают:  тарифно-квалификационные справочники; профессиональные стандарты, районные коэффициенты, надбавки и доплаты.</a:t>
            </a:r>
          </a:p>
          <a:p>
            <a:pPr algn="ctr"/>
            <a:r>
              <a:rPr lang="ru-RU" sz="3200" i="1" dirty="0">
                <a:latin typeface="Arial Narrow" pitchFamily="34" charset="0"/>
              </a:rPr>
              <a:t>Тарифная ставка – </a:t>
            </a:r>
            <a:r>
              <a:rPr lang="ru-RU" sz="3200" dirty="0">
                <a:latin typeface="Arial Narrow" pitchFamily="34" charset="0"/>
              </a:rPr>
              <a:t>фиксированный размер оплаты труда работника за выполнение нормы труда (трудовых обязанностей) определенной сложности (квалификации) за единицу времени (час, день, месяц) без учета компенсационных и стимулирующих выплат.</a:t>
            </a:r>
          </a:p>
          <a:p>
            <a:pPr algn="ctr"/>
            <a:r>
              <a:rPr lang="ru-RU" sz="3200" dirty="0">
                <a:latin typeface="Arial Narrow" pitchFamily="34" charset="0"/>
              </a:rPr>
              <a:t> Зависит от сложности, интенсивности, условий труда,  </a:t>
            </a:r>
          </a:p>
          <a:p>
            <a:pPr algn="ctr"/>
            <a:r>
              <a:rPr lang="ru-RU" sz="3200" dirty="0">
                <a:latin typeface="Arial Narrow" pitchFamily="34" charset="0"/>
              </a:rPr>
              <a:t>от  его экономической и социальной значимости.</a:t>
            </a:r>
          </a:p>
        </p:txBody>
      </p:sp>
    </p:spTree>
    <p:extLst>
      <p:ext uri="{BB962C8B-B14F-4D97-AF65-F5344CB8AC3E}">
        <p14:creationId xmlns:p14="http://schemas.microsoft.com/office/powerpoint/2010/main" val="244060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8" name="Прямоугольник 7"/>
          <p:cNvSpPr/>
          <p:nvPr/>
        </p:nvSpPr>
        <p:spPr>
          <a:xfrm>
            <a:off x="357158" y="142852"/>
            <a:ext cx="8535322" cy="6494085"/>
          </a:xfrm>
          <a:prstGeom prst="rect">
            <a:avLst/>
          </a:prstGeom>
        </p:spPr>
        <p:txBody>
          <a:bodyPr wrap="square">
            <a:spAutoFit/>
          </a:bodyPr>
          <a:lstStyle/>
          <a:p>
            <a:pPr algn="just"/>
            <a:r>
              <a:rPr lang="ru-RU" sz="3200" dirty="0">
                <a:latin typeface="Arial Narrow" pitchFamily="34" charset="0"/>
              </a:rPr>
              <a:t>Основной расчетной величиной является тарифная ставка 1 разряда, которая определяет минимальную оплату наиболее простого труда. </a:t>
            </a:r>
          </a:p>
          <a:p>
            <a:pPr algn="just"/>
            <a:r>
              <a:rPr lang="ru-RU" sz="3200" i="1" dirty="0">
                <a:latin typeface="Arial Narrow" pitchFamily="34" charset="0"/>
              </a:rPr>
              <a:t>Оклад (должностной оклад) –</a:t>
            </a:r>
            <a:r>
              <a:rPr lang="ru-RU" sz="3200" dirty="0">
                <a:latin typeface="Arial Narrow" pitchFamily="34" charset="0"/>
              </a:rPr>
              <a:t> ежемесячный фиксированный размер повременной оплаты, устанавливаемый рабочим, труд которых не поддается нормированию, а также руководителям, специалистам и служащим – за исполнение трудовых обязанностей определенной сложности без учета компенсационных и стимулирующих выплат.</a:t>
            </a:r>
          </a:p>
          <a:p>
            <a:pPr algn="just"/>
            <a:endParaRPr lang="ru-RU" sz="3200" i="1" dirty="0">
              <a:latin typeface="Arial Narrow" pitchFamily="34" charset="0"/>
            </a:endParaRPr>
          </a:p>
          <a:p>
            <a:endParaRPr lang="ru-RU" sz="3200" dirty="0">
              <a:latin typeface="Arial Narrow" pitchFamily="34" charset="0"/>
            </a:endParaRPr>
          </a:p>
        </p:txBody>
      </p:sp>
    </p:spTree>
    <p:extLst>
      <p:ext uri="{BB962C8B-B14F-4D97-AF65-F5344CB8AC3E}">
        <p14:creationId xmlns:p14="http://schemas.microsoft.com/office/powerpoint/2010/main" val="244060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10" name="Прямоугольник 9"/>
          <p:cNvSpPr/>
          <p:nvPr/>
        </p:nvSpPr>
        <p:spPr>
          <a:xfrm>
            <a:off x="0" y="-99392"/>
            <a:ext cx="8927250" cy="6986528"/>
          </a:xfrm>
          <a:prstGeom prst="rect">
            <a:avLst/>
          </a:prstGeom>
        </p:spPr>
        <p:txBody>
          <a:bodyPr wrap="square">
            <a:spAutoFit/>
          </a:bodyPr>
          <a:lstStyle/>
          <a:p>
            <a:pPr algn="ctr"/>
            <a:r>
              <a:rPr lang="ru-RU" sz="3200" i="1" dirty="0">
                <a:latin typeface="Arial Narrow" pitchFamily="34" charset="0"/>
              </a:rPr>
              <a:t>Тарифная сетка </a:t>
            </a:r>
            <a:r>
              <a:rPr lang="ru-RU" sz="3200" dirty="0">
                <a:latin typeface="Arial Narrow" pitchFamily="34" charset="0"/>
              </a:rPr>
              <a:t>представляет собой </a:t>
            </a:r>
          </a:p>
          <a:p>
            <a:r>
              <a:rPr lang="ru-RU" sz="3200" dirty="0">
                <a:latin typeface="Arial Narrow" pitchFamily="34" charset="0"/>
              </a:rPr>
              <a:t> совокупность тарифных разрядов работ (профессий, должностей), определенных в зависимости от сложности работ и требований к квалификации работников с помощью тарифных коэффициентов. Она представляет собой таблицу, состоящую из </a:t>
            </a:r>
          </a:p>
          <a:p>
            <a:r>
              <a:rPr lang="ru-RU" sz="3200" dirty="0">
                <a:latin typeface="Arial Narrow" pitchFamily="34" charset="0"/>
              </a:rPr>
              <a:t>тарифных разрядов и соответствующих им тарифных коэффициентов, которая показывает соотношения в уровне тарифных ставок рабочих (работ) по сравнению с самой простой квалификацией рабочего (работой). Тарифный коэффициент первого разряда всегда равен единице. Чем сложнее работа, тем выше разряд и соответственно выше тарифная ставка, которая</a:t>
            </a:r>
          </a:p>
          <a:p>
            <a:r>
              <a:rPr lang="ru-RU" sz="3200" dirty="0">
                <a:latin typeface="Arial Narrow" pitchFamily="34" charset="0"/>
              </a:rPr>
              <a:t> </a:t>
            </a:r>
          </a:p>
        </p:txBody>
      </p:sp>
    </p:spTree>
    <p:extLst>
      <p:ext uri="{BB962C8B-B14F-4D97-AF65-F5344CB8AC3E}">
        <p14:creationId xmlns:p14="http://schemas.microsoft.com/office/powerpoint/2010/main" val="244060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14282" y="142852"/>
            <a:ext cx="8712968" cy="6494085"/>
          </a:xfrm>
          <a:prstGeom prst="rect">
            <a:avLst/>
          </a:prstGeom>
        </p:spPr>
        <p:txBody>
          <a:bodyPr wrap="square">
            <a:spAutoFit/>
          </a:bodyPr>
          <a:lstStyle/>
          <a:p>
            <a:pPr algn="just"/>
            <a:r>
              <a:rPr lang="ru-RU" sz="3200" dirty="0">
                <a:latin typeface="Arial Narrow" pitchFamily="34" charset="0"/>
              </a:rPr>
              <a:t>определяется путем умножения тарифной ставки первого разряда на соответствующий коэффициент.</a:t>
            </a:r>
          </a:p>
          <a:p>
            <a:pPr algn="just"/>
            <a:r>
              <a:rPr lang="ru-RU" sz="3200" dirty="0">
                <a:latin typeface="Arial Narrow" pitchFamily="34" charset="0"/>
              </a:rPr>
              <a:t>Тарифный разряд - величина, отражающая сложность труда и уровень квалификации работника.</a:t>
            </a:r>
          </a:p>
          <a:p>
            <a:pPr algn="just"/>
            <a:r>
              <a:rPr lang="ru-RU" sz="3200" b="1" dirty="0">
                <a:latin typeface="Arial Narrow" pitchFamily="34" charset="0"/>
              </a:rPr>
              <a:t>    </a:t>
            </a:r>
            <a:r>
              <a:rPr lang="ru-RU" sz="3200" i="1" dirty="0">
                <a:latin typeface="Arial Narrow" pitchFamily="34" charset="0"/>
              </a:rPr>
              <a:t>Тарифный коэффициент </a:t>
            </a:r>
            <a:r>
              <a:rPr lang="ru-RU" sz="3200" dirty="0">
                <a:latin typeface="Arial Narrow" pitchFamily="34" charset="0"/>
              </a:rPr>
              <a:t> показывает, во сколько раз тарифная ставка 2-го и последующих разрядов выше тарифной ставки 1-го разряда.</a:t>
            </a:r>
          </a:p>
          <a:p>
            <a:pPr algn="just"/>
            <a:r>
              <a:rPr lang="ru-RU" sz="3200" dirty="0">
                <a:latin typeface="Arial Narrow" pitchFamily="34" charset="0"/>
              </a:rPr>
              <a:t>    Тарификация работ в организациях и присвоение тарифных разрядов работникам производятся с учетом </a:t>
            </a:r>
            <a:r>
              <a:rPr lang="ru-RU" sz="3200" i="1" dirty="0">
                <a:latin typeface="Arial Narrow" pitchFamily="34" charset="0"/>
              </a:rPr>
              <a:t>тарифно-квалификационных справочников</a:t>
            </a:r>
            <a:r>
              <a:rPr lang="ru-RU" sz="3200" dirty="0">
                <a:latin typeface="Arial Narrow" pitchFamily="34" charset="0"/>
              </a:rPr>
              <a:t>, которые содержат квалификационную характеристику различных видов работ в зависимости от их </a:t>
            </a:r>
          </a:p>
          <a:p>
            <a:r>
              <a:rPr lang="ru-RU" sz="3200" dirty="0">
                <a:latin typeface="Arial Narrow" pitchFamily="34" charset="0"/>
              </a:rPr>
              <a:t> </a:t>
            </a:r>
          </a:p>
        </p:txBody>
      </p:sp>
    </p:spTree>
    <p:extLst>
      <p:ext uri="{BB962C8B-B14F-4D97-AF65-F5344CB8AC3E}">
        <p14:creationId xmlns:p14="http://schemas.microsoft.com/office/powerpoint/2010/main" val="244060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142844" y="214290"/>
            <a:ext cx="8881269" cy="6001643"/>
          </a:xfrm>
          <a:prstGeom prst="rect">
            <a:avLst/>
          </a:prstGeom>
        </p:spPr>
        <p:txBody>
          <a:bodyPr wrap="square">
            <a:spAutoFit/>
          </a:bodyPr>
          <a:lstStyle/>
          <a:p>
            <a:pPr algn="just"/>
            <a:r>
              <a:rPr lang="ru-RU" sz="3200" dirty="0">
                <a:latin typeface="Arial Narrow" pitchFamily="34" charset="0"/>
              </a:rPr>
              <a:t>сложности, а также требования, предъявляемые к профессиональным знаниям и трудовым навыкам работников. На смену таким справочникам (ЕТКС) приходят профессиональные стандарты (ст. 195.1 ТК РФ). </a:t>
            </a:r>
          </a:p>
          <a:p>
            <a:pPr algn="just"/>
            <a:r>
              <a:rPr lang="ru-RU" sz="3200" i="1" dirty="0">
                <a:latin typeface="Arial Narrow" pitchFamily="34" charset="0"/>
              </a:rPr>
              <a:t>      Квалификация – </a:t>
            </a:r>
            <a:r>
              <a:rPr lang="ru-RU" sz="3200" dirty="0">
                <a:latin typeface="Arial Narrow" pitchFamily="34" charset="0"/>
              </a:rPr>
              <a:t>совокупность знаний, умений, профессиональных навыков и опыта работы работника.</a:t>
            </a:r>
          </a:p>
          <a:p>
            <a:pPr algn="just"/>
            <a:r>
              <a:rPr lang="ru-RU" sz="3200" i="1" dirty="0">
                <a:latin typeface="Arial Narrow" pitchFamily="34" charset="0"/>
              </a:rPr>
              <a:t>        Профессиональный стандарт </a:t>
            </a:r>
            <a:r>
              <a:rPr lang="ru-RU" sz="3200" dirty="0">
                <a:latin typeface="Arial Narrow" pitchFamily="34" charset="0"/>
              </a:rPr>
              <a:t>-  характеристика квалификации, которая необходима работнику для осуществления определенного вида профессиональной деятельности. </a:t>
            </a:r>
          </a:p>
        </p:txBody>
      </p:sp>
    </p:spTree>
    <p:extLst>
      <p:ext uri="{BB962C8B-B14F-4D97-AF65-F5344CB8AC3E}">
        <p14:creationId xmlns:p14="http://schemas.microsoft.com/office/powerpoint/2010/main" val="244060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2" name="Прямоугольник 1">
            <a:extLst>
              <a:ext uri="{FF2B5EF4-FFF2-40B4-BE49-F238E27FC236}">
                <a16:creationId xmlns:a16="http://schemas.microsoft.com/office/drawing/2014/main" id="{9FA35C4C-9B3B-4627-9105-A7C721C5B6D3}"/>
              </a:ext>
            </a:extLst>
          </p:cNvPr>
          <p:cNvSpPr/>
          <p:nvPr/>
        </p:nvSpPr>
        <p:spPr>
          <a:xfrm>
            <a:off x="83219" y="116632"/>
            <a:ext cx="8977561" cy="6986528"/>
          </a:xfrm>
          <a:prstGeom prst="rect">
            <a:avLst/>
          </a:prstGeom>
        </p:spPr>
        <p:txBody>
          <a:bodyPr wrap="square">
            <a:spAutoFit/>
          </a:bodyPr>
          <a:lstStyle/>
          <a:p>
            <a:r>
              <a:rPr lang="ru-RU" sz="3200" dirty="0">
                <a:latin typeface="Arial Narrow" pitchFamily="34" charset="0"/>
              </a:rPr>
              <a:t>Правила разработки, утверждения и применения профессиональных стандартов установлены Постановлением Правительства РФ от 22.01.2013 г. №23. Профессиональные стандарты применяются работодателем при:</a:t>
            </a:r>
          </a:p>
          <a:p>
            <a:pPr marL="457200" indent="-457200">
              <a:buFontTx/>
              <a:buChar char="-"/>
            </a:pPr>
            <a:r>
              <a:rPr lang="ru-RU" sz="3200" dirty="0">
                <a:latin typeface="Arial Narrow" pitchFamily="34" charset="0"/>
              </a:rPr>
              <a:t>формировании кадровой политики и управлении персоналом;</a:t>
            </a:r>
          </a:p>
          <a:p>
            <a:pPr marL="457200" indent="-457200">
              <a:buFontTx/>
              <a:buChar char="-"/>
            </a:pPr>
            <a:r>
              <a:rPr lang="ru-RU" sz="3200" dirty="0">
                <a:latin typeface="Arial Narrow" pitchFamily="34" charset="0"/>
              </a:rPr>
              <a:t>организации обучения и аттестации работников;</a:t>
            </a:r>
          </a:p>
          <a:p>
            <a:pPr marL="457200" indent="-457200">
              <a:buFontTx/>
              <a:buChar char="-"/>
            </a:pPr>
            <a:r>
              <a:rPr lang="ru-RU" sz="3200" dirty="0">
                <a:latin typeface="Arial Narrow" pitchFamily="34" charset="0"/>
              </a:rPr>
              <a:t>разработке должностных инструкций;</a:t>
            </a:r>
          </a:p>
          <a:p>
            <a:pPr marL="457200" indent="-457200">
              <a:buFontTx/>
              <a:buChar char="-"/>
            </a:pPr>
            <a:r>
              <a:rPr lang="ru-RU" sz="3200" dirty="0">
                <a:latin typeface="Arial Narrow" pitchFamily="34" charset="0"/>
              </a:rPr>
              <a:t>тарификации работ, присвоении тарифных разрядов работникам и установлении систем оплаты труда.</a:t>
            </a:r>
          </a:p>
          <a:p>
            <a:pPr marL="457200" indent="-457200">
              <a:buFontTx/>
              <a:buChar char="-"/>
            </a:pPr>
            <a:endParaRPr lang="ru-RU" sz="3200" dirty="0">
              <a:latin typeface="Arial Narrow" pitchFamily="34" charset="0"/>
            </a:endParaRPr>
          </a:p>
          <a:p>
            <a:pPr marL="457200" indent="-457200">
              <a:buFontTx/>
              <a:buChar char="-"/>
            </a:pPr>
            <a:endParaRPr lang="ru-RU" sz="3200" dirty="0">
              <a:latin typeface="Arial Narrow" pitchFamily="34" charset="0"/>
            </a:endParaRPr>
          </a:p>
          <a:p>
            <a:pPr marL="457200" indent="-457200">
              <a:buFontTx/>
              <a:buChar char="-"/>
            </a:pPr>
            <a:endParaRPr lang="ru-RU" sz="3200" dirty="0"/>
          </a:p>
        </p:txBody>
      </p:sp>
    </p:spTree>
    <p:extLst>
      <p:ext uri="{BB962C8B-B14F-4D97-AF65-F5344CB8AC3E}">
        <p14:creationId xmlns:p14="http://schemas.microsoft.com/office/powerpoint/2010/main" val="244060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8" name="Прямоугольник 7"/>
          <p:cNvSpPr/>
          <p:nvPr/>
        </p:nvSpPr>
        <p:spPr>
          <a:xfrm>
            <a:off x="262731" y="357166"/>
            <a:ext cx="8881269" cy="6001643"/>
          </a:xfrm>
          <a:prstGeom prst="rect">
            <a:avLst/>
          </a:prstGeom>
        </p:spPr>
        <p:txBody>
          <a:bodyPr wrap="square">
            <a:spAutoFit/>
          </a:bodyPr>
          <a:lstStyle/>
          <a:p>
            <a:pPr algn="just"/>
            <a:r>
              <a:rPr lang="ru-RU" sz="2800" b="1" dirty="0">
                <a:latin typeface="Arial Narrow" pitchFamily="34" charset="0"/>
              </a:rPr>
              <a:t>       </a:t>
            </a:r>
            <a:r>
              <a:rPr lang="ru-RU" sz="3200" i="1" dirty="0">
                <a:latin typeface="Arial Narrow" pitchFamily="34" charset="0"/>
              </a:rPr>
              <a:t>Квалификационные справочники должностей    </a:t>
            </a:r>
          </a:p>
          <a:p>
            <a:pPr algn="just"/>
            <a:r>
              <a:rPr lang="ru-RU" sz="3200" i="1" dirty="0">
                <a:latin typeface="Arial Narrow" pitchFamily="34" charset="0"/>
              </a:rPr>
              <a:t>       руководителей, специалистов и служащих (КСД)</a:t>
            </a:r>
          </a:p>
          <a:p>
            <a:r>
              <a:rPr lang="ru-RU" sz="3200" dirty="0">
                <a:latin typeface="Arial Narrow" pitchFamily="34" charset="0"/>
              </a:rPr>
              <a:t> используются для обеспечения единства в определении должностных обязанностей работников и предъявляемых к ним квалификационных требований.</a:t>
            </a:r>
          </a:p>
          <a:p>
            <a:r>
              <a:rPr lang="ru-RU" sz="3200" dirty="0">
                <a:latin typeface="Arial Narrow" pitchFamily="34" charset="0"/>
              </a:rPr>
              <a:t>   На их основе разрабатываются должностные инструкции и проверяется соответствие работника занимаемой должности.</a:t>
            </a:r>
          </a:p>
          <a:p>
            <a:r>
              <a:rPr lang="ru-RU" sz="3200" dirty="0">
                <a:latin typeface="Arial Narrow" pitchFamily="34" charset="0"/>
              </a:rPr>
              <a:t>  Квалификационная характеристика каждой должности включает в себя : должностные обязанности; основные требования к специальным знаниям работника;</a:t>
            </a:r>
          </a:p>
          <a:p>
            <a:r>
              <a:rPr lang="ru-RU" sz="3200" dirty="0">
                <a:latin typeface="Arial Narrow" pitchFamily="34" charset="0"/>
              </a:rPr>
              <a:t>требования к квалификации. </a:t>
            </a:r>
          </a:p>
        </p:txBody>
      </p:sp>
    </p:spTree>
    <p:extLst>
      <p:ext uri="{BB962C8B-B14F-4D97-AF65-F5344CB8AC3E}">
        <p14:creationId xmlns:p14="http://schemas.microsoft.com/office/powerpoint/2010/main" val="2459988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8" name="Прямоугольник 7"/>
          <p:cNvSpPr/>
          <p:nvPr/>
        </p:nvSpPr>
        <p:spPr>
          <a:xfrm>
            <a:off x="262731" y="357166"/>
            <a:ext cx="8881269" cy="523220"/>
          </a:xfrm>
          <a:prstGeom prst="rect">
            <a:avLst/>
          </a:prstGeom>
        </p:spPr>
        <p:txBody>
          <a:bodyPr wrap="square">
            <a:spAutoFit/>
          </a:bodyPr>
          <a:lstStyle/>
          <a:p>
            <a:pPr algn="just"/>
            <a:r>
              <a:rPr lang="ru-RU" sz="2800" b="1" dirty="0">
                <a:latin typeface="Arial Narrow" pitchFamily="34" charset="0"/>
              </a:rPr>
              <a:t>       </a:t>
            </a:r>
            <a:endParaRPr lang="ru-RU" sz="3200" dirty="0">
              <a:latin typeface="Arial Narrow" pitchFamily="34" charset="0"/>
            </a:endParaRPr>
          </a:p>
        </p:txBody>
      </p:sp>
      <p:sp>
        <p:nvSpPr>
          <p:cNvPr id="2" name="Прямоугольник 1"/>
          <p:cNvSpPr/>
          <p:nvPr/>
        </p:nvSpPr>
        <p:spPr>
          <a:xfrm>
            <a:off x="575556" y="476672"/>
            <a:ext cx="7992888" cy="5509200"/>
          </a:xfrm>
          <a:prstGeom prst="rect">
            <a:avLst/>
          </a:prstGeom>
        </p:spPr>
        <p:txBody>
          <a:bodyPr wrap="square">
            <a:spAutoFit/>
          </a:bodyPr>
          <a:lstStyle/>
          <a:p>
            <a:r>
              <a:rPr lang="ru-RU" sz="3200" i="1" dirty="0">
                <a:latin typeface="Arial Narrow" panose="020B0606020202030204" pitchFamily="34" charset="0"/>
              </a:rPr>
              <a:t>Бестарифная система </a:t>
            </a:r>
            <a:r>
              <a:rPr lang="ru-RU" sz="3200" dirty="0">
                <a:latin typeface="Arial Narrow" panose="020B0606020202030204" pitchFamily="34" charset="0"/>
              </a:rPr>
              <a:t>: </a:t>
            </a:r>
            <a:endParaRPr lang="en-US" sz="3200" dirty="0">
              <a:latin typeface="Arial Narrow" panose="020B0606020202030204" pitchFamily="34" charset="0"/>
            </a:endParaRPr>
          </a:p>
          <a:p>
            <a:r>
              <a:rPr lang="en-US" sz="3200" dirty="0">
                <a:latin typeface="Arial Narrow" panose="020B0606020202030204" pitchFamily="34" charset="0"/>
              </a:rPr>
              <a:t>-</a:t>
            </a:r>
            <a:r>
              <a:rPr lang="ru-RU" sz="3200" dirty="0">
                <a:latin typeface="Arial Narrow" panose="020B0606020202030204" pitchFamily="34" charset="0"/>
              </a:rPr>
              <a:t>оплата на основании условного коэффициента (коэффициента трудового участия, трудового вклада, эффективности труда и проч.);</a:t>
            </a:r>
            <a:endParaRPr lang="en-US" sz="3200" dirty="0">
              <a:latin typeface="Arial Narrow" panose="020B0606020202030204" pitchFamily="34" charset="0"/>
            </a:endParaRPr>
          </a:p>
          <a:p>
            <a:pPr>
              <a:buFontTx/>
              <a:buChar char="-"/>
            </a:pPr>
            <a:r>
              <a:rPr lang="ru-RU" sz="3200" dirty="0">
                <a:latin typeface="Arial Narrow" panose="020B0606020202030204" pitchFamily="34" charset="0"/>
              </a:rPr>
              <a:t>оплата на основании процентного отношения к заработку руководителя;</a:t>
            </a:r>
            <a:endParaRPr lang="en-US" sz="3200" dirty="0">
              <a:latin typeface="Arial Narrow" panose="020B0606020202030204" pitchFamily="34" charset="0"/>
            </a:endParaRPr>
          </a:p>
          <a:p>
            <a:pPr>
              <a:buFontTx/>
              <a:buChar char="-"/>
            </a:pPr>
            <a:r>
              <a:rPr lang="ru-RU" sz="3200" dirty="0">
                <a:latin typeface="Arial Narrow" panose="020B0606020202030204" pitchFamily="34" charset="0"/>
              </a:rPr>
              <a:t> рейтинговая система (месячный заработок работника исчисляется на основании его личного рейтинга);</a:t>
            </a:r>
            <a:endParaRPr lang="en-US" sz="3200" dirty="0">
              <a:latin typeface="Arial Narrow" panose="020B0606020202030204" pitchFamily="34" charset="0"/>
            </a:endParaRPr>
          </a:p>
          <a:p>
            <a:pPr>
              <a:buFontTx/>
              <a:buChar char="-"/>
            </a:pPr>
            <a:r>
              <a:rPr lang="ru-RU" sz="3200" dirty="0">
                <a:latin typeface="Arial Narrow" panose="020B0606020202030204" pitchFamily="34" charset="0"/>
              </a:rPr>
              <a:t> индивидуальная система (заработок каждого работника определяется трудовым договором).</a:t>
            </a:r>
          </a:p>
        </p:txBody>
      </p:sp>
    </p:spTree>
    <p:extLst>
      <p:ext uri="{BB962C8B-B14F-4D97-AF65-F5344CB8AC3E}">
        <p14:creationId xmlns:p14="http://schemas.microsoft.com/office/powerpoint/2010/main" val="77852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714380"/>
          </a:xfrm>
          <a:solidFill>
            <a:srgbClr val="92D050"/>
          </a:solidFill>
        </p:spPr>
        <p:txBody>
          <a:bodyPr>
            <a:normAutofit fontScale="92500" lnSpcReduction="1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302535" y="-212363"/>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357158" y="142852"/>
            <a:ext cx="8390166" cy="523220"/>
          </a:xfrm>
          <a:prstGeom prst="rect">
            <a:avLst/>
          </a:prstGeom>
        </p:spPr>
        <p:txBody>
          <a:bodyPr wrap="square">
            <a:spAutoFit/>
          </a:bodyPr>
          <a:lstStyle/>
          <a:p>
            <a:endParaRPr lang="ru-RU" sz="2800" b="1" dirty="0">
              <a:latin typeface="Arial Narrow" pitchFamily="34" charset="0"/>
            </a:endParaRPr>
          </a:p>
        </p:txBody>
      </p:sp>
      <p:sp>
        <p:nvSpPr>
          <p:cNvPr id="2" name="Прямоугольник 1"/>
          <p:cNvSpPr/>
          <p:nvPr/>
        </p:nvSpPr>
        <p:spPr>
          <a:xfrm>
            <a:off x="179512" y="0"/>
            <a:ext cx="8784976" cy="6001643"/>
          </a:xfrm>
          <a:prstGeom prst="rect">
            <a:avLst/>
          </a:prstGeom>
        </p:spPr>
        <p:txBody>
          <a:bodyPr wrap="square">
            <a:spAutoFit/>
          </a:bodyPr>
          <a:lstStyle/>
          <a:p>
            <a:r>
              <a:rPr lang="ru-RU" sz="3200" dirty="0">
                <a:latin typeface="Arial Narrow" panose="020B0606020202030204" pitchFamily="34" charset="0"/>
              </a:rPr>
              <a:t>Выполнение норм труда является обязанностью работника (ст. 21 ТК РФ), за неисполнение которой он может быть привлечен к дисциплинарной ответственности. С помощью  норм труда определяется численность, профессиональный и квалификационный состав, осуществляются организационно-технологические мероприятия, посвященные  рациональному использованию трудовых и материальных ресурсов. Нормы труда - собирательное понятие, включающее различные виды норм. Они устанавливаются в соответствии с достигнутым уровнем техники, технологии, </a:t>
            </a:r>
          </a:p>
        </p:txBody>
      </p:sp>
    </p:spTree>
    <p:extLst>
      <p:ext uri="{BB962C8B-B14F-4D97-AF65-F5344CB8AC3E}">
        <p14:creationId xmlns:p14="http://schemas.microsoft.com/office/powerpoint/2010/main" val="3113534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 name="Прямоугольник 8"/>
          <p:cNvSpPr/>
          <p:nvPr/>
        </p:nvSpPr>
        <p:spPr>
          <a:xfrm>
            <a:off x="4345874" y="285728"/>
            <a:ext cx="4675960" cy="6001643"/>
          </a:xfrm>
          <a:prstGeom prst="rect">
            <a:avLst/>
          </a:prstGeom>
        </p:spPr>
        <p:txBody>
          <a:bodyPr wrap="square">
            <a:spAutoFit/>
          </a:bodyPr>
          <a:lstStyle/>
          <a:p>
            <a:pPr algn="ctr"/>
            <a:r>
              <a:rPr lang="ru-RU" sz="3200" i="1" dirty="0">
                <a:latin typeface="Arial Narrow" pitchFamily="34" charset="0"/>
              </a:rPr>
              <a:t>При повременной системе </a:t>
            </a:r>
          </a:p>
          <a:p>
            <a:r>
              <a:rPr lang="ru-RU" sz="3200" dirty="0">
                <a:latin typeface="Arial Narrow" pitchFamily="34" charset="0"/>
              </a:rPr>
              <a:t>учитывается проработанное время и оплата производится на основе тарифной ставки или должностного оклада</a:t>
            </a:r>
          </a:p>
          <a:p>
            <a:r>
              <a:rPr lang="ru-RU" sz="3200" dirty="0">
                <a:latin typeface="Arial Narrow" pitchFamily="34" charset="0"/>
              </a:rPr>
              <a:t> Тарифная ставка может быть часовой, дневной или месячной, соответственно повременная  оплата может быть  почасовой, поденной, помесячной.    </a:t>
            </a:r>
          </a:p>
        </p:txBody>
      </p:sp>
      <p:pic>
        <p:nvPicPr>
          <p:cNvPr id="100354" name="Picture 2" descr="http://images.inmagine.com/600wm/imagezoo/izs015/izs015100.jpg"/>
          <p:cNvPicPr>
            <a:picLocks noChangeAspect="1" noChangeArrowheads="1"/>
          </p:cNvPicPr>
          <p:nvPr/>
        </p:nvPicPr>
        <p:blipFill>
          <a:blip r:embed="rId3"/>
          <a:srcRect/>
          <a:stretch>
            <a:fillRect/>
          </a:stretch>
        </p:blipFill>
        <p:spPr bwMode="auto">
          <a:xfrm>
            <a:off x="142844" y="285729"/>
            <a:ext cx="4071966" cy="5857916"/>
          </a:xfrm>
          <a:prstGeom prst="rect">
            <a:avLst/>
          </a:prstGeom>
          <a:noFill/>
        </p:spPr>
      </p:pic>
    </p:spTree>
    <p:extLst>
      <p:ext uri="{BB962C8B-B14F-4D97-AF65-F5344CB8AC3E}">
        <p14:creationId xmlns:p14="http://schemas.microsoft.com/office/powerpoint/2010/main" val="135996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8" name="Прямоугольник 7"/>
          <p:cNvSpPr/>
          <p:nvPr/>
        </p:nvSpPr>
        <p:spPr>
          <a:xfrm>
            <a:off x="3714745" y="500042"/>
            <a:ext cx="5214974" cy="6001643"/>
          </a:xfrm>
          <a:prstGeom prst="rect">
            <a:avLst/>
          </a:prstGeom>
        </p:spPr>
        <p:txBody>
          <a:bodyPr wrap="square">
            <a:spAutoFit/>
          </a:bodyPr>
          <a:lstStyle/>
          <a:p>
            <a:pPr algn="ctr"/>
            <a:r>
              <a:rPr lang="ru-RU" sz="3200" i="1" dirty="0">
                <a:latin typeface="Arial Narrow" pitchFamily="34" charset="0"/>
              </a:rPr>
              <a:t>При сдельной системе </a:t>
            </a:r>
          </a:p>
          <a:p>
            <a:r>
              <a:rPr lang="ru-RU" sz="3200" dirty="0">
                <a:latin typeface="Arial Narrow" pitchFamily="34" charset="0"/>
              </a:rPr>
              <a:t>оплачивается каждая единица произведенной продукции или выполненная трудовая операция.</a:t>
            </a:r>
          </a:p>
          <a:p>
            <a:r>
              <a:rPr lang="ru-RU" sz="3200" dirty="0">
                <a:latin typeface="Arial Narrow" pitchFamily="34" charset="0"/>
              </a:rPr>
              <a:t> Оплата производится на основании сдельной расценки, которая является расчетной величиной, производной от тарифной ставки и нормы выработки. Сдельная расценка</a:t>
            </a:r>
          </a:p>
          <a:p>
            <a:r>
              <a:rPr lang="ru-RU" sz="3200" dirty="0">
                <a:latin typeface="Arial Narrow" pitchFamily="34" charset="0"/>
              </a:rPr>
              <a:t> </a:t>
            </a:r>
          </a:p>
        </p:txBody>
      </p:sp>
      <p:pic>
        <p:nvPicPr>
          <p:cNvPr id="98306" name="Picture 2" descr="http://caricatura.ru/black/Sayenko/pic/617.jpg"/>
          <p:cNvPicPr>
            <a:picLocks noChangeAspect="1" noChangeArrowheads="1"/>
          </p:cNvPicPr>
          <p:nvPr/>
        </p:nvPicPr>
        <p:blipFill>
          <a:blip r:embed="rId3"/>
          <a:srcRect/>
          <a:stretch>
            <a:fillRect/>
          </a:stretch>
        </p:blipFill>
        <p:spPr bwMode="auto">
          <a:xfrm>
            <a:off x="0" y="214290"/>
            <a:ext cx="3629025" cy="5715000"/>
          </a:xfrm>
          <a:prstGeom prst="rect">
            <a:avLst/>
          </a:prstGeom>
          <a:noFill/>
        </p:spPr>
      </p:pic>
    </p:spTree>
    <p:extLst>
      <p:ext uri="{BB962C8B-B14F-4D97-AF65-F5344CB8AC3E}">
        <p14:creationId xmlns:p14="http://schemas.microsoft.com/office/powerpoint/2010/main" val="2471850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 name="Прямоугольник 8"/>
          <p:cNvSpPr/>
          <p:nvPr/>
        </p:nvSpPr>
        <p:spPr>
          <a:xfrm>
            <a:off x="83220" y="0"/>
            <a:ext cx="8819176" cy="6494085"/>
          </a:xfrm>
          <a:prstGeom prst="rect">
            <a:avLst/>
          </a:prstGeom>
        </p:spPr>
        <p:txBody>
          <a:bodyPr wrap="square">
            <a:spAutoFit/>
          </a:bodyPr>
          <a:lstStyle/>
          <a:p>
            <a:pPr algn="just"/>
            <a:r>
              <a:rPr lang="ru-RU" sz="3200" dirty="0">
                <a:latin typeface="Arial Narrow" pitchFamily="34" charset="0"/>
              </a:rPr>
              <a:t>определяется двумя способами: 1) путем деления тарифной ставки на норму выработки; 2) путем умножения нормы времени на тарифную ставку работ соответствующего разряда.</a:t>
            </a:r>
          </a:p>
          <a:p>
            <a:pPr algn="ctr"/>
            <a:r>
              <a:rPr lang="ru-RU" sz="3200" i="1" dirty="0">
                <a:latin typeface="Arial Narrow" pitchFamily="34" charset="0"/>
              </a:rPr>
              <a:t>Разновидности сдельной системы:</a:t>
            </a:r>
          </a:p>
          <a:p>
            <a:r>
              <a:rPr lang="ru-RU" sz="3200" dirty="0">
                <a:latin typeface="Arial Narrow" pitchFamily="34" charset="0"/>
              </a:rPr>
              <a:t> 1) прямая, когда заработная плата растет прямо пропорционально выработке (с постоянными сдельными расценками);         </a:t>
            </a:r>
          </a:p>
          <a:p>
            <a:r>
              <a:rPr lang="ru-RU" sz="3200" dirty="0">
                <a:latin typeface="Arial Narrow" pitchFamily="34" charset="0"/>
              </a:rPr>
              <a:t> 2) сдельно-прогрессивная (с повышением сдельных расценок по мере увеличения количества продукции или выполненных трудовых операций); </a:t>
            </a:r>
          </a:p>
          <a:p>
            <a:r>
              <a:rPr lang="ru-RU" sz="3200" dirty="0">
                <a:latin typeface="Arial Narrow" pitchFamily="34" charset="0"/>
              </a:rPr>
              <a:t>3) сдельно-премиальная сочетает сдельный заработок</a:t>
            </a:r>
          </a:p>
          <a:p>
            <a:pPr algn="just"/>
            <a:endParaRPr lang="ru-RU" sz="3200" dirty="0">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 name="Прямоугольник 8"/>
          <p:cNvSpPr/>
          <p:nvPr/>
        </p:nvSpPr>
        <p:spPr>
          <a:xfrm>
            <a:off x="285720" y="428604"/>
            <a:ext cx="8616675" cy="5509200"/>
          </a:xfrm>
          <a:prstGeom prst="rect">
            <a:avLst/>
          </a:prstGeom>
        </p:spPr>
        <p:txBody>
          <a:bodyPr wrap="square">
            <a:spAutoFit/>
          </a:bodyPr>
          <a:lstStyle/>
          <a:p>
            <a:r>
              <a:rPr lang="ru-RU" sz="3200" dirty="0">
                <a:latin typeface="Arial Narrow" pitchFamily="34" charset="0"/>
              </a:rPr>
              <a:t>с премией;</a:t>
            </a:r>
          </a:p>
          <a:p>
            <a:r>
              <a:rPr lang="ru-RU" sz="3200" dirty="0">
                <a:latin typeface="Arial Narrow" pitchFamily="34" charset="0"/>
              </a:rPr>
              <a:t>4) косвенная сдельная устанавливает оплату труда  вспомогательных (подсобных) рабочих в зависимости от результатов работы обслуживаемого ими основного работника;</a:t>
            </a:r>
          </a:p>
          <a:p>
            <a:r>
              <a:rPr lang="ru-RU" sz="3200" dirty="0">
                <a:latin typeface="Arial Narrow" pitchFamily="34" charset="0"/>
              </a:rPr>
              <a:t> 5) аккордная (с расценками не на отдельную операцию, а на весь комплекс работ );</a:t>
            </a:r>
          </a:p>
          <a:p>
            <a:r>
              <a:rPr lang="ru-RU" sz="3200" dirty="0">
                <a:latin typeface="Arial Narrow" pitchFamily="34" charset="0"/>
              </a:rPr>
              <a:t>6) регрессивная используется в ситуациях, когда выработка в пределах нормы оплачивается по установленной тарифной ставке, а сверх нормы – с понижающим коэффициентом.</a:t>
            </a:r>
          </a:p>
        </p:txBody>
      </p:sp>
    </p:spTree>
    <p:extLst>
      <p:ext uri="{BB962C8B-B14F-4D97-AF65-F5344CB8AC3E}">
        <p14:creationId xmlns:p14="http://schemas.microsoft.com/office/powerpoint/2010/main" val="415463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83219" y="44624"/>
            <a:ext cx="8593237" cy="6001643"/>
          </a:xfrm>
          <a:prstGeom prst="rect">
            <a:avLst/>
          </a:prstGeom>
        </p:spPr>
        <p:txBody>
          <a:bodyPr wrap="square">
            <a:spAutoFit/>
          </a:bodyPr>
          <a:lstStyle/>
          <a:p>
            <a:r>
              <a:rPr lang="ru-RU" sz="3200" i="1" dirty="0">
                <a:latin typeface="Arial Narrow" panose="020B0606020202030204" pitchFamily="34" charset="0"/>
              </a:rPr>
              <a:t>Премиальная система </a:t>
            </a:r>
            <a:r>
              <a:rPr lang="ru-RU" sz="3200" dirty="0">
                <a:latin typeface="Arial Narrow" panose="020B0606020202030204" pitchFamily="34" charset="0"/>
              </a:rPr>
              <a:t>является дополнительной по отношению к основным – повременной и сдельной. Она представляет работнику  юридически гарантированную возможность получения особого дополнительного вознаграждения сверх заработка, начисленного  в соответствии с основной системой заработной платы, при условии  выполнения работником заранее установленных работодателем показателей труда.</a:t>
            </a:r>
          </a:p>
          <a:p>
            <a:r>
              <a:rPr lang="ru-RU" sz="3200" dirty="0">
                <a:latin typeface="Arial Narrow" panose="020B0606020202030204" pitchFamily="34" charset="0"/>
              </a:rPr>
              <a:t>Все премии разделяются на две группы: предусмотренные системой оплаты труда и не предусмотренные (единовременные премии, </a:t>
            </a:r>
          </a:p>
        </p:txBody>
      </p:sp>
    </p:spTree>
    <p:extLst>
      <p:ext uri="{BB962C8B-B14F-4D97-AF65-F5344CB8AC3E}">
        <p14:creationId xmlns:p14="http://schemas.microsoft.com/office/powerpoint/2010/main" val="2162356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6" name="Прямоугольник 5"/>
          <p:cNvSpPr/>
          <p:nvPr/>
        </p:nvSpPr>
        <p:spPr>
          <a:xfrm>
            <a:off x="103897" y="44625"/>
            <a:ext cx="8572559" cy="6001643"/>
          </a:xfrm>
          <a:prstGeom prst="rect">
            <a:avLst/>
          </a:prstGeom>
        </p:spPr>
        <p:txBody>
          <a:bodyPr wrap="square">
            <a:spAutoFit/>
          </a:bodyPr>
          <a:lstStyle/>
          <a:p>
            <a:r>
              <a:rPr lang="ru-RU" sz="3200" dirty="0">
                <a:latin typeface="Arial Narrow" panose="020B0606020202030204" pitchFamily="34" charset="0"/>
              </a:rPr>
              <a:t>выдаваемые на основе общей оценки труда работника).</a:t>
            </a:r>
          </a:p>
          <a:p>
            <a:r>
              <a:rPr lang="ru-RU" sz="3200" dirty="0">
                <a:latin typeface="Arial Narrow" panose="020B0606020202030204" pitchFamily="34" charset="0"/>
              </a:rPr>
              <a:t>Премии, предусмотренные системой оплаты труда выплачиваются при условии достижения результатов, заранее обусловленных показателей премирования, поэтому их достижение порождает у работников право на получение премии. При не достижении этого показателя право на премию не возникает. В зависимости от цели введения премирования показатель премирования может быть количественным или качественным (снижение трудозатрат; экономия сырья).</a:t>
            </a:r>
          </a:p>
        </p:txBody>
      </p:sp>
    </p:spTree>
    <p:extLst>
      <p:ext uri="{BB962C8B-B14F-4D97-AF65-F5344CB8AC3E}">
        <p14:creationId xmlns:p14="http://schemas.microsoft.com/office/powerpoint/2010/main" val="893085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357159" y="188640"/>
            <a:ext cx="8463314" cy="6001643"/>
          </a:xfrm>
          <a:prstGeom prst="rect">
            <a:avLst/>
          </a:prstGeom>
        </p:spPr>
        <p:txBody>
          <a:bodyPr wrap="square">
            <a:spAutoFit/>
          </a:bodyPr>
          <a:lstStyle/>
          <a:p>
            <a:r>
              <a:rPr lang="ru-RU" sz="3200" dirty="0">
                <a:latin typeface="Arial Narrow" panose="020B0606020202030204" pitchFamily="34" charset="0"/>
              </a:rPr>
              <a:t>Премии, не предусмотренные системой оплаты труда, носят характер разового поощрения и потому выплачиваются, как правило, нерегулярно и зачастую вне связи с конкретными достижениями в труде по усмотрению работодателя. Поощрительное премирование является правом, а не обязанностью работодателя, поэтому его условия определяются им самостоятельно и не требуют наличия заранее формализованного основания. Порядок премирования устанавливается работодателем с учетом мнения представительного органа работников. </a:t>
            </a:r>
          </a:p>
        </p:txBody>
      </p:sp>
    </p:spTree>
    <p:extLst>
      <p:ext uri="{BB962C8B-B14F-4D97-AF65-F5344CB8AC3E}">
        <p14:creationId xmlns:p14="http://schemas.microsoft.com/office/powerpoint/2010/main" val="3281099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2" y="44624"/>
            <a:ext cx="8712967" cy="6494085"/>
          </a:xfrm>
          <a:prstGeom prst="rect">
            <a:avLst/>
          </a:prstGeom>
        </p:spPr>
        <p:txBody>
          <a:bodyPr wrap="square">
            <a:spAutoFit/>
          </a:bodyPr>
          <a:lstStyle/>
          <a:p>
            <a:r>
              <a:rPr lang="ru-RU" sz="3200" dirty="0">
                <a:latin typeface="Arial Narrow" panose="020B0606020202030204" pitchFamily="34" charset="0"/>
              </a:rPr>
              <a:t>В положениях о премировании приводится перечень производственных упущений, которые служат основанием для </a:t>
            </a:r>
            <a:r>
              <a:rPr lang="ru-RU" sz="3200" dirty="0" err="1">
                <a:latin typeface="Arial Narrow" panose="020B0606020202030204" pitchFamily="34" charset="0"/>
              </a:rPr>
              <a:t>депремирования</a:t>
            </a:r>
            <a:r>
              <a:rPr lang="ru-RU" sz="3200" dirty="0">
                <a:latin typeface="Arial Narrow" panose="020B0606020202030204" pitchFamily="34" charset="0"/>
              </a:rPr>
              <a:t> работников. Чаще всего это прогул, явка на работу в состоянии опьянения, использование служебного транспорта в личных целях, опоздание на работу и др. Работодатель не лишает  работника премии, а может ее не выплачивать или выплачивать ее не в полном размере, если работник не выполнил установленные показатели или условия премирования.</a:t>
            </a:r>
          </a:p>
          <a:p>
            <a:r>
              <a:rPr lang="ru-RU" sz="3200" dirty="0">
                <a:latin typeface="Arial Narrow" panose="020B0606020202030204" pitchFamily="34" charset="0"/>
              </a:rPr>
              <a:t>В положении о премировании ( коллективном договоре) целесообразно указывать:</a:t>
            </a:r>
          </a:p>
          <a:p>
            <a:r>
              <a:rPr lang="ru-RU" sz="3200" dirty="0">
                <a:latin typeface="Arial Narrow" panose="020B0606020202030204" pitchFamily="34" charset="0"/>
              </a:rPr>
              <a:t> </a:t>
            </a:r>
          </a:p>
        </p:txBody>
      </p:sp>
    </p:spTree>
    <p:extLst>
      <p:ext uri="{BB962C8B-B14F-4D97-AF65-F5344CB8AC3E}">
        <p14:creationId xmlns:p14="http://schemas.microsoft.com/office/powerpoint/2010/main" val="1419035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3" y="44625"/>
            <a:ext cx="8496944" cy="6494085"/>
          </a:xfrm>
          <a:prstGeom prst="rect">
            <a:avLst/>
          </a:prstGeom>
        </p:spPr>
        <p:txBody>
          <a:bodyPr wrap="square">
            <a:spAutoFit/>
          </a:bodyPr>
          <a:lstStyle/>
          <a:p>
            <a:r>
              <a:rPr lang="ru-RU" sz="3200" dirty="0">
                <a:latin typeface="Arial Narrow" panose="020B0606020202030204" pitchFamily="34" charset="0"/>
              </a:rPr>
              <a:t>- перечень должностей премируемых работников;</a:t>
            </a:r>
          </a:p>
          <a:p>
            <a:r>
              <a:rPr lang="ru-RU" sz="3200" dirty="0">
                <a:latin typeface="Arial Narrow" panose="020B0606020202030204" pitchFamily="34" charset="0"/>
              </a:rPr>
              <a:t>- размеры и шкалу премирования;</a:t>
            </a:r>
          </a:p>
          <a:p>
            <a:pPr marL="285750" indent="-285750">
              <a:buFontTx/>
              <a:buChar char="-"/>
            </a:pPr>
            <a:r>
              <a:rPr lang="ru-RU" sz="3200" dirty="0">
                <a:latin typeface="Arial Narrow" panose="020B0606020202030204" pitchFamily="34" charset="0"/>
              </a:rPr>
              <a:t>периодичность премирования; </a:t>
            </a:r>
          </a:p>
          <a:p>
            <a:pPr marL="285750" indent="-285750">
              <a:buFontTx/>
              <a:buChar char="-"/>
            </a:pPr>
            <a:r>
              <a:rPr lang="ru-RU" sz="3200" dirty="0">
                <a:latin typeface="Arial Narrow" panose="020B0606020202030204" pitchFamily="34" charset="0"/>
              </a:rPr>
              <a:t>методику расчета размера выплат при назначении премий конкретного вида;</a:t>
            </a:r>
          </a:p>
          <a:p>
            <a:r>
              <a:rPr lang="ru-RU" sz="3200" dirty="0">
                <a:latin typeface="Arial Narrow" panose="020B0606020202030204" pitchFamily="34" charset="0"/>
              </a:rPr>
              <a:t>- основания, показатели, условия начисления премии;</a:t>
            </a:r>
          </a:p>
          <a:p>
            <a:pPr marL="457200" indent="-457200">
              <a:buFontTx/>
              <a:buChar char="-"/>
            </a:pPr>
            <a:r>
              <a:rPr lang="ru-RU" sz="3200" dirty="0">
                <a:latin typeface="Arial Narrow" panose="020B0606020202030204" pitchFamily="34" charset="0"/>
              </a:rPr>
              <a:t>условия, при которых премия не выплачивается либо выплачивается в меньшем размере. </a:t>
            </a:r>
          </a:p>
          <a:p>
            <a:pPr algn="just"/>
            <a:r>
              <a:rPr lang="ru-RU" sz="3200" i="1" dirty="0">
                <a:latin typeface="Arial Narrow" panose="020B0606020202030204" pitchFamily="34" charset="0"/>
              </a:rPr>
              <a:t>Показатели премирования:</a:t>
            </a:r>
          </a:p>
          <a:p>
            <a:pPr marL="285750" indent="-285750">
              <a:buFontTx/>
              <a:buChar char="-"/>
            </a:pPr>
            <a:r>
              <a:rPr lang="ru-RU" sz="3200" dirty="0">
                <a:latin typeface="Arial Narrow" panose="020B0606020202030204" pitchFamily="34" charset="0"/>
              </a:rPr>
              <a:t>количественные показатели: выполнение и перевыполнение производственных заданий </a:t>
            </a:r>
          </a:p>
          <a:p>
            <a:endParaRPr lang="ru-RU" sz="3200" dirty="0">
              <a:latin typeface="Arial Narrow" panose="020B0606020202030204" pitchFamily="34" charset="0"/>
            </a:endParaRPr>
          </a:p>
        </p:txBody>
      </p:sp>
    </p:spTree>
    <p:extLst>
      <p:ext uri="{BB962C8B-B14F-4D97-AF65-F5344CB8AC3E}">
        <p14:creationId xmlns:p14="http://schemas.microsoft.com/office/powerpoint/2010/main" val="4257352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1797" y="278092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6" name="Прямоугольник 5"/>
          <p:cNvSpPr/>
          <p:nvPr/>
        </p:nvSpPr>
        <p:spPr>
          <a:xfrm>
            <a:off x="488221" y="116633"/>
            <a:ext cx="7829280" cy="4524315"/>
          </a:xfrm>
          <a:prstGeom prst="rect">
            <a:avLst/>
          </a:prstGeom>
        </p:spPr>
        <p:txBody>
          <a:bodyPr wrap="square">
            <a:spAutoFit/>
          </a:bodyPr>
          <a:lstStyle/>
          <a:p>
            <a:pPr algn="just"/>
            <a:r>
              <a:rPr lang="ru-RU" sz="3200" dirty="0">
                <a:latin typeface="Arial Narrow" panose="020B0606020202030204" pitchFamily="34" charset="0"/>
              </a:rPr>
              <a:t>- качественные показатели: повышение качества выпускаемой продукции, снижение процента брака;</a:t>
            </a:r>
          </a:p>
          <a:p>
            <a:pPr marL="285750" indent="-285750">
              <a:buFontTx/>
              <a:buChar char="-"/>
            </a:pPr>
            <a:r>
              <a:rPr lang="ru-RU" sz="3200" dirty="0">
                <a:latin typeface="Arial Narrow" panose="020B0606020202030204" pitchFamily="34" charset="0"/>
              </a:rPr>
              <a:t> экономия используемых ресурсов: сырья и материалов, топлива и электроэнергии;</a:t>
            </a:r>
          </a:p>
          <a:p>
            <a:pPr marL="285750" indent="-285750">
              <a:buFontTx/>
              <a:buChar char="-"/>
            </a:pPr>
            <a:r>
              <a:rPr lang="ru-RU" sz="3200" dirty="0">
                <a:latin typeface="Arial Narrow" panose="020B0606020202030204" pitchFamily="34" charset="0"/>
              </a:rPr>
              <a:t>рациональное использование техники: выполнение сроков освоения новой техники и прогрессивной технологии, соблюдение технологической дисциплины.</a:t>
            </a:r>
          </a:p>
        </p:txBody>
      </p:sp>
    </p:spTree>
    <p:extLst>
      <p:ext uri="{BB962C8B-B14F-4D97-AF65-F5344CB8AC3E}">
        <p14:creationId xmlns:p14="http://schemas.microsoft.com/office/powerpoint/2010/main" val="67485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8" name="Прямоугольник 7"/>
          <p:cNvSpPr/>
          <p:nvPr/>
        </p:nvSpPr>
        <p:spPr>
          <a:xfrm>
            <a:off x="103896" y="1291508"/>
            <a:ext cx="8325756" cy="4770537"/>
          </a:xfrm>
          <a:prstGeom prst="rect">
            <a:avLst/>
          </a:prstGeom>
        </p:spPr>
        <p:txBody>
          <a:bodyPr wrap="square">
            <a:spAutoFit/>
          </a:bodyPr>
          <a:lstStyle/>
          <a:p>
            <a:pPr marL="514350" indent="-514350"/>
            <a:r>
              <a:rPr lang="ru-RU" sz="3200" dirty="0">
                <a:latin typeface="Arial Narrow" pitchFamily="34" charset="0"/>
              </a:rPr>
              <a:t>Виды норм труда:</a:t>
            </a:r>
            <a:endParaRPr lang="en-US" sz="3200" dirty="0">
              <a:latin typeface="Arial Narrow" pitchFamily="34" charset="0"/>
            </a:endParaRPr>
          </a:p>
          <a:p>
            <a:pPr marL="514350" indent="-514350">
              <a:buAutoNum type="arabicParenR"/>
            </a:pPr>
            <a:r>
              <a:rPr lang="ru-RU" sz="3200" dirty="0">
                <a:latin typeface="Arial Narrow" pitchFamily="34" charset="0"/>
              </a:rPr>
              <a:t>Норма времени</a:t>
            </a:r>
          </a:p>
          <a:p>
            <a:pPr marL="514350" indent="-514350">
              <a:buFontTx/>
              <a:buAutoNum type="arabicParenR"/>
            </a:pPr>
            <a:r>
              <a:rPr lang="ru-RU" sz="3200" dirty="0">
                <a:latin typeface="Arial Narrow" pitchFamily="34" charset="0"/>
              </a:rPr>
              <a:t>Норма выработки</a:t>
            </a:r>
          </a:p>
          <a:p>
            <a:pPr marL="514350" indent="-514350">
              <a:buFontTx/>
              <a:buAutoNum type="arabicParenR"/>
            </a:pPr>
            <a:r>
              <a:rPr lang="ru-RU" sz="3200" dirty="0">
                <a:latin typeface="Arial Narrow" pitchFamily="34" charset="0"/>
              </a:rPr>
              <a:t> Норма обслуживания</a:t>
            </a:r>
          </a:p>
          <a:p>
            <a:pPr marL="514350" indent="-514350">
              <a:buFontTx/>
              <a:buAutoNum type="arabicParenR"/>
            </a:pPr>
            <a:r>
              <a:rPr lang="ru-RU" sz="3200" dirty="0">
                <a:latin typeface="Arial Narrow" pitchFamily="34" charset="0"/>
              </a:rPr>
              <a:t> Норма управляемости</a:t>
            </a:r>
          </a:p>
          <a:p>
            <a:pPr marL="514350" indent="-514350">
              <a:buFontTx/>
              <a:buAutoNum type="arabicParenR"/>
            </a:pPr>
            <a:r>
              <a:rPr lang="ru-RU" sz="3200" dirty="0">
                <a:latin typeface="Arial Narrow" pitchFamily="34" charset="0"/>
              </a:rPr>
              <a:t> Норма численности </a:t>
            </a:r>
          </a:p>
          <a:p>
            <a:pPr marL="514350" indent="-514350"/>
            <a:endParaRPr lang="ru-RU" sz="2800" dirty="0"/>
          </a:p>
          <a:p>
            <a:pPr marL="514350" indent="-514350"/>
            <a:endParaRPr lang="ru-RU" sz="2800" dirty="0"/>
          </a:p>
          <a:p>
            <a:pPr marL="514350" indent="-514350"/>
            <a:r>
              <a:rPr lang="ru-RU" sz="2800" b="1" i="1" dirty="0"/>
              <a:t> </a:t>
            </a:r>
            <a:endParaRPr lang="ru-RU" sz="2800" dirty="0"/>
          </a:p>
          <a:p>
            <a:r>
              <a:rPr lang="ru-RU" sz="2800" b="1" i="1" dirty="0"/>
              <a:t> </a:t>
            </a:r>
            <a:endParaRPr lang="ru-RU" sz="2800" dirty="0"/>
          </a:p>
        </p:txBody>
      </p:sp>
      <p:pic>
        <p:nvPicPr>
          <p:cNvPr id="116740" name="Picture 4" descr="http://www.syl.ru/misc/i/ai/168704/633469.jpg"/>
          <p:cNvPicPr>
            <a:picLocks noChangeAspect="1" noChangeArrowheads="1"/>
          </p:cNvPicPr>
          <p:nvPr/>
        </p:nvPicPr>
        <p:blipFill>
          <a:blip r:embed="rId3"/>
          <a:srcRect/>
          <a:stretch>
            <a:fillRect/>
          </a:stretch>
        </p:blipFill>
        <p:spPr bwMode="auto">
          <a:xfrm>
            <a:off x="4355976" y="980728"/>
            <a:ext cx="4788024" cy="4176464"/>
          </a:xfrm>
          <a:prstGeom prst="rect">
            <a:avLst/>
          </a:prstGeom>
          <a:noFill/>
        </p:spPr>
      </p:pic>
      <p:sp>
        <p:nvSpPr>
          <p:cNvPr id="2" name="Прямоугольник 1">
            <a:extLst>
              <a:ext uri="{FF2B5EF4-FFF2-40B4-BE49-F238E27FC236}">
                <a16:creationId xmlns:a16="http://schemas.microsoft.com/office/drawing/2014/main" id="{8A63EAD2-D72E-4C5A-8915-473517AD859D}"/>
              </a:ext>
            </a:extLst>
          </p:cNvPr>
          <p:cNvSpPr/>
          <p:nvPr/>
        </p:nvSpPr>
        <p:spPr>
          <a:xfrm>
            <a:off x="103896" y="214290"/>
            <a:ext cx="8936208" cy="6863417"/>
          </a:xfrm>
          <a:prstGeom prst="rect">
            <a:avLst/>
          </a:prstGeom>
        </p:spPr>
        <p:txBody>
          <a:bodyPr wrap="square">
            <a:spAutoFit/>
          </a:bodyPr>
          <a:lstStyle/>
          <a:p>
            <a:r>
              <a:rPr lang="ru-RU" sz="3200" dirty="0">
                <a:latin typeface="Arial Narrow" panose="020B0606020202030204" pitchFamily="34" charset="0"/>
              </a:rPr>
              <a:t>организации </a:t>
            </a:r>
          </a:p>
          <a:p>
            <a:r>
              <a:rPr lang="ru-RU" sz="3200" dirty="0">
                <a:latin typeface="Arial Narrow" panose="020B0606020202030204" pitchFamily="34" charset="0"/>
              </a:rPr>
              <a:t>производства и труда</a:t>
            </a:r>
            <a:r>
              <a:rPr lang="ru-RU" dirty="0">
                <a:latin typeface="Arial Narrow" panose="020B0606020202030204" pitchFamily="34" charset="0"/>
              </a:rPr>
              <a:t>.</a:t>
            </a:r>
          </a:p>
          <a:p>
            <a:endParaRPr lang="ru-RU" dirty="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a:p>
            <a:pPr marL="514350" indent="-514350">
              <a:buAutoNum type="arabicParenR" startAt="6"/>
            </a:pPr>
            <a:r>
              <a:rPr lang="ru-RU" sz="3200" dirty="0">
                <a:latin typeface="Arial Narrow" panose="020B0606020202030204" pitchFamily="34" charset="0"/>
              </a:rPr>
              <a:t>Нормированное </a:t>
            </a:r>
          </a:p>
          <a:p>
            <a:r>
              <a:rPr lang="ru-RU" sz="3200" dirty="0">
                <a:latin typeface="Arial Narrow" panose="020B0606020202030204" pitchFamily="34" charset="0"/>
              </a:rPr>
              <a:t>       производственное</a:t>
            </a:r>
          </a:p>
          <a:p>
            <a:r>
              <a:rPr lang="ru-RU" sz="3200" dirty="0">
                <a:latin typeface="Arial Narrow" panose="020B0606020202030204" pitchFamily="34" charset="0"/>
              </a:rPr>
              <a:t>       задание</a:t>
            </a:r>
          </a:p>
          <a:p>
            <a:r>
              <a:rPr lang="ru-RU" sz="3200" dirty="0">
                <a:latin typeface="Arial Narrow" panose="020B0606020202030204" pitchFamily="34" charset="0"/>
              </a:rPr>
              <a:t> </a:t>
            </a:r>
          </a:p>
          <a:p>
            <a:endParaRPr lang="ru-RU" sz="3200" dirty="0">
              <a:latin typeface="Arial Narrow" panose="020B0606020202030204" pitchFamily="34" charset="0"/>
            </a:endParaRPr>
          </a:p>
          <a:p>
            <a:r>
              <a:rPr lang="ru-RU" dirty="0">
                <a:latin typeface="Arial Narrow" panose="020B0606020202030204" pitchFamily="34" charset="0"/>
              </a:rPr>
              <a:t> </a:t>
            </a:r>
          </a:p>
        </p:txBody>
      </p:sp>
    </p:spTree>
    <p:extLst>
      <p:ext uri="{BB962C8B-B14F-4D97-AF65-F5344CB8AC3E}">
        <p14:creationId xmlns:p14="http://schemas.microsoft.com/office/powerpoint/2010/main" val="2098915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8" name="Прямоугольник 7"/>
          <p:cNvSpPr/>
          <p:nvPr/>
        </p:nvSpPr>
        <p:spPr>
          <a:xfrm>
            <a:off x="107503" y="214291"/>
            <a:ext cx="8953277" cy="6001643"/>
          </a:xfrm>
          <a:prstGeom prst="rect">
            <a:avLst/>
          </a:prstGeom>
        </p:spPr>
        <p:txBody>
          <a:bodyPr wrap="square">
            <a:spAutoFit/>
          </a:bodyPr>
          <a:lstStyle/>
          <a:p>
            <a:pPr lvl="0" indent="342900" algn="just" fontAlgn="base">
              <a:spcBef>
                <a:spcPct val="0"/>
              </a:spcBef>
              <a:spcAft>
                <a:spcPct val="0"/>
              </a:spcAft>
            </a:pPr>
            <a:r>
              <a:rPr lang="ru-RU" sz="3200" i="1" dirty="0">
                <a:latin typeface="Arial Narrow" pitchFamily="34" charset="0"/>
                <a:ea typeface="Times New Roman" pitchFamily="18" charset="0"/>
                <a:cs typeface="Times New Roman" pitchFamily="18" charset="0"/>
              </a:rPr>
              <a:t>Формы оплаты</a:t>
            </a:r>
          </a:p>
          <a:p>
            <a:pPr marL="514350" lvl="0" indent="-514350" fontAlgn="base">
              <a:spcBef>
                <a:spcPct val="0"/>
              </a:spcBef>
              <a:spcAft>
                <a:spcPct val="0"/>
              </a:spcAft>
              <a:buAutoNum type="arabicParenR"/>
            </a:pPr>
            <a:r>
              <a:rPr lang="ru-RU" sz="3200" dirty="0">
                <a:latin typeface="Arial Narrow" pitchFamily="34" charset="0"/>
                <a:ea typeface="Times New Roman" pitchFamily="18" charset="0"/>
                <a:cs typeface="Times New Roman" pitchFamily="18" charset="0"/>
              </a:rPr>
              <a:t>в денежной форме в валюте Российской Федерации (в рублях)- но может и в иностранной валюте в случаях, предусмотренных законодательством (сотрудникам представительств РФ за границей, членам экипажей судов заграничного плавания российских судоходных  компаний);</a:t>
            </a:r>
          </a:p>
          <a:p>
            <a:pPr marL="514350" lvl="0" indent="-514350" fontAlgn="base">
              <a:spcBef>
                <a:spcPct val="0"/>
              </a:spcBef>
              <a:spcAft>
                <a:spcPct val="0"/>
              </a:spcAft>
              <a:buAutoNum type="arabicParenR"/>
            </a:pPr>
            <a:r>
              <a:rPr lang="ru-RU" sz="3200" dirty="0">
                <a:latin typeface="Arial Narrow" pitchFamily="34" charset="0"/>
                <a:ea typeface="Times New Roman" pitchFamily="18" charset="0"/>
                <a:cs typeface="Times New Roman" pitchFamily="18" charset="0"/>
              </a:rPr>
              <a:t>в не денежной форме(не может превышать 20 % от начисленной месячной заработной платы).</a:t>
            </a:r>
            <a:endParaRPr lang="ru-RU" sz="3200" dirty="0">
              <a:latin typeface="Arial Narrow" pitchFamily="34" charset="0"/>
            </a:endParaRP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В законодательстве установлены определенные запреты на использование не денежной формы: </a:t>
            </a:r>
            <a:endParaRPr lang="ru-RU" sz="3200" dirty="0">
              <a:latin typeface="Arial Narrow" pitchFamily="34" charset="0"/>
            </a:endParaRP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а) выплата заработной платы в форме долговых</a:t>
            </a:r>
            <a:endParaRPr lang="ru-RU" sz="3200" dirty="0">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 name="Прямоугольник 8"/>
          <p:cNvSpPr/>
          <p:nvPr/>
        </p:nvSpPr>
        <p:spPr>
          <a:xfrm>
            <a:off x="214282" y="142853"/>
            <a:ext cx="8643998" cy="6001643"/>
          </a:xfrm>
          <a:prstGeom prst="rect">
            <a:avLst/>
          </a:prstGeom>
        </p:spPr>
        <p:txBody>
          <a:bodyPr wrap="square">
            <a:spAutoFit/>
          </a:bodyPr>
          <a:lstStyle/>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расписок, купонов или в какой-либо иной форме, якобы соответствующей законной валюте; </a:t>
            </a:r>
            <a:endParaRPr lang="ru-RU" sz="3200" dirty="0">
              <a:latin typeface="Arial Narrow" pitchFamily="34" charset="0"/>
            </a:endParaRP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б) введение в РФ других денег, кроме рубля.</a:t>
            </a:r>
            <a:endParaRPr lang="ru-RU" sz="3200" dirty="0">
              <a:latin typeface="Arial Narrow" pitchFamily="34" charset="0"/>
            </a:endParaRPr>
          </a:p>
          <a:p>
            <a:pPr lvl="0" indent="342900" fontAlgn="base">
              <a:spcBef>
                <a:spcPct val="0"/>
              </a:spcBef>
              <a:spcAft>
                <a:spcPct val="0"/>
              </a:spcAft>
            </a:pPr>
            <a:r>
              <a:rPr lang="ru-RU" sz="3200" dirty="0">
                <a:latin typeface="Arial Narrow" pitchFamily="34" charset="0"/>
                <a:ea typeface="Times New Roman" pitchFamily="18" charset="0"/>
                <a:cs typeface="Times New Roman" pitchFamily="18" charset="0"/>
              </a:rPr>
              <a:t>Выплата заработной платы в не денежной  форме обоснована при наличии юридически значимых обстоятельств:</a:t>
            </a:r>
            <a:endParaRPr lang="ru-RU" sz="3200" dirty="0">
              <a:latin typeface="Arial Narrow" pitchFamily="34" charset="0"/>
            </a:endParaRP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а) имелось добровольное волеизъявление работника, подтвержденное его письменным заявлением;</a:t>
            </a:r>
            <a:endParaRPr lang="ru-RU" sz="3200" dirty="0">
              <a:latin typeface="Arial Narrow" pitchFamily="34" charset="0"/>
            </a:endParaRP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б) заработная плата в не денежной форме выплачена в размере, не превышающем 20% от общей суммы заработной платы;</a:t>
            </a:r>
            <a:endParaRPr lang="ru-RU" sz="3200" dirty="0">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214290"/>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8" name="Прямоугольник 7"/>
          <p:cNvSpPr/>
          <p:nvPr/>
        </p:nvSpPr>
        <p:spPr>
          <a:xfrm>
            <a:off x="83219" y="0"/>
            <a:ext cx="8417871" cy="6001643"/>
          </a:xfrm>
          <a:prstGeom prst="rect">
            <a:avLst/>
          </a:prstGeom>
        </p:spPr>
        <p:txBody>
          <a:bodyPr wrap="square">
            <a:spAutoFit/>
          </a:bodyPr>
          <a:lstStyle/>
          <a:p>
            <a:r>
              <a:rPr lang="ru-RU" sz="3200" dirty="0">
                <a:latin typeface="Arial Narrow" pitchFamily="34" charset="0"/>
                <a:ea typeface="Times New Roman" pitchFamily="18" charset="0"/>
                <a:cs typeface="Times New Roman" pitchFamily="18" charset="0"/>
              </a:rPr>
              <a:t>в) выплата в натуральной форме является обычной или желательной в данных отраслях, видах экономической деятельности или профессиях;</a:t>
            </a:r>
            <a:endParaRPr lang="ru-RU" sz="3200" dirty="0">
              <a:latin typeface="Arial Narrow" pitchFamily="34" charset="0"/>
            </a:endParaRPr>
          </a:p>
          <a:p>
            <a:r>
              <a:rPr lang="ru-RU" sz="3200" dirty="0">
                <a:latin typeface="Arial Narrow" pitchFamily="34" charset="0"/>
                <a:ea typeface="Times New Roman" pitchFamily="18" charset="0"/>
                <a:cs typeface="Times New Roman" pitchFamily="18" charset="0"/>
              </a:rPr>
              <a:t>г) подобного рода выплаты являются подходящими для личного потребления работника и его семьи или приносят ему известного рода пользу (не допускается выплата в виде спиртных напитков,  ядовитых веществ, оружия, боеприпасов и других предметов, в отношении которых установлены запреты или ограничения на их оборот);</a:t>
            </a:r>
          </a:p>
          <a:p>
            <a:r>
              <a:rPr lang="ru-RU" sz="3200" dirty="0">
                <a:latin typeface="Arial Narrow" pitchFamily="34" charset="0"/>
                <a:ea typeface="Times New Roman" pitchFamily="18" charset="0"/>
                <a:cs typeface="Times New Roman" pitchFamily="18" charset="0"/>
              </a:rPr>
              <a:t>д) при выплате заработной платы в натуральной форме соблюдены требования разумности и</a:t>
            </a:r>
            <a:endParaRPr lang="ru-RU" sz="3200" dirty="0"/>
          </a:p>
        </p:txBody>
      </p:sp>
    </p:spTree>
    <p:extLst>
      <p:ext uri="{BB962C8B-B14F-4D97-AF65-F5344CB8AC3E}">
        <p14:creationId xmlns:p14="http://schemas.microsoft.com/office/powerpoint/2010/main" val="3399271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a:p>
            <a:pPr algn="ctr"/>
            <a:endParaRPr lang="ru-RU" sz="2000" b="1" dirty="0">
              <a:latin typeface="Arial Narrow" pitchFamily="34" charset="0"/>
            </a:endParaRPr>
          </a:p>
        </p:txBody>
      </p:sp>
      <p:sp>
        <p:nvSpPr>
          <p:cNvPr id="7" name="Прямоугольник 6"/>
          <p:cNvSpPr/>
          <p:nvPr/>
        </p:nvSpPr>
        <p:spPr>
          <a:xfrm>
            <a:off x="488221" y="214290"/>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 name="Прямоугольник 8"/>
          <p:cNvSpPr/>
          <p:nvPr/>
        </p:nvSpPr>
        <p:spPr>
          <a:xfrm>
            <a:off x="214282" y="116632"/>
            <a:ext cx="8572560" cy="2831544"/>
          </a:xfrm>
          <a:prstGeom prst="rect">
            <a:avLst/>
          </a:prstGeom>
        </p:spPr>
        <p:txBody>
          <a:bodyPr wrap="square">
            <a:spAutoFit/>
          </a:bodyPr>
          <a:lstStyle/>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справедливости в отношении стоимости товаров, передаваемых ему в качестве оплаты труда, т.е. их стоимость не должна превышать уровень рыночных цен, сложившихся для этих товаров в данной местности в период начисления выплат.</a:t>
            </a:r>
          </a:p>
          <a:p>
            <a:pPr lvl="0" indent="342900" eaLnBrk="0" fontAlgn="base" hangingPunct="0">
              <a:spcBef>
                <a:spcPct val="0"/>
              </a:spcBef>
              <a:spcAft>
                <a:spcPct val="0"/>
              </a:spcAft>
            </a:pPr>
            <a:endParaRPr lang="ru-RU" dirty="0">
              <a:latin typeface="Arial Narrow" pitchFamily="34" charset="0"/>
            </a:endParaRPr>
          </a:p>
        </p:txBody>
      </p:sp>
      <p:sp>
        <p:nvSpPr>
          <p:cNvPr id="10" name="Прямоугольник 9"/>
          <p:cNvSpPr/>
          <p:nvPr/>
        </p:nvSpPr>
        <p:spPr>
          <a:xfrm rot="10800000" flipV="1">
            <a:off x="642910" y="3871427"/>
            <a:ext cx="8215370" cy="2062103"/>
          </a:xfrm>
          <a:prstGeom prst="rect">
            <a:avLst/>
          </a:prstGeom>
        </p:spPr>
        <p:txBody>
          <a:bodyPr wrap="square">
            <a:spAutoFit/>
          </a:bodyPr>
          <a:lstStyle/>
          <a:p>
            <a:r>
              <a:rPr lang="ru-RU" sz="3200" dirty="0">
                <a:latin typeface="Arial Narrow" pitchFamily="34" charset="0"/>
              </a:rPr>
              <a:t>(п. 54 Постановления Пленума ВС РФ от 17 марта 2004 г. N 2 "О применении судами Российской Федерации Трудового кодекса Российской Федерации»)</a:t>
            </a:r>
            <a:endParaRPr lang="ru-RU" sz="3200" dirty="0"/>
          </a:p>
        </p:txBody>
      </p:sp>
    </p:spTree>
    <p:extLst>
      <p:ext uri="{BB962C8B-B14F-4D97-AF65-F5344CB8AC3E}">
        <p14:creationId xmlns:p14="http://schemas.microsoft.com/office/powerpoint/2010/main" val="33992715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4209" name="Rectangle 1"/>
          <p:cNvSpPr>
            <a:spLocks noChangeArrowheads="1"/>
          </p:cNvSpPr>
          <p:nvPr/>
        </p:nvSpPr>
        <p:spPr bwMode="auto">
          <a:xfrm>
            <a:off x="285720" y="142852"/>
            <a:ext cx="864399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rgbClr val="000000"/>
                </a:solidFill>
                <a:effectLst/>
                <a:latin typeface="Arial Narrow" pitchFamily="34" charset="0"/>
                <a:ea typeface="Times New Roman" pitchFamily="18" charset="0"/>
                <a:cs typeface="Arial" pitchFamily="34" charset="0"/>
              </a:rPr>
              <a:t>До 1 декабря 2008 года в России действовала Единая </a:t>
            </a:r>
            <a:r>
              <a:rPr kumimoji="0" lang="ru-RU" sz="3200" i="1" u="none" strike="noStrike" cap="none" normalizeH="0" baseline="0" dirty="0">
                <a:ln>
                  <a:noFill/>
                </a:ln>
                <a:solidFill>
                  <a:srgbClr val="000000"/>
                </a:solidFill>
                <a:effectLst/>
                <a:latin typeface="Arial Narrow" pitchFamily="34" charset="0"/>
                <a:ea typeface="Times New Roman" pitchFamily="18" charset="0"/>
                <a:cs typeface="Arial" pitchFamily="34" charset="0"/>
              </a:rPr>
              <a:t>тарифная сетка (ЕТС)</a:t>
            </a:r>
            <a:r>
              <a:rPr kumimoji="0" lang="ru-RU" sz="3200" b="0" i="0" u="none" strike="noStrike" cap="none" normalizeH="0" baseline="0" dirty="0">
                <a:ln>
                  <a:noFill/>
                </a:ln>
                <a:solidFill>
                  <a:srgbClr val="000000"/>
                </a:solidFill>
                <a:effectLst/>
                <a:latin typeface="Arial Narrow" pitchFamily="34" charset="0"/>
                <a:ea typeface="Times New Roman" pitchFamily="18" charset="0"/>
                <a:cs typeface="Arial" pitchFamily="34" charset="0"/>
              </a:rPr>
              <a:t>, по которой определялась оплата труда в бюджетной сфере. Единая </a:t>
            </a:r>
            <a:r>
              <a:rPr kumimoji="0" lang="ru-RU" sz="3200" i="0" u="none" strike="noStrike" cap="none" normalizeH="0" baseline="0" dirty="0">
                <a:ln>
                  <a:noFill/>
                </a:ln>
                <a:solidFill>
                  <a:srgbClr val="000000"/>
                </a:solidFill>
                <a:effectLst/>
                <a:latin typeface="Arial Narrow" pitchFamily="34" charset="0"/>
                <a:ea typeface="Times New Roman" pitchFamily="18" charset="0"/>
                <a:cs typeface="Arial" pitchFamily="34" charset="0"/>
              </a:rPr>
              <a:t>тарифная сетка </a:t>
            </a:r>
            <a:r>
              <a:rPr kumimoji="0" lang="ru-RU" sz="3200" b="0" i="0" u="none" strike="noStrike" cap="none" normalizeH="0" baseline="0" dirty="0">
                <a:ln>
                  <a:noFill/>
                </a:ln>
                <a:solidFill>
                  <a:srgbClr val="000000"/>
                </a:solidFill>
                <a:effectLst/>
                <a:latin typeface="Arial Narrow" pitchFamily="34" charset="0"/>
                <a:ea typeface="Times New Roman" pitchFamily="18" charset="0"/>
                <a:cs typeface="Arial" pitchFamily="34" charset="0"/>
              </a:rPr>
              <a:t>состояла из 18 разрядов, в ней присутствовали коэффициенты от 1 до 10,7. Чтобы рассчитать тарифную ставку, нужно умножить ставку 1-го разряда на коэффициент соответствующего разряда. Размер ставки 1 разряда определялся Правительством. Тарифные разряды зависели от сложности работ. Чтобы унифицировать распределение работников по тарифным разрядам, использовались квалификационные справочники.</a:t>
            </a: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2161" name="Rectangle 1"/>
          <p:cNvSpPr>
            <a:spLocks noChangeArrowheads="1"/>
          </p:cNvSpPr>
          <p:nvPr/>
        </p:nvSpPr>
        <p:spPr bwMode="auto">
          <a:xfrm>
            <a:off x="357158" y="714356"/>
            <a:ext cx="835824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ru-RU" sz="1800" b="0" i="0" u="none" strike="noStrike" cap="none" normalizeH="0" baseline="0" dirty="0">
              <a:ln>
                <a:noFill/>
              </a:ln>
              <a:solidFill>
                <a:schemeClr val="tx1"/>
              </a:solidFill>
              <a:effectLst/>
              <a:latin typeface="Arial" pitchFamily="34" charset="0"/>
            </a:endParaRPr>
          </a:p>
        </p:txBody>
      </p:sp>
      <p:sp>
        <p:nvSpPr>
          <p:cNvPr id="2" name="Rectangle 1"/>
          <p:cNvSpPr>
            <a:spLocks noChangeArrowheads="1"/>
          </p:cNvSpPr>
          <p:nvPr/>
        </p:nvSpPr>
        <p:spPr bwMode="auto">
          <a:xfrm>
            <a:off x="179512" y="147374"/>
            <a:ext cx="8964487"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В настоящее время системы оплаты труда в бюджетной сфере сочетают варианты централизованного и локального регулирования. Локальный способ предполагает обязательное использование новых правовых средств в виде </a:t>
            </a:r>
            <a:r>
              <a:rPr kumimoji="0" lang="ru-RU" sz="32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базовых окладов, базовых тарифных ставок заработной платы и профессиональных квалификационных групп работников (ст. 129,144 ТК РФ). </a:t>
            </a:r>
            <a:r>
              <a:rPr lang="ru-RU" sz="3200" dirty="0">
                <a:latin typeface="Arial Narrow" pitchFamily="34" charset="0"/>
                <a:ea typeface="Times New Roman" pitchFamily="18" charset="0"/>
                <a:cs typeface="Times New Roman" pitchFamily="18" charset="0"/>
              </a:rPr>
              <a:t>Системы оплаты труда работников бюджетных учреждений устанавливаются с учетом: </a:t>
            </a:r>
            <a:endParaRPr lang="ru-RU" sz="3200" dirty="0">
              <a:latin typeface="Arial Narrow" pitchFamily="34" charset="0"/>
            </a:endParaRP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1) единого тарифно-квалификационного справочника работ и профессий рабочих;</a:t>
            </a:r>
            <a:endParaRPr lang="ru-RU" sz="3200" dirty="0">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2161" name="Rectangle 1"/>
          <p:cNvSpPr>
            <a:spLocks noChangeArrowheads="1"/>
          </p:cNvSpPr>
          <p:nvPr/>
        </p:nvSpPr>
        <p:spPr bwMode="auto">
          <a:xfrm>
            <a:off x="357158" y="714356"/>
            <a:ext cx="835824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ru-RU" sz="1800" b="0" i="0" u="none" strike="noStrike" cap="none" normalizeH="0" baseline="0" dirty="0">
              <a:ln>
                <a:noFill/>
              </a:ln>
              <a:solidFill>
                <a:schemeClr val="tx1"/>
              </a:solidFill>
              <a:effectLst/>
              <a:latin typeface="Arial" pitchFamily="34" charset="0"/>
            </a:endParaRPr>
          </a:p>
        </p:txBody>
      </p:sp>
      <p:sp>
        <p:nvSpPr>
          <p:cNvPr id="2" name="Rectangle 1"/>
          <p:cNvSpPr>
            <a:spLocks noChangeArrowheads="1"/>
          </p:cNvSpPr>
          <p:nvPr/>
        </p:nvSpPr>
        <p:spPr bwMode="auto">
          <a:xfrm>
            <a:off x="119732" y="296489"/>
            <a:ext cx="90607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2)  единого квалификационного справочника должностей руководителей, специалистов и служащих или профессиональных стандартов;</a:t>
            </a:r>
            <a:endParaRPr kumimoji="0" lang="ru-RU" sz="3200" b="0" i="0"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3) государственных гарантий по оплате труда</a:t>
            </a:r>
            <a:endParaRPr kumimoji="0" lang="ru-RU" sz="3200" b="0" i="0"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4) рекомендаций Российской трехсторонней комиссии по регулированию социально-трудовых отношений и мнения соответствующих профсоюзов (объединений профсоюзов) и объединений работодателей.</a:t>
            </a:r>
          </a:p>
          <a:p>
            <a:pPr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Для оплаты труда  рабочих предусматриваются разряды, по которым устанавливаются не коэффициенты, а уже исчисленная тарифная ставка. </a:t>
            </a:r>
            <a:endParaRPr lang="ru-RU" sz="3200" dirty="0">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419695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2161" name="Rectangle 1"/>
          <p:cNvSpPr>
            <a:spLocks noChangeArrowheads="1"/>
          </p:cNvSpPr>
          <p:nvPr/>
        </p:nvSpPr>
        <p:spPr bwMode="auto">
          <a:xfrm>
            <a:off x="357158" y="714356"/>
            <a:ext cx="835824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ru-RU" sz="1800" b="0" i="0" u="none" strike="noStrike" cap="none" normalizeH="0" baseline="0" dirty="0">
              <a:ln>
                <a:noFill/>
              </a:ln>
              <a:solidFill>
                <a:schemeClr val="tx1"/>
              </a:solidFill>
              <a:effectLst/>
              <a:latin typeface="Arial" pitchFamily="34" charset="0"/>
            </a:endParaRPr>
          </a:p>
        </p:txBody>
      </p:sp>
      <p:sp>
        <p:nvSpPr>
          <p:cNvPr id="198657" name="Rectangle 1"/>
          <p:cNvSpPr>
            <a:spLocks noChangeArrowheads="1"/>
          </p:cNvSpPr>
          <p:nvPr/>
        </p:nvSpPr>
        <p:spPr bwMode="auto">
          <a:xfrm>
            <a:off x="142843" y="36505"/>
            <a:ext cx="85725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В тарифной системе оплаты труда специалистов и служащих предусматриваются не разряды, а уровни и категории. С каждым уровнем или категорией связывается определенный в рублях должностной оклад. В положениях об оплате может быть предусмотрен  повышающий коэффициент к окладу. </a:t>
            </a:r>
          </a:p>
          <a:p>
            <a:pPr lvl="0" indent="342900" eaLnBrk="0" fontAlgn="base" hangingPunct="0">
              <a:spcBef>
                <a:spcPct val="0"/>
              </a:spcBef>
              <a:spcAft>
                <a:spcPct val="0"/>
              </a:spcAft>
            </a:pPr>
            <a:r>
              <a:rPr lang="ru-RU" sz="3200" dirty="0">
                <a:solidFill>
                  <a:srgbClr val="000000"/>
                </a:solidFill>
                <a:latin typeface="Arial Narrow" pitchFamily="34" charset="0"/>
                <a:ea typeface="Times New Roman" pitchFamily="18" charset="0"/>
                <a:cs typeface="Arial" pitchFamily="34" charset="0"/>
              </a:rPr>
              <a:t>Размер оклада и ставки устанавливается руководителем самого учреждения, для чего он должен учитывать сложность выполняемой работы и уровень квалификации работника. От размера среднего заработка работников учреждения напрямую зависит оплата труда руководителя.</a:t>
            </a: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90113" name="Rectangle 1"/>
          <p:cNvSpPr>
            <a:spLocks noChangeArrowheads="1"/>
          </p:cNvSpPr>
          <p:nvPr/>
        </p:nvSpPr>
        <p:spPr bwMode="auto">
          <a:xfrm>
            <a:off x="179512" y="142239"/>
            <a:ext cx="8881270" cy="8248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rgbClr val="000000"/>
                </a:solidFill>
                <a:effectLst/>
                <a:latin typeface="Arial Narrow" pitchFamily="34" charset="0"/>
                <a:ea typeface="Times New Roman" pitchFamily="18" charset="0"/>
                <a:cs typeface="Arial" pitchFamily="34" charset="0"/>
              </a:rPr>
              <a:t>Оклад руководителя бюджетного учреждения устанавливается в кратном отношении к средней заработной плате работников, которые отнесены к основному персоналу учреждения (ст. 145 ТК РФ).</a:t>
            </a:r>
          </a:p>
          <a:p>
            <a:pPr fontAlgn="base">
              <a:spcBef>
                <a:spcPct val="0"/>
              </a:spcBef>
              <a:spcAft>
                <a:spcPct val="0"/>
              </a:spcAft>
            </a:pPr>
            <a:r>
              <a:rPr lang="ru-RU" sz="3200" dirty="0">
                <a:latin typeface="Arial Narrow" pitchFamily="34" charset="0"/>
                <a:ea typeface="Times New Roman" pitchFamily="18" charset="0"/>
                <a:cs typeface="Times New Roman" pitchFamily="18" charset="0"/>
              </a:rPr>
              <a:t>В положениях об оплате труда предусматриваются выплаты  компенсационного характера за работу: </a:t>
            </a: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1) в тяжелых, вредных, опасных условиях труда; </a:t>
            </a:r>
            <a:endParaRPr lang="ru-RU" sz="3200" dirty="0">
              <a:latin typeface="Arial Narrow" pitchFamily="34" charset="0"/>
            </a:endParaRP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2)</a:t>
            </a:r>
            <a:r>
              <a:rPr lang="en-US" sz="3200" dirty="0">
                <a:latin typeface="Arial Narrow" pitchFamily="34" charset="0"/>
                <a:ea typeface="Times New Roman" pitchFamily="18" charset="0"/>
                <a:cs typeface="Times New Roman" pitchFamily="18" charset="0"/>
              </a:rPr>
              <a:t> </a:t>
            </a:r>
            <a:r>
              <a:rPr lang="ru-RU" sz="3200" dirty="0">
                <a:latin typeface="Arial Narrow" pitchFamily="34" charset="0"/>
                <a:ea typeface="Times New Roman" pitchFamily="18" charset="0"/>
                <a:cs typeface="Times New Roman" pitchFamily="18" charset="0"/>
              </a:rPr>
              <a:t>со сведениями, составляющими государственную тайну; </a:t>
            </a:r>
          </a:p>
          <a:p>
            <a:pPr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3) в условиях, отклоняющихся от нормальных;</a:t>
            </a:r>
          </a:p>
          <a:p>
            <a:pPr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4) в местностях с особыми климатическими условиями.</a:t>
            </a:r>
            <a:endParaRPr lang="ru-RU" sz="3200" dirty="0">
              <a:latin typeface="Arial Narrow" pitchFamily="34" charset="0"/>
            </a:endParaRPr>
          </a:p>
          <a:p>
            <a:pPr indent="342900" eaLnBrk="0" fontAlgn="base" hangingPunct="0">
              <a:spcBef>
                <a:spcPct val="0"/>
              </a:spcBef>
              <a:spcAft>
                <a:spcPct val="0"/>
              </a:spcAft>
            </a:pPr>
            <a:endParaRPr lang="ru-RU" sz="3200" dirty="0">
              <a:latin typeface="Arial Narrow" pitchFamily="34" charset="0"/>
            </a:endParaRPr>
          </a:p>
          <a:p>
            <a:pPr lvl="0" indent="342900" eaLnBrk="0" fontAlgn="base" hangingPunct="0">
              <a:spcBef>
                <a:spcPct val="0"/>
              </a:spcBef>
              <a:spcAft>
                <a:spcPct val="0"/>
              </a:spcAft>
            </a:pPr>
            <a:endParaRPr lang="ru-RU" sz="3200" dirty="0">
              <a:latin typeface="Arial Narrow" pitchFamily="34" charset="0"/>
            </a:endParaRPr>
          </a:p>
          <a:p>
            <a:pPr fontAlgn="base">
              <a:spcBef>
                <a:spcPct val="0"/>
              </a:spcBef>
              <a:spcAft>
                <a:spcPct val="0"/>
              </a:spcAft>
            </a:pPr>
            <a:endParaRPr lang="ru-RU" sz="3200" dirty="0">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050" name="Rectangle 2"/>
          <p:cNvSpPr>
            <a:spLocks noChangeArrowheads="1"/>
          </p:cNvSpPr>
          <p:nvPr/>
        </p:nvSpPr>
        <p:spPr bwMode="auto">
          <a:xfrm>
            <a:off x="210273" y="311895"/>
            <a:ext cx="878497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Кроме того, предусматриваются стимулирующие выплаты (</a:t>
            </a:r>
            <a:r>
              <a:rPr lang="ru-RU" sz="3200" dirty="0">
                <a:latin typeface="Arial Narrow" panose="020B0606020202030204" pitchFamily="34" charset="0"/>
              </a:rPr>
              <a:t>за интенсивность и высокие результаты работы; за качество выполняемых работ;  за стаж непрерывной работы, выслугу лет; премиальные выплаты по итогам работы).</a:t>
            </a: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Перечни видов выплат стимулирующего и компенсационного характера утверждены приказами Минздравсоцразвития РФ от 29.12.2007 г. №818 и 822.</a:t>
            </a: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274929" y="1197694"/>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3500430" y="214290"/>
            <a:ext cx="5500726" cy="5509200"/>
          </a:xfrm>
          <a:prstGeom prst="rect">
            <a:avLst/>
          </a:prstGeom>
        </p:spPr>
        <p:txBody>
          <a:bodyPr wrap="square">
            <a:spAutoFit/>
          </a:bodyPr>
          <a:lstStyle/>
          <a:p>
            <a:r>
              <a:rPr lang="en-US" sz="3200" dirty="0">
                <a:latin typeface="Arial Narrow" pitchFamily="34" charset="0"/>
              </a:rPr>
              <a:t>   </a:t>
            </a:r>
            <a:r>
              <a:rPr lang="ru-RU" sz="3200" dirty="0">
                <a:latin typeface="Arial Narrow" pitchFamily="34" charset="0"/>
              </a:rPr>
              <a:t>Норма времени </a:t>
            </a:r>
            <a:endParaRPr lang="en-US" sz="3200" dirty="0">
              <a:latin typeface="Arial Narrow" pitchFamily="34" charset="0"/>
            </a:endParaRPr>
          </a:p>
          <a:p>
            <a:r>
              <a:rPr lang="ru-RU" sz="3200" dirty="0">
                <a:latin typeface="Arial Narrow" pitchFamily="34" charset="0"/>
              </a:rPr>
              <a:t>– величина  рабочего времени, необходимая для выполнения единицы работы работником или группой работников соответствующей квалификации в определенных организационно-технических условиях.</a:t>
            </a:r>
            <a:endParaRPr lang="en-US" sz="3200" dirty="0">
              <a:latin typeface="Arial Narrow" pitchFamily="34" charset="0"/>
            </a:endParaRPr>
          </a:p>
          <a:p>
            <a:r>
              <a:rPr lang="ru-RU" sz="3200" dirty="0">
                <a:latin typeface="Arial Narrow" pitchFamily="34" charset="0"/>
              </a:rPr>
              <a:t> (например,  норма времени для педагогических работников -  36 часов в неделю)</a:t>
            </a:r>
          </a:p>
        </p:txBody>
      </p:sp>
      <p:pic>
        <p:nvPicPr>
          <p:cNvPr id="114690" name="Picture 2" descr="http://pjqq1.com/images/56ebf655f1ed7.jpg"/>
          <p:cNvPicPr>
            <a:picLocks noChangeAspect="1" noChangeArrowheads="1"/>
          </p:cNvPicPr>
          <p:nvPr/>
        </p:nvPicPr>
        <p:blipFill>
          <a:blip r:embed="rId3"/>
          <a:srcRect/>
          <a:stretch>
            <a:fillRect/>
          </a:stretch>
        </p:blipFill>
        <p:spPr bwMode="auto">
          <a:xfrm rot="10800000" flipH="1" flipV="1">
            <a:off x="0" y="214290"/>
            <a:ext cx="3549270" cy="3358726"/>
          </a:xfrm>
          <a:prstGeom prst="rect">
            <a:avLst/>
          </a:prstGeom>
          <a:noFill/>
        </p:spPr>
      </p:pic>
    </p:spTree>
    <p:extLst>
      <p:ext uri="{BB962C8B-B14F-4D97-AF65-F5344CB8AC3E}">
        <p14:creationId xmlns:p14="http://schemas.microsoft.com/office/powerpoint/2010/main" val="2098915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275806" y="188641"/>
            <a:ext cx="8784976" cy="4031873"/>
          </a:xfrm>
          <a:prstGeom prst="rect">
            <a:avLst/>
          </a:prstGeom>
        </p:spPr>
        <p:txBody>
          <a:bodyPr wrap="square">
            <a:spAutoFit/>
          </a:bodyPr>
          <a:lstStyle/>
          <a:p>
            <a:r>
              <a:rPr lang="ru-RU" sz="3200" i="1" dirty="0">
                <a:latin typeface="Arial Narrow" panose="020B0606020202030204" pitchFamily="34" charset="0"/>
              </a:rPr>
              <a:t>Основные формы правовой  охраны заработной платы: </a:t>
            </a:r>
          </a:p>
          <a:p>
            <a:pPr lvl="0"/>
            <a:r>
              <a:rPr lang="ru-RU" sz="3200" i="1" dirty="0">
                <a:latin typeface="Arial Narrow" panose="020B0606020202030204" pitchFamily="34" charset="0"/>
              </a:rPr>
              <a:t>1) </a:t>
            </a:r>
            <a:r>
              <a:rPr lang="ru-RU" sz="3200" dirty="0">
                <a:latin typeface="Arial Narrow" panose="020B0606020202030204" pitchFamily="34" charset="0"/>
              </a:rPr>
              <a:t>защита от дискриминации в сфере оплаты труда;</a:t>
            </a:r>
          </a:p>
          <a:p>
            <a:pPr marL="514350" lvl="0" indent="-514350">
              <a:buAutoNum type="arabicParenR" startAt="2"/>
            </a:pPr>
            <a:r>
              <a:rPr lang="ru-RU" sz="3200" dirty="0">
                <a:latin typeface="Arial Narrow" panose="020B0606020202030204" pitchFamily="34" charset="0"/>
              </a:rPr>
              <a:t>недопустимость снижения размера заработка по причинам, не зависящим от работника; </a:t>
            </a:r>
          </a:p>
          <a:p>
            <a:pPr marL="514350" lvl="0" indent="-514350">
              <a:buAutoNum type="arabicParenR" startAt="2"/>
            </a:pPr>
            <a:r>
              <a:rPr lang="ru-RU" sz="3200" dirty="0">
                <a:latin typeface="Arial Narrow" panose="020B0606020202030204" pitchFamily="34" charset="0"/>
              </a:rPr>
              <a:t>индексация заработной платы  в связи с ростом потребительских цен;</a:t>
            </a:r>
          </a:p>
          <a:p>
            <a:pPr marL="514350" lvl="0" indent="-514350">
              <a:buAutoNum type="arabicParenR" startAt="2"/>
            </a:pPr>
            <a:endParaRPr lang="ru-RU" sz="3200" dirty="0">
              <a:latin typeface="Arial Narrow" panose="020B0606020202030204" pitchFamily="34" charset="0"/>
            </a:endParaRPr>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275852" y="3724241"/>
            <a:ext cx="8319298" cy="1077218"/>
          </a:xfrm>
          <a:prstGeom prst="rect">
            <a:avLst/>
          </a:prstGeom>
        </p:spPr>
        <p:txBody>
          <a:bodyPr wrap="square">
            <a:spAutoFit/>
          </a:bodyPr>
          <a:lstStyle/>
          <a:p>
            <a:r>
              <a:rPr lang="ru-RU" sz="3200" dirty="0">
                <a:latin typeface="Arial Narrow" panose="020B0606020202030204" pitchFamily="34" charset="0"/>
              </a:rPr>
              <a:t>4) неприкосновенность заработной платы путем ограничения удержаний из нее;</a:t>
            </a:r>
          </a:p>
        </p:txBody>
      </p:sp>
      <p:sp>
        <p:nvSpPr>
          <p:cNvPr id="6" name="Прямоугольник 5"/>
          <p:cNvSpPr/>
          <p:nvPr/>
        </p:nvSpPr>
        <p:spPr>
          <a:xfrm>
            <a:off x="357158" y="4801459"/>
            <a:ext cx="7383194" cy="1077218"/>
          </a:xfrm>
          <a:prstGeom prst="rect">
            <a:avLst/>
          </a:prstGeom>
        </p:spPr>
        <p:txBody>
          <a:bodyPr wrap="square">
            <a:spAutoFit/>
          </a:bodyPr>
          <a:lstStyle/>
          <a:p>
            <a:r>
              <a:rPr lang="ru-RU" sz="3200" dirty="0">
                <a:latin typeface="Arial Narrow" panose="020B0606020202030204" pitchFamily="34" charset="0"/>
              </a:rPr>
              <a:t>5) привилегированный характер выплат по заработной плате;</a:t>
            </a:r>
          </a:p>
        </p:txBody>
      </p:sp>
    </p:spTree>
    <p:extLst>
      <p:ext uri="{BB962C8B-B14F-4D97-AF65-F5344CB8AC3E}">
        <p14:creationId xmlns:p14="http://schemas.microsoft.com/office/powerpoint/2010/main" val="3399271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332656"/>
            <a:ext cx="8391306" cy="2554545"/>
          </a:xfrm>
          <a:prstGeom prst="rect">
            <a:avLst/>
          </a:prstGeom>
        </p:spPr>
        <p:txBody>
          <a:bodyPr wrap="square">
            <a:spAutoFit/>
          </a:bodyPr>
          <a:lstStyle/>
          <a:p>
            <a:pPr lvl="0"/>
            <a:r>
              <a:rPr lang="ru-RU" sz="3200" i="1" dirty="0">
                <a:latin typeface="Arial Narrow" pitchFamily="34" charset="0"/>
              </a:rPr>
              <a:t>6) обеспечение своевременности выплаты заработной платы;</a:t>
            </a:r>
            <a:endParaRPr lang="ru-RU" sz="3200" dirty="0">
              <a:latin typeface="Arial Narrow" pitchFamily="34" charset="0"/>
            </a:endParaRPr>
          </a:p>
          <a:p>
            <a:pPr lvl="0"/>
            <a:r>
              <a:rPr lang="ru-RU" sz="3200" i="1" dirty="0">
                <a:latin typeface="Arial Narrow" pitchFamily="34" charset="0"/>
              </a:rPr>
              <a:t>7)  установление правил выплаты заработной платы.</a:t>
            </a:r>
            <a:endParaRPr lang="ru-RU" sz="3200" dirty="0">
              <a:latin typeface="Arial Narrow" pitchFamily="34" charset="0"/>
            </a:endParaRPr>
          </a:p>
          <a:p>
            <a:pPr lvl="0"/>
            <a:endParaRPr lang="ru-RU" sz="3200" dirty="0"/>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pic>
        <p:nvPicPr>
          <p:cNvPr id="2" name="Рисунок 1"/>
          <p:cNvPicPr>
            <a:picLocks noChangeAspect="1"/>
          </p:cNvPicPr>
          <p:nvPr/>
        </p:nvPicPr>
        <p:blipFill>
          <a:blip r:embed="rId3"/>
          <a:stretch>
            <a:fillRect/>
          </a:stretch>
        </p:blipFill>
        <p:spPr>
          <a:xfrm>
            <a:off x="488221" y="2473653"/>
            <a:ext cx="7612171" cy="3435081"/>
          </a:xfrm>
          <a:prstGeom prst="rect">
            <a:avLst/>
          </a:prstGeom>
        </p:spPr>
      </p:pic>
    </p:spTree>
    <p:extLst>
      <p:ext uri="{BB962C8B-B14F-4D97-AF65-F5344CB8AC3E}">
        <p14:creationId xmlns:p14="http://schemas.microsoft.com/office/powerpoint/2010/main" val="3399271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83219" y="44624"/>
            <a:ext cx="8489309" cy="6494085"/>
          </a:xfrm>
          <a:prstGeom prst="rect">
            <a:avLst/>
          </a:prstGeom>
        </p:spPr>
        <p:txBody>
          <a:bodyPr wrap="square">
            <a:spAutoFit/>
          </a:bodyPr>
          <a:lstStyle/>
          <a:p>
            <a:r>
              <a:rPr lang="ru-RU" sz="3200" i="1" dirty="0">
                <a:latin typeface="Arial Narrow" pitchFamily="34" charset="0"/>
              </a:rPr>
              <a:t>Защита от дискриминации</a:t>
            </a:r>
            <a:r>
              <a:rPr lang="ru-RU" sz="3200" dirty="0">
                <a:latin typeface="Arial Narrow" pitchFamily="34" charset="0"/>
              </a:rPr>
              <a:t> означает, что запрещается установление ограничений и преимуществ в сфере оплаты труда в зависимости от любых обстоятельств, не связанных с деловыми и профессиональными качествами работника, - пола, расы, цвета кожи, национальности, языка, происхождения, имущественного, социального и должностного положения, возраста, места и т.п. </a:t>
            </a:r>
          </a:p>
          <a:p>
            <a:r>
              <a:rPr lang="ru-RU" sz="3200" i="1" dirty="0">
                <a:latin typeface="Arial Narrow" pitchFamily="34" charset="0"/>
              </a:rPr>
              <a:t>Недопустимость снижения размера заработка по причинам, не зависящим от работника - </a:t>
            </a:r>
            <a:r>
              <a:rPr lang="ru-RU" sz="3200" dirty="0">
                <a:latin typeface="Arial Narrow" pitchFamily="34" charset="0"/>
              </a:rPr>
              <a:t>невыполнение норм труда, неисполнение трудовых обязанностей по вине работодателя, по</a:t>
            </a:r>
          </a:p>
          <a:p>
            <a:pPr lvl="0"/>
            <a:endParaRPr lang="ru-RU" sz="3200" dirty="0"/>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Tree>
    <p:extLst>
      <p:ext uri="{BB962C8B-B14F-4D97-AF65-F5344CB8AC3E}">
        <p14:creationId xmlns:p14="http://schemas.microsoft.com/office/powerpoint/2010/main" val="15181494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83219" y="214290"/>
            <a:ext cx="4417343" cy="6494085"/>
          </a:xfrm>
          <a:prstGeom prst="rect">
            <a:avLst/>
          </a:prstGeom>
        </p:spPr>
        <p:txBody>
          <a:bodyPr wrap="square">
            <a:spAutoFit/>
          </a:bodyPr>
          <a:lstStyle/>
          <a:p>
            <a:r>
              <a:rPr lang="ru-RU" sz="3200" dirty="0">
                <a:latin typeface="Arial Narrow" pitchFamily="34" charset="0"/>
              </a:rPr>
              <a:t>не зависящим от работника  и работодателя причинам.</a:t>
            </a:r>
          </a:p>
          <a:p>
            <a:r>
              <a:rPr lang="ru-RU" sz="3200" dirty="0">
                <a:latin typeface="Arial Narrow" pitchFamily="34" charset="0"/>
              </a:rPr>
              <a:t>Удержания из заработной платы работника производятся только в случаях, предусмотренных законодательством:</a:t>
            </a:r>
          </a:p>
          <a:p>
            <a:pPr marL="514350" indent="-514350">
              <a:buAutoNum type="arabicParenR"/>
            </a:pPr>
            <a:r>
              <a:rPr lang="ru-RU" sz="3200" dirty="0">
                <a:latin typeface="Arial Narrow" pitchFamily="34" charset="0"/>
              </a:rPr>
              <a:t>удержания в силу прямого указания закона (подоходный налог); </a:t>
            </a:r>
          </a:p>
          <a:p>
            <a:pPr lvl="0"/>
            <a:endParaRPr lang="ru-RU" sz="3200" dirty="0"/>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pic>
        <p:nvPicPr>
          <p:cNvPr id="86018" name="Picture 2" descr="http://www.marshrutca.ru/images/news/09.2014/full_1_Zarplata.jpg"/>
          <p:cNvPicPr>
            <a:picLocks noChangeAspect="1" noChangeArrowheads="1"/>
          </p:cNvPicPr>
          <p:nvPr/>
        </p:nvPicPr>
        <p:blipFill>
          <a:blip r:embed="rId3"/>
          <a:srcRect/>
          <a:stretch>
            <a:fillRect/>
          </a:stretch>
        </p:blipFill>
        <p:spPr bwMode="auto">
          <a:xfrm>
            <a:off x="4500562" y="857232"/>
            <a:ext cx="4286280" cy="4214842"/>
          </a:xfrm>
          <a:prstGeom prst="rect">
            <a:avLst/>
          </a:prstGeom>
          <a:noFill/>
        </p:spPr>
      </p:pic>
    </p:spTree>
    <p:extLst>
      <p:ext uri="{BB962C8B-B14F-4D97-AF65-F5344CB8AC3E}">
        <p14:creationId xmlns:p14="http://schemas.microsoft.com/office/powerpoint/2010/main" val="16343940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42844" y="142853"/>
            <a:ext cx="5226786" cy="6494085"/>
          </a:xfrm>
          <a:prstGeom prst="rect">
            <a:avLst/>
          </a:prstGeom>
        </p:spPr>
        <p:txBody>
          <a:bodyPr wrap="square">
            <a:spAutoFit/>
          </a:bodyPr>
          <a:lstStyle/>
          <a:p>
            <a:r>
              <a:rPr lang="ru-RU" sz="3200" dirty="0">
                <a:latin typeface="Arial Narrow" panose="020B0606020202030204" pitchFamily="34" charset="0"/>
              </a:rPr>
              <a:t>2) на основании судебного решения (штрафы, алименты, возмещение ущерба и др.); </a:t>
            </a:r>
          </a:p>
          <a:p>
            <a:r>
              <a:rPr lang="en-US" sz="3200" dirty="0">
                <a:latin typeface="Arial Narrow" panose="020B0606020202030204" pitchFamily="34" charset="0"/>
              </a:rPr>
              <a:t>3</a:t>
            </a:r>
            <a:r>
              <a:rPr lang="ru-RU" sz="3200" dirty="0">
                <a:latin typeface="Arial Narrow" panose="020B0606020202030204" pitchFamily="34" charset="0"/>
              </a:rPr>
              <a:t>) удержания по распоряжению работодателя.</a:t>
            </a:r>
          </a:p>
          <a:p>
            <a:r>
              <a:rPr lang="ru-RU" sz="3200" dirty="0">
                <a:latin typeface="Arial Narrow" panose="020B0606020202030204" pitchFamily="34" charset="0"/>
              </a:rPr>
              <a:t>Удержания из заработной платы работника для погашения его задолженности работодателю могут производиться:</a:t>
            </a:r>
          </a:p>
          <a:p>
            <a:r>
              <a:rPr lang="ru-RU" sz="3200" dirty="0">
                <a:latin typeface="Arial Narrow" panose="020B0606020202030204" pitchFamily="34" charset="0"/>
              </a:rPr>
              <a:t>1) для возмещения неотработанного аванса,</a:t>
            </a:r>
          </a:p>
          <a:p>
            <a:endParaRPr lang="ru-RU" sz="3200" dirty="0">
              <a:latin typeface="Arial Narrow" panose="020B0606020202030204" pitchFamily="34" charset="0"/>
            </a:endParaRPr>
          </a:p>
        </p:txBody>
      </p:sp>
      <p:pic>
        <p:nvPicPr>
          <p:cNvPr id="83970" name="Picture 2" descr="http://4.bp.blogspot.com/_7YsvBEXyn0g/TI4ZPeZ2CcI/AAAAAAAAAfg/cWOQbeQ2X8Q/s1600/%D0%97%D0%B0%D1%80%D0%BF%D0%BB%D0%B0%D1%82%D0%B0+%D0%B2+%D0%BF%D0%BE%D0%B4%D0%B0%D1%80%D0%BE%D0%BA.jpg"/>
          <p:cNvPicPr>
            <a:picLocks noChangeAspect="1" noChangeArrowheads="1"/>
          </p:cNvPicPr>
          <p:nvPr/>
        </p:nvPicPr>
        <p:blipFill>
          <a:blip r:embed="rId3"/>
          <a:srcRect/>
          <a:stretch>
            <a:fillRect/>
          </a:stretch>
        </p:blipFill>
        <p:spPr bwMode="auto">
          <a:xfrm>
            <a:off x="5500693" y="785794"/>
            <a:ext cx="3429025" cy="5391184"/>
          </a:xfrm>
          <a:prstGeom prst="rect">
            <a:avLst/>
          </a:prstGeom>
          <a:noFill/>
        </p:spPr>
      </p:pic>
    </p:spTree>
    <p:extLst>
      <p:ext uri="{BB962C8B-B14F-4D97-AF65-F5344CB8AC3E}">
        <p14:creationId xmlns:p14="http://schemas.microsoft.com/office/powerpoint/2010/main" val="33992715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10" name="Прямоугольник 9"/>
          <p:cNvSpPr/>
          <p:nvPr/>
        </p:nvSpPr>
        <p:spPr>
          <a:xfrm rot="10800000" flipV="1">
            <a:off x="500034" y="4502336"/>
            <a:ext cx="8215370" cy="584775"/>
          </a:xfrm>
          <a:prstGeom prst="rect">
            <a:avLst/>
          </a:prstGeom>
        </p:spPr>
        <p:txBody>
          <a:bodyPr wrap="square">
            <a:spAutoFit/>
          </a:bodyPr>
          <a:lstStyle/>
          <a:p>
            <a:r>
              <a:rPr lang="ru-RU" sz="3200" dirty="0">
                <a:latin typeface="Arial Narrow" pitchFamily="34" charset="0"/>
              </a:rPr>
              <a:t> </a:t>
            </a:r>
          </a:p>
        </p:txBody>
      </p:sp>
      <p:sp>
        <p:nvSpPr>
          <p:cNvPr id="2" name="Прямоугольник 1"/>
          <p:cNvSpPr/>
          <p:nvPr/>
        </p:nvSpPr>
        <p:spPr>
          <a:xfrm>
            <a:off x="103896" y="0"/>
            <a:ext cx="8572560" cy="6494085"/>
          </a:xfrm>
          <a:prstGeom prst="rect">
            <a:avLst/>
          </a:prstGeom>
        </p:spPr>
        <p:txBody>
          <a:bodyPr wrap="square">
            <a:spAutoFit/>
          </a:bodyPr>
          <a:lstStyle/>
          <a:p>
            <a:r>
              <a:rPr lang="ru-RU" sz="3200" dirty="0">
                <a:latin typeface="Arial Narrow" panose="020B0606020202030204" pitchFamily="34" charset="0"/>
              </a:rPr>
              <a:t>выданного работнику в счет заработной платы;</a:t>
            </a:r>
          </a:p>
          <a:p>
            <a:pPr marL="514350" indent="-514350">
              <a:buAutoNum type="arabicParenR" startAt="2"/>
            </a:pPr>
            <a:r>
              <a:rPr lang="ru-RU" sz="3200" dirty="0">
                <a:latin typeface="Arial Narrow" panose="020B0606020202030204" pitchFamily="34" charset="0"/>
              </a:rPr>
              <a:t>для погашения неизрасходованного и своевременно не возвращенного аванса, выданного в связи со служебной командировкой или переводом на другую работу в другую местность, а также в других случаях;</a:t>
            </a:r>
          </a:p>
          <a:p>
            <a:r>
              <a:rPr lang="ru-RU" sz="3200" dirty="0">
                <a:latin typeface="Arial Narrow" panose="020B0606020202030204" pitchFamily="34" charset="0"/>
              </a:rPr>
              <a:t>3)  для возврата сумм, излишне выплаченных работнику вследствие счетных ошибок, а также сумм, излишне выплаченных работнику, в случае признания органом по рассмотрению индивидуальных трудовых споров вины работника в невыполнении норм труда или простое;</a:t>
            </a:r>
          </a:p>
          <a:p>
            <a:pPr marL="514350" indent="-514350">
              <a:buAutoNum type="arabicParenR" startAt="2"/>
            </a:pPr>
            <a:endParaRPr lang="ru-RU" sz="3200" dirty="0">
              <a:latin typeface="Arial Narrow" panose="020B0606020202030204"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922971"/>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1" y="0"/>
            <a:ext cx="8881269" cy="6986528"/>
          </a:xfrm>
          <a:prstGeom prst="rect">
            <a:avLst/>
          </a:prstGeom>
        </p:spPr>
        <p:txBody>
          <a:bodyPr wrap="square">
            <a:spAutoFit/>
          </a:bodyPr>
          <a:lstStyle/>
          <a:p>
            <a:pPr marL="514350" indent="-514350">
              <a:buAutoNum type="arabicParenR" startAt="4"/>
            </a:pPr>
            <a:r>
              <a:rPr lang="ru-RU" sz="3200" dirty="0">
                <a:latin typeface="Arial Narrow" panose="020B0606020202030204" pitchFamily="34" charset="0"/>
              </a:rPr>
              <a:t>при увольнении работника до окончания того рабочего года, в счет которого он уже получил ежегодный оплачиваемый отпуск, за неотработанные дни отпуска. </a:t>
            </a:r>
          </a:p>
          <a:p>
            <a:r>
              <a:rPr lang="ru-RU" sz="3200" dirty="0">
                <a:latin typeface="Arial Narrow" panose="020B0606020202030204" pitchFamily="34" charset="0"/>
              </a:rPr>
              <a:t>Заработная плата, излишне выплаченная не может быть с него взыскана, за исключением случаев:</a:t>
            </a:r>
          </a:p>
          <a:p>
            <a:r>
              <a:rPr lang="ru-RU" sz="3200" dirty="0">
                <a:latin typeface="Arial Narrow" panose="020B0606020202030204" pitchFamily="34" charset="0"/>
              </a:rPr>
              <a:t>1) счетной ошибки; 2) если органом по рассмотрению индивидуальных трудовых споров признана вина работника в невыполнении норм труда  или простое; </a:t>
            </a:r>
          </a:p>
          <a:p>
            <a:r>
              <a:rPr lang="ru-RU" sz="3200" dirty="0">
                <a:latin typeface="Arial Narrow" panose="020B0606020202030204" pitchFamily="34" charset="0"/>
              </a:rPr>
              <a:t>3) если заработная плата была излишне выплачена работнику в связи с его неправомерными действиями, установленными судом.</a:t>
            </a:r>
          </a:p>
          <a:p>
            <a:pPr marL="457200" indent="-457200">
              <a:buFontTx/>
              <a:buChar char="-"/>
            </a:pPr>
            <a:endParaRPr lang="ru-RU" sz="3200" dirty="0">
              <a:latin typeface="Arial Narrow" panose="020B0606020202030204" pitchFamily="34" charset="0"/>
            </a:endParaRPr>
          </a:p>
          <a:p>
            <a:endParaRPr lang="ru-RU" sz="3200" dirty="0">
              <a:latin typeface="Arial Narrow" panose="020B0606020202030204"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83219" y="0"/>
            <a:ext cx="8593237" cy="6494085"/>
          </a:xfrm>
          <a:prstGeom prst="rect">
            <a:avLst/>
          </a:prstGeom>
        </p:spPr>
        <p:txBody>
          <a:bodyPr wrap="square">
            <a:spAutoFit/>
          </a:bodyPr>
          <a:lstStyle/>
          <a:p>
            <a:r>
              <a:rPr lang="ru-RU" sz="3200" dirty="0">
                <a:latin typeface="Arial Narrow" panose="020B0606020202030204" pitchFamily="34" charset="0"/>
              </a:rPr>
              <a:t>Трудовой кодекс содержит дополнительное ограничение для удержаний из заработной платы, запрещая производить их из тех выплат, на которые в соответствии с федеральным законом не обращается взыскание. Перечень таких выплат установлен в ст. 101 Федерального закона "Об исполнительном производстве". Ряд из них относится к заработной плате или выплачивается работодателем. В частности, к ним относятся:</a:t>
            </a:r>
          </a:p>
          <a:p>
            <a:r>
              <a:rPr lang="ru-RU" sz="3200" dirty="0">
                <a:latin typeface="Arial Narrow" panose="020B0606020202030204" pitchFamily="34" charset="0"/>
              </a:rPr>
              <a:t>а) денежные суммы, выплачиваемые в возмещение вреда, причиненного здоровью, или в связи со смертью кормильца;</a:t>
            </a:r>
          </a:p>
          <a:p>
            <a:endParaRPr lang="ru-RU" sz="3200" dirty="0">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Tree>
    <p:extLst>
      <p:ext uri="{BB962C8B-B14F-4D97-AF65-F5344CB8AC3E}">
        <p14:creationId xmlns:p14="http://schemas.microsoft.com/office/powerpoint/2010/main" val="33992715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83219" y="44624"/>
            <a:ext cx="8881269" cy="6494085"/>
          </a:xfrm>
          <a:prstGeom prst="rect">
            <a:avLst/>
          </a:prstGeom>
        </p:spPr>
        <p:txBody>
          <a:bodyPr wrap="square">
            <a:spAutoFit/>
          </a:bodyPr>
          <a:lstStyle/>
          <a:p>
            <a:r>
              <a:rPr lang="ru-RU" sz="3200" dirty="0">
                <a:latin typeface="Arial Narrow" panose="020B0606020202030204" pitchFamily="34" charset="0"/>
              </a:rPr>
              <a:t>б) компенсационные выплаты (в связи со служебной командировкой, с переводом, или направлением на работу в другую местность;  суммы, выплачиваемые в связи с рождением ребенка и т.п. );</a:t>
            </a:r>
          </a:p>
          <a:p>
            <a:r>
              <a:rPr lang="ru-RU" sz="3200" dirty="0">
                <a:latin typeface="Arial Narrow" panose="020B0606020202030204" pitchFamily="34" charset="0"/>
              </a:rPr>
              <a:t>в) страховое обеспечение по обязательному социальному страхованию (пособия по временной нетрудоспособности).</a:t>
            </a:r>
          </a:p>
          <a:p>
            <a:r>
              <a:rPr lang="ru-RU" sz="3200" dirty="0">
                <a:latin typeface="Arial Narrow" panose="020B0606020202030204" pitchFamily="34" charset="0"/>
              </a:rPr>
              <a:t>Общий размер всех удержаний при каждой выплате заработной платы не может превышать 20 процентов, а в случаях, предусмотренных федеральными законами, - 50 процентов заработной платы, причитающейся работнику.</a:t>
            </a:r>
          </a:p>
          <a:p>
            <a:endParaRPr lang="ru-RU" sz="3200" dirty="0">
              <a:latin typeface="Arial Narrow" panose="020B0606020202030204"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382013" y="1376482"/>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255129" y="197345"/>
            <a:ext cx="8421327" cy="6001643"/>
          </a:xfrm>
          <a:prstGeom prst="rect">
            <a:avLst/>
          </a:prstGeom>
        </p:spPr>
        <p:txBody>
          <a:bodyPr wrap="square">
            <a:spAutoFit/>
          </a:bodyPr>
          <a:lstStyle/>
          <a:p>
            <a:r>
              <a:rPr lang="ru-RU" sz="3200" dirty="0">
                <a:latin typeface="Arial Narrow" panose="020B0606020202030204" pitchFamily="34" charset="0"/>
              </a:rPr>
              <a:t>При удержании из заработной платы по нескольким исполнительным документам за работником во всяком случае должно быть сохранено 50 процентов заработной платы. Ограничения не распространяются на удержания из заработной платы при отбывании исправительных работ, взыскании алиментов на детей, возмещении вреда, причиненного здоровью другого лица, возмещении вреда лицам, понесшим ущерб в связи со смертью кормильца, и возмещении ущерба, причиненного преступлением. Размер удержаний из заработной платы в этих случаях не может превышать 70%. </a:t>
            </a:r>
          </a:p>
        </p:txBody>
      </p:sp>
    </p:spTree>
    <p:extLst>
      <p:ext uri="{BB962C8B-B14F-4D97-AF65-F5344CB8AC3E}">
        <p14:creationId xmlns:p14="http://schemas.microsoft.com/office/powerpoint/2010/main" val="339927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0" y="142852"/>
            <a:ext cx="5357818" cy="5016758"/>
          </a:xfrm>
          <a:prstGeom prst="rect">
            <a:avLst/>
          </a:prstGeom>
        </p:spPr>
        <p:txBody>
          <a:bodyPr wrap="square">
            <a:spAutoFit/>
          </a:bodyPr>
          <a:lstStyle/>
          <a:p>
            <a:r>
              <a:rPr lang="en-US" sz="3200" b="1" dirty="0">
                <a:latin typeface="Arial Narrow" pitchFamily="34" charset="0"/>
              </a:rPr>
              <a:t>    </a:t>
            </a:r>
            <a:r>
              <a:rPr lang="ru-RU" sz="3200" dirty="0">
                <a:latin typeface="Arial Narrow" pitchFamily="34" charset="0"/>
              </a:rPr>
              <a:t>Норма выработки</a:t>
            </a:r>
            <a:endParaRPr lang="en-US" sz="3200" dirty="0">
              <a:latin typeface="Arial Narrow" pitchFamily="34" charset="0"/>
            </a:endParaRPr>
          </a:p>
          <a:p>
            <a:r>
              <a:rPr lang="ru-RU" sz="3200" dirty="0">
                <a:latin typeface="Arial Narrow" pitchFamily="34" charset="0"/>
              </a:rPr>
              <a:t> – это установленный объем работы</a:t>
            </a:r>
            <a:r>
              <a:rPr lang="en-US" sz="3200" dirty="0">
                <a:latin typeface="Arial Narrow" pitchFamily="34" charset="0"/>
              </a:rPr>
              <a:t> </a:t>
            </a:r>
            <a:r>
              <a:rPr lang="ru-RU" sz="3200" dirty="0">
                <a:latin typeface="Arial Narrow" pitchFamily="34" charset="0"/>
              </a:rPr>
              <a:t>(количество единиц продукции), который </a:t>
            </a:r>
            <a:endParaRPr lang="en-US" sz="3200" dirty="0">
              <a:latin typeface="Arial Narrow" pitchFamily="34" charset="0"/>
            </a:endParaRPr>
          </a:p>
          <a:p>
            <a:r>
              <a:rPr lang="ru-RU" sz="3200" dirty="0">
                <a:latin typeface="Arial Narrow" pitchFamily="34" charset="0"/>
              </a:rPr>
              <a:t>работник  или группа работников соответствующей квалификации обязаны выполнить в единицу рабочего времени в определенных организационно-технических условиях.</a:t>
            </a:r>
          </a:p>
        </p:txBody>
      </p:sp>
      <p:sp>
        <p:nvSpPr>
          <p:cNvPr id="3" name="Прямоугольник 2"/>
          <p:cNvSpPr/>
          <p:nvPr/>
        </p:nvSpPr>
        <p:spPr>
          <a:xfrm>
            <a:off x="357158" y="1214422"/>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pic>
        <p:nvPicPr>
          <p:cNvPr id="112642" name="Picture 2" descr="http://www.saludymedicinas.com.mx/assets/img/Salud-oficina-estres-ansiedad-depresion.jpg"/>
          <p:cNvPicPr>
            <a:picLocks noChangeAspect="1" noChangeArrowheads="1"/>
          </p:cNvPicPr>
          <p:nvPr/>
        </p:nvPicPr>
        <p:blipFill>
          <a:blip r:embed="rId3"/>
          <a:srcRect/>
          <a:stretch>
            <a:fillRect/>
          </a:stretch>
        </p:blipFill>
        <p:spPr bwMode="auto">
          <a:xfrm>
            <a:off x="5357818" y="332657"/>
            <a:ext cx="3571869" cy="3600400"/>
          </a:xfrm>
          <a:prstGeom prst="rect">
            <a:avLst/>
          </a:prstGeom>
          <a:noFill/>
        </p:spPr>
      </p:pic>
    </p:spTree>
    <p:extLst>
      <p:ext uri="{BB962C8B-B14F-4D97-AF65-F5344CB8AC3E}">
        <p14:creationId xmlns:p14="http://schemas.microsoft.com/office/powerpoint/2010/main" val="2098915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83219" y="44624"/>
            <a:ext cx="8521229" cy="5509200"/>
          </a:xfrm>
          <a:prstGeom prst="rect">
            <a:avLst/>
          </a:prstGeom>
        </p:spPr>
        <p:txBody>
          <a:bodyPr wrap="square">
            <a:spAutoFit/>
          </a:bodyPr>
          <a:lstStyle/>
          <a:p>
            <a:pPr lvl="0"/>
            <a:r>
              <a:rPr lang="ru-RU" sz="3200" i="1" dirty="0">
                <a:latin typeface="Arial Narrow" panose="020B0606020202030204" pitchFamily="34" charset="0"/>
              </a:rPr>
              <a:t>Привилегированный характер выплат по заработной плате</a:t>
            </a:r>
            <a:r>
              <a:rPr lang="ru-RU" sz="3200" dirty="0">
                <a:latin typeface="Arial Narrow" panose="020B0606020202030204" pitchFamily="34" charset="0"/>
              </a:rPr>
              <a:t> означает следующее – в соответствии со ст. 64 Гражданского Кодекса  РФ  при ликвидации юридического лица требования работников организации по заработной плате удовлетворяются во вторую очередь, после удовлетворения требований, вытекающих из причинения вреда жизни или здоровью. Для ускорения срока рассмотрения дел о выплате заработной платы может быть использован судебный приказ и заочное производство.</a:t>
            </a:r>
          </a:p>
        </p:txBody>
      </p:sp>
    </p:spTree>
    <p:extLst>
      <p:ext uri="{BB962C8B-B14F-4D97-AF65-F5344CB8AC3E}">
        <p14:creationId xmlns:p14="http://schemas.microsoft.com/office/powerpoint/2010/main" val="3399271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275805" y="188640"/>
            <a:ext cx="8688683" cy="6001643"/>
          </a:xfrm>
          <a:prstGeom prst="rect">
            <a:avLst/>
          </a:prstGeom>
        </p:spPr>
        <p:txBody>
          <a:bodyPr wrap="square">
            <a:spAutoFit/>
          </a:bodyPr>
          <a:lstStyle/>
          <a:p>
            <a:r>
              <a:rPr lang="ru-RU" sz="3200" dirty="0">
                <a:latin typeface="Arial Narrow" panose="020B0606020202030204" pitchFamily="34" charset="0"/>
              </a:rPr>
              <a:t>Заработная плата должна выплачиваться своевременно и в полном объеме (ст. 56 ТК РФ). Гарантированность заработной платы проявляется через понятие «принудительный труд», составляющим которого, в частности, является нарушение сроков выплаты заработной платы или ее выплата не в полном размере. В случае задержки выплаты заработной платы на срок более 15 дней работник имеет право, известив работодателя в письменной форме, приостановить работу на весь период до выплаты задержанной суммы.</a:t>
            </a:r>
          </a:p>
          <a:p>
            <a:endParaRPr lang="ru-RU" sz="3200" dirty="0">
              <a:latin typeface="Arial Narrow" panose="020B0606020202030204"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488220" y="188639"/>
            <a:ext cx="8476267" cy="6001643"/>
          </a:xfrm>
          <a:prstGeom prst="rect">
            <a:avLst/>
          </a:prstGeom>
        </p:spPr>
        <p:txBody>
          <a:bodyPr wrap="square">
            <a:spAutoFit/>
          </a:bodyPr>
          <a:lstStyle/>
          <a:p>
            <a:r>
              <a:rPr lang="ru-RU" sz="3200" dirty="0">
                <a:latin typeface="Arial Narrow" panose="020B0606020202030204" pitchFamily="34" charset="0"/>
              </a:rPr>
              <a:t>Не допускается приостановление работы:</a:t>
            </a:r>
          </a:p>
          <a:p>
            <a:pPr marL="342900" indent="-342900">
              <a:buAutoNum type="arabicParenR"/>
            </a:pPr>
            <a:r>
              <a:rPr lang="ru-RU" sz="3200" dirty="0">
                <a:latin typeface="Arial Narrow" panose="020B0606020202030204" pitchFamily="34" charset="0"/>
              </a:rPr>
              <a:t>в периоды введения военного, чрезвычайного положения; </a:t>
            </a:r>
          </a:p>
          <a:p>
            <a:pPr marL="342900" indent="-342900">
              <a:buAutoNum type="arabicParenR"/>
            </a:pPr>
            <a:r>
              <a:rPr lang="ru-RU" sz="3200" dirty="0">
                <a:latin typeface="Arial Narrow" panose="020B0606020202030204" pitchFamily="34" charset="0"/>
              </a:rPr>
              <a:t>в органах и организациях Вооруженных Сил РФ, аварийно-спасательных, поисково-спасательных, в правоохранительных органах;</a:t>
            </a:r>
          </a:p>
          <a:p>
            <a:r>
              <a:rPr lang="ru-RU" sz="3200" dirty="0">
                <a:latin typeface="Arial Narrow" panose="020B0606020202030204" pitchFamily="34" charset="0"/>
              </a:rPr>
              <a:t>3) государственными служащими;</a:t>
            </a:r>
          </a:p>
          <a:p>
            <a:r>
              <a:rPr lang="ru-RU" sz="3200" dirty="0">
                <a:latin typeface="Arial Narrow" panose="020B0606020202030204" pitchFamily="34" charset="0"/>
              </a:rPr>
              <a:t>4) в организациях, обслуживающих особо опасные виды производств; </a:t>
            </a:r>
          </a:p>
          <a:p>
            <a:r>
              <a:rPr lang="ru-RU" sz="3200" dirty="0">
                <a:latin typeface="Arial Narrow" panose="020B0606020202030204" pitchFamily="34" charset="0"/>
              </a:rPr>
              <a:t>5) работниками, выполняющими работы, непосредственно связанные  с обеспечением жизнедеятельности населения. </a:t>
            </a:r>
          </a:p>
        </p:txBody>
      </p:sp>
    </p:spTree>
    <p:extLst>
      <p:ext uri="{BB962C8B-B14F-4D97-AF65-F5344CB8AC3E}">
        <p14:creationId xmlns:p14="http://schemas.microsoft.com/office/powerpoint/2010/main" val="33992715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214282" y="357166"/>
            <a:ext cx="5572164" cy="6001643"/>
          </a:xfrm>
          <a:prstGeom prst="rect">
            <a:avLst/>
          </a:prstGeom>
        </p:spPr>
        <p:txBody>
          <a:bodyPr wrap="square">
            <a:spAutoFit/>
          </a:bodyPr>
          <a:lstStyle/>
          <a:p>
            <a:r>
              <a:rPr lang="ru-RU" sz="3200" dirty="0">
                <a:latin typeface="Arial Narrow" pitchFamily="34" charset="0"/>
              </a:rPr>
              <a:t>При нарушении работодателем сроков выплаты заработной платы он обязан выплатить ее с уплатой процентов в размере не ниже 1/</a:t>
            </a:r>
            <a:r>
              <a:rPr lang="en-US" sz="3200" dirty="0">
                <a:latin typeface="Arial Narrow" pitchFamily="34" charset="0"/>
              </a:rPr>
              <a:t>150</a:t>
            </a:r>
            <a:r>
              <a:rPr lang="ru-RU" sz="3200" dirty="0">
                <a:latin typeface="Arial Narrow" pitchFamily="34" charset="0"/>
              </a:rPr>
              <a:t>  действующей в это время ключевой ставки Центрального банка  РФ от не выплаченных в срок сумм за каждый день задержки. Эта обязанность наступает независимо от наличия вины работодателя.</a:t>
            </a:r>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pic>
        <p:nvPicPr>
          <p:cNvPr id="61442" name="Picture 2" descr="http://alianskadrovic.ru/wp-content/uploads/2016/03/vyplata-zarabotnoj-platy-v-2016-godu-1.png"/>
          <p:cNvPicPr>
            <a:picLocks noChangeAspect="1" noChangeArrowheads="1"/>
          </p:cNvPicPr>
          <p:nvPr/>
        </p:nvPicPr>
        <p:blipFill>
          <a:blip r:embed="rId3"/>
          <a:srcRect/>
          <a:stretch>
            <a:fillRect/>
          </a:stretch>
        </p:blipFill>
        <p:spPr bwMode="auto">
          <a:xfrm>
            <a:off x="5572132" y="1928802"/>
            <a:ext cx="3571868" cy="3500462"/>
          </a:xfrm>
          <a:prstGeom prst="rect">
            <a:avLst/>
          </a:prstGeom>
          <a:noFill/>
        </p:spPr>
      </p:pic>
    </p:spTree>
    <p:extLst>
      <p:ext uri="{BB962C8B-B14F-4D97-AF65-F5344CB8AC3E}">
        <p14:creationId xmlns:p14="http://schemas.microsoft.com/office/powerpoint/2010/main" val="33992715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0" y="0"/>
            <a:ext cx="8784977" cy="6001643"/>
          </a:xfrm>
          <a:prstGeom prst="rect">
            <a:avLst/>
          </a:prstGeom>
        </p:spPr>
        <p:txBody>
          <a:bodyPr wrap="square">
            <a:spAutoFit/>
          </a:bodyPr>
          <a:lstStyle/>
          <a:p>
            <a:r>
              <a:rPr lang="ru-RU" sz="3200" dirty="0">
                <a:latin typeface="Arial Narrow" panose="020B0606020202030204" pitchFamily="34" charset="0"/>
              </a:rPr>
              <a:t>Работник обязан прекратить приостановление работы и приступить к работе не позднее следующего дня после получения им письменного уведомления от работодателя о готовности произвести выплату задержанной заработной платы. В случае если работник, получивший такое уведомление, не выйдет на работу, его действия следует рассматривать как отсутствие на рабочем месте без уважительных причин.</a:t>
            </a:r>
          </a:p>
          <a:p>
            <a:r>
              <a:rPr lang="ru-RU" sz="3200" dirty="0">
                <a:latin typeface="Arial Narrow" panose="020B0606020202030204" pitchFamily="34" charset="0"/>
              </a:rPr>
              <a:t>  В систему правовых мер защиты материальных интересов работника также включаются:</a:t>
            </a:r>
          </a:p>
          <a:p>
            <a:r>
              <a:rPr lang="ru-RU" sz="3200" dirty="0">
                <a:latin typeface="Arial Narrow" panose="020B0606020202030204" pitchFamily="34" charset="0"/>
              </a:rPr>
              <a:t> - возмещение морального вреда в денежной форме;</a:t>
            </a:r>
          </a:p>
        </p:txBody>
      </p:sp>
    </p:spTree>
    <p:extLst>
      <p:ext uri="{BB962C8B-B14F-4D97-AF65-F5344CB8AC3E}">
        <p14:creationId xmlns:p14="http://schemas.microsoft.com/office/powerpoint/2010/main" val="33992715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2" name="Прямоугольник 1"/>
          <p:cNvSpPr/>
          <p:nvPr/>
        </p:nvSpPr>
        <p:spPr>
          <a:xfrm>
            <a:off x="179510" y="0"/>
            <a:ext cx="8784977" cy="6001643"/>
          </a:xfrm>
          <a:prstGeom prst="rect">
            <a:avLst/>
          </a:prstGeom>
        </p:spPr>
        <p:txBody>
          <a:bodyPr wrap="square">
            <a:spAutoFit/>
          </a:bodyPr>
          <a:lstStyle/>
          <a:p>
            <a:pPr marL="457200" indent="-457200">
              <a:buFontTx/>
              <a:buChar char="-"/>
            </a:pPr>
            <a:r>
              <a:rPr lang="ru-RU" sz="3200" dirty="0">
                <a:latin typeface="Arial Narrow" panose="020B0606020202030204" pitchFamily="34" charset="0"/>
              </a:rPr>
              <a:t>привлечение руководителей организации и иных должностных лиц к дисциплинарной ответственности вплоть до увольнения (ст.195,362,419 ТК РФ), административной (ст.5.27, 5.31КоАП) и  уголовной ответственности (ст. 145-1 УК РФ за невыплату заработной платы свыше двух месяцев из корыстной или иной личной заинтересованности);</a:t>
            </a:r>
          </a:p>
          <a:p>
            <a:pPr marL="457200" indent="-457200">
              <a:buFontTx/>
              <a:buChar char="-"/>
            </a:pPr>
            <a:r>
              <a:rPr lang="ru-RU" sz="3200" dirty="0">
                <a:latin typeface="Arial Narrow" panose="020B0606020202030204" pitchFamily="34" charset="0"/>
              </a:rPr>
              <a:t>государственный надзор и контроль за соблюдением трудового законодательства с помощью федеральной инспекции труда;</a:t>
            </a:r>
          </a:p>
          <a:p>
            <a:pPr marL="457200" indent="-457200">
              <a:buFontTx/>
              <a:buChar char="-"/>
            </a:pPr>
            <a:r>
              <a:rPr lang="ru-RU" sz="3200" dirty="0">
                <a:latin typeface="Arial Narrow" panose="020B0606020202030204" pitchFamily="34" charset="0"/>
              </a:rPr>
              <a:t>разрешение разногласий с помощью комиссии по</a:t>
            </a:r>
          </a:p>
        </p:txBody>
      </p:sp>
    </p:spTree>
    <p:extLst>
      <p:ext uri="{BB962C8B-B14F-4D97-AF65-F5344CB8AC3E}">
        <p14:creationId xmlns:p14="http://schemas.microsoft.com/office/powerpoint/2010/main" val="41594840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179511" y="44624"/>
            <a:ext cx="8784976" cy="5509200"/>
          </a:xfrm>
          <a:prstGeom prst="rect">
            <a:avLst/>
          </a:prstGeom>
        </p:spPr>
        <p:txBody>
          <a:bodyPr wrap="square">
            <a:spAutoFit/>
          </a:bodyPr>
          <a:lstStyle/>
          <a:p>
            <a:r>
              <a:rPr lang="ru-RU" sz="3200" dirty="0">
                <a:latin typeface="Arial Narrow" panose="020B0606020202030204" pitchFamily="34" charset="0"/>
              </a:rPr>
              <a:t>трудовым спорам (индивидуальные трудовые споры) и примирительных процедур (коллективные трудовые споры).</a:t>
            </a:r>
          </a:p>
          <a:p>
            <a:r>
              <a:rPr lang="ru-RU" sz="3200" dirty="0">
                <a:latin typeface="Arial Narrow" panose="020B0606020202030204" pitchFamily="34" charset="0"/>
              </a:rPr>
              <a:t>При выплате заработной платы работодатель обязан извещать в письменной форме каждого работника:</a:t>
            </a:r>
          </a:p>
          <a:p>
            <a:r>
              <a:rPr lang="ru-RU" sz="3200" dirty="0">
                <a:latin typeface="Arial Narrow" panose="020B0606020202030204" pitchFamily="34" charset="0"/>
              </a:rPr>
              <a:t>1) о составных частях заработной платы, причитающейся ему за соответствующий период;</a:t>
            </a:r>
          </a:p>
          <a:p>
            <a:r>
              <a:rPr lang="ru-RU" sz="3200" dirty="0">
                <a:latin typeface="Arial Narrow" panose="020B0606020202030204" pitchFamily="34" charset="0"/>
              </a:rPr>
              <a:t>2) о размерах иных сумм, начисленных работнику;</a:t>
            </a:r>
          </a:p>
          <a:p>
            <a:r>
              <a:rPr lang="ru-RU" sz="3200" dirty="0">
                <a:latin typeface="Arial Narrow" panose="020B0606020202030204" pitchFamily="34" charset="0"/>
              </a:rPr>
              <a:t>3) о размерах и об основаниях произведенных удержаний;</a:t>
            </a:r>
          </a:p>
          <a:p>
            <a:r>
              <a:rPr lang="ru-RU" sz="3200" dirty="0">
                <a:latin typeface="Arial Narrow" panose="020B0606020202030204" pitchFamily="34" charset="0"/>
              </a:rPr>
              <a:t>4) об общей денежной сумме, подлежащей выплате.</a:t>
            </a:r>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Tree>
    <p:extLst>
      <p:ext uri="{BB962C8B-B14F-4D97-AF65-F5344CB8AC3E}">
        <p14:creationId xmlns:p14="http://schemas.microsoft.com/office/powerpoint/2010/main" val="33992715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55299" name="Rectangle 3"/>
          <p:cNvSpPr>
            <a:spLocks noChangeArrowheads="1"/>
          </p:cNvSpPr>
          <p:nvPr/>
        </p:nvSpPr>
        <p:spPr bwMode="auto">
          <a:xfrm>
            <a:off x="0" y="230256"/>
            <a:ext cx="6286512"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Заработная плата </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выплачивается работнику, как правило, в месте выполнения </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работы либо переводится в кредитную организацию, указанную в </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в заявлении работника. Выплата</a:t>
            </a:r>
            <a:r>
              <a:rPr lang="ru-RU" sz="3200" dirty="0">
                <a:latin typeface="Arial Narrow" pitchFamily="34" charset="0"/>
              </a:rPr>
              <a:t>  производится  не реже чем каждые полмесяца в день, установленный правилами внутреннего трудового распорядка, коллективным</a:t>
            </a:r>
          </a:p>
          <a:p>
            <a:pPr marL="0" marR="0" lvl="0" indent="342900" algn="l" defTabSz="914400" rtl="0" eaLnBrk="1" fontAlgn="base" latinLnBrk="0" hangingPunct="1">
              <a:lnSpc>
                <a:spcPct val="100000"/>
              </a:lnSpc>
              <a:spcBef>
                <a:spcPct val="0"/>
              </a:spcBef>
              <a:spcAft>
                <a:spcPct val="0"/>
              </a:spcAft>
              <a:buClrTx/>
              <a:buSzTx/>
              <a:buFontTx/>
              <a:buNone/>
              <a:tabLst/>
            </a:pPr>
            <a:r>
              <a:rPr lang="ru-RU" sz="3200" dirty="0">
                <a:latin typeface="Arial Narrow" pitchFamily="34" charset="0"/>
              </a:rPr>
              <a:t> договором, трудовым договором.</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endParaRPr>
          </a:p>
        </p:txBody>
      </p:sp>
      <p:pic>
        <p:nvPicPr>
          <p:cNvPr id="55303" name="Picture 7" descr="Картинки по запросу заработная плата в картинках"/>
          <p:cNvPicPr>
            <a:picLocks noChangeAspect="1" noChangeArrowheads="1"/>
          </p:cNvPicPr>
          <p:nvPr/>
        </p:nvPicPr>
        <p:blipFill>
          <a:blip r:embed="rId3"/>
          <a:srcRect/>
          <a:stretch>
            <a:fillRect/>
          </a:stretch>
        </p:blipFill>
        <p:spPr bwMode="auto">
          <a:xfrm>
            <a:off x="5724128" y="692696"/>
            <a:ext cx="3277028" cy="4768869"/>
          </a:xfrm>
          <a:prstGeom prst="rect">
            <a:avLst/>
          </a:prstGeom>
          <a:noFill/>
        </p:spPr>
      </p:pic>
    </p:spTree>
    <p:extLst>
      <p:ext uri="{BB962C8B-B14F-4D97-AF65-F5344CB8AC3E}">
        <p14:creationId xmlns:p14="http://schemas.microsoft.com/office/powerpoint/2010/main" val="33992715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53249" name="Rectangle 1"/>
          <p:cNvSpPr>
            <a:spLocks noChangeArrowheads="1"/>
          </p:cNvSpPr>
          <p:nvPr/>
        </p:nvSpPr>
        <p:spPr bwMode="auto">
          <a:xfrm>
            <a:off x="83219" y="200148"/>
            <a:ext cx="9060781"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rPr>
              <a:t>При совпадении дня выплаты с выходным или нерабочим праздничным днем выплата производится накануне этого дня. Оплата отпуска осуществляется не позднее, чем за 3 дня до его начала. При увольнении работника причитающиеся ему суммы выплачиваются в день увольнения. Если в день увольнения он не работал, то расчет должен быть произведен не позднее следующего дня после предъявления уволенным работником требования о расчете.  При  невыплате или неполной выплате заработной платы и других выплат, причитающихся работнику, он имеет право обратиться в суд в течение одного года со дня срока выплаты</a:t>
            </a:r>
          </a:p>
        </p:txBody>
      </p:sp>
    </p:spTree>
    <p:extLst>
      <p:ext uri="{BB962C8B-B14F-4D97-AF65-F5344CB8AC3E}">
        <p14:creationId xmlns:p14="http://schemas.microsoft.com/office/powerpoint/2010/main" val="33992715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53249" name="Rectangle 1"/>
          <p:cNvSpPr>
            <a:spLocks noChangeArrowheads="1"/>
          </p:cNvSpPr>
          <p:nvPr/>
        </p:nvSpPr>
        <p:spPr bwMode="auto">
          <a:xfrm>
            <a:off x="0" y="25639"/>
            <a:ext cx="88924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указанных сумм.</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Исчисление средней заработной платы (среднего заработка) </a:t>
            </a:r>
            <a:r>
              <a:rPr kumimoji="0" lang="ru-RU" sz="3200" b="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регламентируется ст. 139 ТК и Положением об особенностях порядка исчисления средней заработной платы, утв. Постановлением Правительства РФ от 24.12.2007 г. №922.</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При любом режиме работы расчет средней </a:t>
            </a: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заработной платы работника производится исходя из фактически начисленной ему заработной платы и фактически отработанного им времени за 12 календарных месяцев, предшествующих периоду, в течение которого за работником сохраняется средняя</a:t>
            </a: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400785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85000" lnSpcReduction="20000"/>
          </a:bodyPr>
          <a:lstStyle/>
          <a:p>
            <a:pPr algn="ctr"/>
            <a:r>
              <a:rPr lang="ru-RU" altLang="ru-RU" sz="2000" b="1" dirty="0">
                <a:solidFill>
                  <a:schemeClr val="tx1"/>
                </a:solidFill>
                <a:latin typeface="Arial Narrow" pitchFamily="34" charset="0"/>
              </a:rPr>
              <a:t>Тема лекции: нормирование и оплата труда</a:t>
            </a:r>
            <a:r>
              <a:rPr lang="ru-RU" sz="2400" b="1" dirty="0">
                <a:solidFill>
                  <a:schemeClr val="tx1"/>
                </a:solidFill>
                <a:latin typeface="Arial Narrow" pitchFamily="34" charset="0"/>
              </a:rPr>
              <a:t>.</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a:p>
            <a:pPr algn="ctr"/>
            <a:endParaRPr lang="ru-RU" sz="2000" b="1" i="1" dirty="0">
              <a:latin typeface="Arial Narrow" pitchFamily="34" charset="0"/>
            </a:endParaRPr>
          </a:p>
        </p:txBody>
      </p:sp>
      <p:sp>
        <p:nvSpPr>
          <p:cNvPr id="7" name="Прямоугольник 6"/>
          <p:cNvSpPr/>
          <p:nvPr/>
        </p:nvSpPr>
        <p:spPr>
          <a:xfrm>
            <a:off x="357158" y="1357298"/>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3786182" y="500042"/>
            <a:ext cx="5357818" cy="4031873"/>
          </a:xfrm>
          <a:prstGeom prst="rect">
            <a:avLst/>
          </a:prstGeom>
        </p:spPr>
        <p:txBody>
          <a:bodyPr wrap="square">
            <a:spAutoFit/>
          </a:bodyPr>
          <a:lstStyle/>
          <a:p>
            <a:r>
              <a:rPr lang="en-US" sz="3200" b="1" dirty="0">
                <a:latin typeface="Arial Narrow" pitchFamily="34" charset="0"/>
              </a:rPr>
              <a:t>  </a:t>
            </a:r>
            <a:r>
              <a:rPr lang="ru-RU" sz="3200" dirty="0">
                <a:latin typeface="Arial Narrow" pitchFamily="34" charset="0"/>
              </a:rPr>
              <a:t>Норма обслуживания (разновидность норм выработки) объем работы по обслуживанию определенного количества объектов (оборудования, рабочих мест) в течение рабочей смены или иной единицы рабочего времени. </a:t>
            </a:r>
          </a:p>
        </p:txBody>
      </p:sp>
      <p:pic>
        <p:nvPicPr>
          <p:cNvPr id="196610" name="Picture 2" descr="http://wiki.iteach.ru/images/0/03/Adaptation.jpg"/>
          <p:cNvPicPr>
            <a:picLocks noChangeAspect="1" noChangeArrowheads="1"/>
          </p:cNvPicPr>
          <p:nvPr/>
        </p:nvPicPr>
        <p:blipFill>
          <a:blip r:embed="rId3"/>
          <a:srcRect/>
          <a:stretch>
            <a:fillRect/>
          </a:stretch>
        </p:blipFill>
        <p:spPr bwMode="auto">
          <a:xfrm>
            <a:off x="142876" y="404664"/>
            <a:ext cx="3649166" cy="4031872"/>
          </a:xfrm>
          <a:prstGeom prst="rect">
            <a:avLst/>
          </a:prstGeom>
          <a:noFill/>
        </p:spPr>
      </p:pic>
    </p:spTree>
    <p:extLst>
      <p:ext uri="{BB962C8B-B14F-4D97-AF65-F5344CB8AC3E}">
        <p14:creationId xmlns:p14="http://schemas.microsoft.com/office/powerpoint/2010/main" val="20989153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51203" name="Rectangle 3"/>
          <p:cNvSpPr>
            <a:spLocks noChangeArrowheads="1"/>
          </p:cNvSpPr>
          <p:nvPr/>
        </p:nvSpPr>
        <p:spPr bwMode="auto">
          <a:xfrm>
            <a:off x="214282" y="2"/>
            <a:ext cx="892971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fontAlgn="base">
              <a:spcBef>
                <a:spcPct val="0"/>
              </a:spcBef>
              <a:spcAft>
                <a:spcPct val="0"/>
              </a:spcAft>
            </a:pPr>
            <a:r>
              <a:rPr lang="ru-RU" sz="3200" dirty="0">
                <a:latin typeface="Arial Narrow" pitchFamily="34" charset="0"/>
                <a:ea typeface="Times New Roman" pitchFamily="18" charset="0"/>
                <a:cs typeface="Times New Roman" pitchFamily="18" charset="0"/>
              </a:rPr>
              <a:t>заработная плата. При этом календарным месяцем считается период с 1-го по 30-е (31-е) число соответствующего месяца включительно (в феврале - по 28-е (29-е) число включительно). Средний </a:t>
            </a: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дневной заработок для оплаты отпусков и выплаты компенсации за неиспользованные отпуска исчисляется за последние 12  месяцев путем деления суммы начисленной заработной платы на 12 и на 29,3 (среднемесячное число календарных дней).</a:t>
            </a:r>
            <a:endParaRPr kumimoji="0" lang="ru-RU" sz="3200" b="0" i="0"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Средний дневной заработок для оплаты отпусков, предоставляемых в рабочих днях, в случаях, предусмотренных ТК, а также для выплаты</a:t>
            </a: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49153" name="Rectangle 1"/>
          <p:cNvSpPr>
            <a:spLocks noChangeArrowheads="1"/>
          </p:cNvSpPr>
          <p:nvPr/>
        </p:nvSpPr>
        <p:spPr bwMode="auto">
          <a:xfrm>
            <a:off x="0" y="-171431"/>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fontAlgn="base">
              <a:spcBef>
                <a:spcPct val="0"/>
              </a:spcBef>
              <a:spcAft>
                <a:spcPct val="0"/>
              </a:spcAft>
            </a:pPr>
            <a:r>
              <a:rPr lang="ru-RU" sz="3200" dirty="0">
                <a:latin typeface="Arial Narrow" pitchFamily="34" charset="0"/>
                <a:ea typeface="Times New Roman" pitchFamily="18" charset="0"/>
                <a:cs typeface="Times New Roman" pitchFamily="18" charset="0"/>
              </a:rPr>
              <a:t>компенсации за неиспользованные отпуска определяется путем деления суммы начисленной заработной платы на количество рабочих дней по календарю шестидневной рабочей недели. </a:t>
            </a:r>
          </a:p>
          <a:p>
            <a:pPr lvl="0" indent="342900" fontAlgn="base">
              <a:spcBef>
                <a:spcPct val="0"/>
              </a:spcBef>
              <a:spcAft>
                <a:spcPct val="0"/>
              </a:spcAft>
            </a:pPr>
            <a:r>
              <a:rPr kumimoji="0" lang="ru-RU" sz="32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Оплата труда  при выполнении работ в условиях, отклоняющихся от нормальных:</a:t>
            </a:r>
            <a:endParaRPr kumimoji="0" lang="ru-RU" sz="3200" i="1" u="none" strike="noStrike" cap="none" normalizeH="0" baseline="0" dirty="0">
              <a:ln>
                <a:noFill/>
              </a:ln>
              <a:solidFill>
                <a:schemeClr val="tx1"/>
              </a:solidFill>
              <a:effectLst/>
              <a:latin typeface="Arial Narrow" pitchFamily="34" charset="0"/>
            </a:endParaRPr>
          </a:p>
          <a:p>
            <a:pPr marL="514350" lvl="0" indent="-514350" eaLnBrk="0" fontAlgn="base" hangingPunct="0">
              <a:spcBef>
                <a:spcPct val="0"/>
              </a:spcBef>
              <a:spcAft>
                <a:spcPct val="0"/>
              </a:spcAft>
              <a:buAutoNum type="arabicParenR"/>
            </a:pPr>
            <a:r>
              <a:rPr kumimoji="0" lang="ru-RU" sz="320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на работах с </a:t>
            </a:r>
            <a:r>
              <a:rPr lang="ru-RU" sz="3200" dirty="0">
                <a:latin typeface="Arial Narrow" pitchFamily="34" charset="0"/>
                <a:ea typeface="Times New Roman" pitchFamily="18" charset="0"/>
                <a:cs typeface="Times New Roman" pitchFamily="18" charset="0"/>
              </a:rPr>
              <a:t>особыми условиями труда (вредные и (или) опасные, тяжелые работы) – повышение заработной платы производится по результатам специальной оценки рабочих мест;</a:t>
            </a:r>
          </a:p>
          <a:p>
            <a:pPr marL="514350" indent="-514350" eaLnBrk="0" fontAlgn="base" hangingPunct="0">
              <a:spcBef>
                <a:spcPct val="0"/>
              </a:spcBef>
              <a:spcAft>
                <a:spcPct val="0"/>
              </a:spcAft>
              <a:buFontTx/>
              <a:buAutoNum type="arabicParenR"/>
            </a:pPr>
            <a:r>
              <a:rPr lang="ru-RU" sz="3200" dirty="0">
                <a:latin typeface="Arial Narrow" pitchFamily="34" charset="0"/>
                <a:ea typeface="Times New Roman" pitchFamily="18" charset="0"/>
                <a:cs typeface="Times New Roman" pitchFamily="18" charset="0"/>
              </a:rPr>
              <a:t>на работах в местностях с особыми климатическими условиями (районные коэффициенты и процентные надбавки);</a:t>
            </a:r>
            <a:endParaRPr lang="ru-RU" sz="3200" dirty="0">
              <a:latin typeface="Arial Narrow" pitchFamily="34" charset="0"/>
            </a:endParaRPr>
          </a:p>
          <a:p>
            <a:pPr lvl="0" eaLnBrk="0" fontAlgn="base" hangingPunct="0">
              <a:spcBef>
                <a:spcPct val="0"/>
              </a:spcBef>
              <a:spcAft>
                <a:spcPct val="0"/>
              </a:spcAft>
            </a:pPr>
            <a:endParaRPr lang="ru-RU" sz="3200" dirty="0">
              <a:latin typeface="Arial Narrow" pitchFamily="34" charset="0"/>
              <a:ea typeface="Times New Roman" pitchFamily="18" charset="0"/>
              <a:cs typeface="Times New Roman" pitchFamily="18" charset="0"/>
            </a:endParaRPr>
          </a:p>
        </p:txBody>
      </p:sp>
    </p:spTree>
    <p:extLst>
      <p:ext uri="{BB962C8B-B14F-4D97-AF65-F5344CB8AC3E}">
        <p14:creationId xmlns:p14="http://schemas.microsoft.com/office/powerpoint/2010/main" val="3399271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47105" name="Rectangle 1"/>
          <p:cNvSpPr>
            <a:spLocks noChangeArrowheads="1"/>
          </p:cNvSpPr>
          <p:nvPr/>
        </p:nvSpPr>
        <p:spPr bwMode="auto">
          <a:xfrm>
            <a:off x="83218" y="33927"/>
            <a:ext cx="9060781"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3) при выполнении работ различной квалификации (ст. 150 ТК РФ) – оплата производится по тарифной ставке, установленной для оплаты работы более высокой квалификации;</a:t>
            </a: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4)  при сверхурочной  работе – в повышенном размере: в полуторном или двойном (ст. 152 ТК РФ);</a:t>
            </a:r>
            <a:endParaRPr kumimoji="0" lang="ru-RU" sz="3200"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5) работа в выходной или нерабочий праздничный день – не менее чем в двойном размере или другой день отдыха (ст. 153 ТК РФ);</a:t>
            </a:r>
            <a:endParaRPr kumimoji="0" lang="ru-RU" sz="3200"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6) работа в ночное время –в повышенном размере (минимальный размер повышения – 20% часовой тарифной ставки за  каждый час работы);</a:t>
            </a:r>
            <a:endParaRPr kumimoji="0" lang="ru-RU" sz="3200"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45058" name="Rectangle 2"/>
          <p:cNvSpPr>
            <a:spLocks noChangeArrowheads="1"/>
          </p:cNvSpPr>
          <p:nvPr/>
        </p:nvSpPr>
        <p:spPr bwMode="auto">
          <a:xfrm>
            <a:off x="83219" y="40529"/>
            <a:ext cx="8784977"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7) при невыполнении норм труда, (должностных обязанностей) – размер оплаты зависит от причины невыполнения и от того, по чьей вине это произошло (средний заработок, 2/3 тарифной ставки, объем выполненной работы) ст. 155 ТК РФ; </a:t>
            </a:r>
            <a:endParaRPr lang="ru-RU" sz="3200" dirty="0">
              <a:latin typeface="Arial Narrow" pitchFamily="34" charset="0"/>
            </a:endParaRP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8) при выпуске продукции, оказавшейся браком – оплата зависит от степени годности продукции и вины работника (ст. 156 ТК РФ);</a:t>
            </a:r>
            <a:endParaRPr lang="ru-RU" sz="3200" dirty="0">
              <a:latin typeface="Arial Narrow" pitchFamily="34" charset="0"/>
            </a:endParaRPr>
          </a:p>
          <a:p>
            <a:pPr lvl="0" indent="342900" eaLnBrk="0" fontAlgn="base" hangingPunct="0">
              <a:spcBef>
                <a:spcPct val="0"/>
              </a:spcBef>
              <a:spcAft>
                <a:spcPct val="0"/>
              </a:spcAft>
            </a:pPr>
            <a:r>
              <a:rPr lang="ru-RU" sz="3200" dirty="0">
                <a:latin typeface="Arial Narrow" pitchFamily="34" charset="0"/>
                <a:ea typeface="Times New Roman" pitchFamily="18" charset="0"/>
                <a:cs typeface="Times New Roman" pitchFamily="18" charset="0"/>
              </a:rPr>
              <a:t>9) оплата времени  простоя –связана с виной сторон трудового договора (ст. 157 ТК РФ).О начале простоя работник обязан сообщить своему непосредственному руководителю.</a:t>
            </a:r>
            <a:endParaRPr lang="ru-RU" sz="3200" dirty="0">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45058" name="Rectangle 2"/>
          <p:cNvSpPr>
            <a:spLocks noChangeArrowheads="1"/>
          </p:cNvSpPr>
          <p:nvPr/>
        </p:nvSpPr>
        <p:spPr bwMode="auto">
          <a:xfrm>
            <a:off x="251521" y="113026"/>
            <a:ext cx="889248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eaLnBrk="0" fontAlgn="base" hangingPunct="0">
              <a:spcBef>
                <a:spcPct val="0"/>
              </a:spcBef>
              <a:spcAft>
                <a:spcPct val="0"/>
              </a:spcAft>
            </a:pPr>
            <a:r>
              <a:rPr lang="ru-RU" sz="3200" i="1" dirty="0">
                <a:latin typeface="Arial Narrow" pitchFamily="34" charset="0"/>
              </a:rPr>
              <a:t>Гарантии и компенсации</a:t>
            </a:r>
          </a:p>
          <a:p>
            <a:pPr indent="342900" eaLnBrk="0" fontAlgn="base" hangingPunct="0">
              <a:spcBef>
                <a:spcPct val="0"/>
              </a:spcBef>
              <a:spcAft>
                <a:spcPct val="0"/>
              </a:spcAft>
            </a:pPr>
            <a:r>
              <a:rPr lang="ru-RU" sz="3200" dirty="0">
                <a:latin typeface="Arial Narrow" pitchFamily="34" charset="0"/>
              </a:rPr>
              <a:t>Трудовой кодекс не конкретизирует  отдельные виды гарантий, однако традиционно выделяют гарантии материальные и процессуальные. </a:t>
            </a:r>
          </a:p>
          <a:p>
            <a:pPr lvl="0" indent="342900" eaLnBrk="0" fontAlgn="base" hangingPunct="0">
              <a:spcBef>
                <a:spcPct val="0"/>
              </a:spcBef>
              <a:spcAft>
                <a:spcPct val="0"/>
              </a:spcAft>
            </a:pPr>
            <a:r>
              <a:rPr lang="ru-RU" sz="3200" dirty="0">
                <a:latin typeface="Arial Narrow" pitchFamily="34" charset="0"/>
              </a:rPr>
              <a:t>К материальным гарантиям относятся случаи предоставления работнику гарантийных выплат и доплат. К процессуальным гарантиям  следует отнести случаи установления определенного порядка, процедур, обязывающих работодателя обеспечить соблюдение прав работника, учесть все особенности работника как субъекта трудового правоотношения.</a:t>
            </a:r>
            <a:endParaRPr kumimoji="0" lang="ru-RU" sz="320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2537398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45058" name="Rectangle 2"/>
          <p:cNvSpPr>
            <a:spLocks noChangeArrowheads="1"/>
          </p:cNvSpPr>
          <p:nvPr/>
        </p:nvSpPr>
        <p:spPr bwMode="auto">
          <a:xfrm>
            <a:off x="83219" y="283166"/>
            <a:ext cx="9060781"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1" u="none" strike="noStrike" cap="none" normalizeH="0" baseline="0" dirty="0">
                <a:ln>
                  <a:noFill/>
                </a:ln>
                <a:solidFill>
                  <a:srgbClr val="333333"/>
                </a:solidFill>
                <a:effectLst/>
                <a:latin typeface="Arial Narrow" pitchFamily="34" charset="0"/>
                <a:ea typeface="Times New Roman" pitchFamily="18" charset="0"/>
                <a:cs typeface="Helvetica" charset="-52"/>
              </a:rPr>
              <a:t>Гарантийные выплаты  </a:t>
            </a:r>
            <a: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t>-  сохранение за работником средней заработной платы (полностью или частично) за время, когда он по причинам, предусмотренным законодательством, не выполнял свои трудовые обязанности.</a:t>
            </a:r>
            <a:endParaRPr kumimoji="0" lang="ru-RU" sz="3200" b="0" i="0" u="none" strike="noStrike" cap="none" normalizeH="0" baseline="0" dirty="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t> Цель гарантийных выплат - сохранить работнику его уровень жизни, когда он отвлекается от работы для выполнения государственных или общественных обязанностей или в других указанных в законе случаях.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t>     </a:t>
            </a:r>
            <a:r>
              <a:rPr kumimoji="0" lang="ru-RU" sz="3200" b="0" i="1" u="none" strike="noStrike" cap="none" normalizeH="0" baseline="0" dirty="0">
                <a:ln>
                  <a:noFill/>
                </a:ln>
                <a:solidFill>
                  <a:schemeClr val="tx1"/>
                </a:solidFill>
                <a:effectLst/>
                <a:latin typeface="Arial Narrow" pitchFamily="34" charset="0"/>
              </a:rPr>
              <a:t>Гарантийные доплаты</a:t>
            </a:r>
            <a:r>
              <a:rPr kumimoji="0" lang="ru-RU" sz="3200" b="0" i="0" u="none" strike="noStrike" cap="none" normalizeH="0" baseline="0" dirty="0">
                <a:ln>
                  <a:noFill/>
                </a:ln>
                <a:solidFill>
                  <a:schemeClr val="tx1"/>
                </a:solidFill>
                <a:effectLst/>
                <a:latin typeface="Arial Narrow" pitchFamily="34" charset="0"/>
              </a:rPr>
              <a:t> </a:t>
            </a:r>
            <a:r>
              <a:rPr kumimoji="0" lang="ru-RU" sz="3200" i="0" u="none" strike="noStrike" cap="none" normalizeH="0" baseline="0" dirty="0">
                <a:ln>
                  <a:noFill/>
                </a:ln>
                <a:solidFill>
                  <a:schemeClr val="tx1"/>
                </a:solidFill>
                <a:effectLst/>
                <a:latin typeface="Arial Narrow" pitchFamily="34" charset="0"/>
              </a:rPr>
              <a:t>производятся с той же целью, что и выплаты, но с доплатой в указанных в</a:t>
            </a:r>
          </a:p>
          <a:p>
            <a:pPr lvl="0" eaLnBrk="0" fontAlgn="base" hangingPunct="0">
              <a:spcBef>
                <a:spcPct val="0"/>
              </a:spcBef>
              <a:spcAft>
                <a:spcPct val="0"/>
              </a:spcAft>
            </a:pPr>
            <a:r>
              <a:rPr lang="ru-RU" sz="3200" dirty="0">
                <a:latin typeface="Arial Narrow" pitchFamily="34" charset="0"/>
              </a:rPr>
              <a:t>законе случаях.</a:t>
            </a:r>
            <a:endParaRPr kumimoji="0" lang="ru-RU" sz="320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7003974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43009" name="Rectangle 1"/>
          <p:cNvSpPr>
            <a:spLocks noChangeArrowheads="1"/>
          </p:cNvSpPr>
          <p:nvPr/>
        </p:nvSpPr>
        <p:spPr bwMode="auto">
          <a:xfrm>
            <a:off x="83219" y="405703"/>
            <a:ext cx="9060781"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a:ln>
                  <a:noFill/>
                </a:ln>
                <a:solidFill>
                  <a:srgbClr val="333333"/>
                </a:solidFill>
                <a:effectLst/>
                <a:latin typeface="Calibri"/>
                <a:ea typeface="Times New Roman" pitchFamily="18" charset="0"/>
                <a:cs typeface="Helvetica" charset="-52"/>
              </a:rPr>
              <a:t>        </a:t>
            </a:r>
            <a:r>
              <a:rPr kumimoji="0" lang="ru-RU" sz="3200" b="0" i="1" u="none" strike="noStrike" cap="none" normalizeH="0" baseline="0" dirty="0">
                <a:ln>
                  <a:noFill/>
                </a:ln>
                <a:solidFill>
                  <a:srgbClr val="333333"/>
                </a:solidFill>
                <a:effectLst/>
                <a:latin typeface="Arial Narrow" pitchFamily="34" charset="0"/>
                <a:ea typeface="Times New Roman" pitchFamily="18" charset="0"/>
                <a:cs typeface="Helvetica" charset="-52"/>
              </a:rPr>
              <a:t> </a:t>
            </a:r>
            <a:r>
              <a:rPr kumimoji="0" lang="ru-RU" sz="3200" i="1" u="none" strike="noStrike" cap="none" normalizeH="0" baseline="0" dirty="0">
                <a:ln>
                  <a:noFill/>
                </a:ln>
                <a:solidFill>
                  <a:srgbClr val="333333"/>
                </a:solidFill>
                <a:effectLst/>
                <a:latin typeface="Arial Narrow" pitchFamily="34" charset="0"/>
                <a:ea typeface="Times New Roman" pitchFamily="18" charset="0"/>
                <a:cs typeface="Helvetica" charset="-52"/>
              </a:rPr>
              <a:t>Гарантийные выплаты: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t>   1) оплата времени вынужденного прогула незаконно уволенному при восстановлении его на работе (ст. 394 ТК РФ); </a:t>
            </a:r>
            <a:b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br>
            <a: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t>     2) оплата среднего заработка беременной женщины за время освобождения ее по медицинскому предписанию от тяжелой работы с переводом на более легкую, когда такая работа отсутствует (ст.254 ТК РФ);</a:t>
            </a:r>
            <a:b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br>
            <a: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t>     3) выплата выходного пособия согласно ст. 178 ТК при увольнении работника без его вины в размере двухнедельного и месячного среднего заработка; </a:t>
            </a: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40961" name="Rectangle 1"/>
          <p:cNvSpPr>
            <a:spLocks noChangeArrowheads="1"/>
          </p:cNvSpPr>
          <p:nvPr/>
        </p:nvSpPr>
        <p:spPr bwMode="auto">
          <a:xfrm>
            <a:off x="285720" y="0"/>
            <a:ext cx="88582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t>4) сохранение среднего заработка за высвобожденным работником до 3 месяцев (с учетом выходного пособия) на период его трудоустройства (ст. 178 ТК);     </a:t>
            </a:r>
            <a:endParaRPr kumimoji="0" lang="ru-RU" sz="3200" b="0" i="0" u="none" strike="noStrike" cap="none" normalizeH="0" baseline="0" dirty="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t>5) выплаты в размере среднего заработка за время ежегодных основных и оплачиваемых дополнительных отпусков, в том числе материнских и целевых для учебы отпусков, а также работникам, направленным производством на курсы повышения квалификации (ст.173, 174, 176,187 ТК РФ);</a:t>
            </a:r>
            <a:endParaRPr kumimoji="0" lang="ru-RU" sz="3200" b="0" i="0" u="none" strike="noStrike" cap="none" normalizeH="0" baseline="0" dirty="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rgbClr val="333333"/>
                </a:solidFill>
                <a:effectLst/>
                <a:latin typeface="Arial Narrow" pitchFamily="34" charset="0"/>
                <a:ea typeface="Times New Roman" pitchFamily="18" charset="0"/>
                <a:cs typeface="Helvetica" charset="-52"/>
              </a:rPr>
              <a:t>   6)  оплата времени выполнения государственных или общественных обязанностей (ст. 170 ТК РФ);</a:t>
            </a: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3992715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40961" name="Rectangle 1"/>
          <p:cNvSpPr>
            <a:spLocks noChangeArrowheads="1"/>
          </p:cNvSpPr>
          <p:nvPr/>
        </p:nvSpPr>
        <p:spPr bwMode="auto">
          <a:xfrm>
            <a:off x="179512" y="43220"/>
            <a:ext cx="8688683"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rPr>
              <a:t>7) сохранение за работником среднего заработка на время приостановки работы в связи с задержкой выплаты заработной платы в порядке ст. 142 ТК РФ;</a:t>
            </a:r>
          </a:p>
          <a:p>
            <a:pPr marL="0" marR="0" lvl="0" indent="0" algn="l" defTabSz="914400" rtl="0" eaLnBrk="1" fontAlgn="base" latinLnBrk="0" hangingPunct="1">
              <a:lnSpc>
                <a:spcPct val="100000"/>
              </a:lnSpc>
              <a:spcBef>
                <a:spcPct val="0"/>
              </a:spcBef>
              <a:spcAft>
                <a:spcPct val="0"/>
              </a:spcAft>
              <a:buClrTx/>
              <a:buSzTx/>
              <a:buFontTx/>
              <a:buNone/>
              <a:tabLst/>
            </a:pPr>
            <a:r>
              <a:rPr lang="ru-RU" sz="3200" dirty="0">
                <a:latin typeface="Arial Narrow" pitchFamily="34" charset="0"/>
              </a:rPr>
              <a:t>8) сохранение  работнику среднего заработка в день сдачи крови и ее компонентов и за предоставленные в связи с этим дни отдыха, а также в связи с прохождением медицинского осмотра (ст. 185, 185-1, 186 ТК РФ);</a:t>
            </a:r>
          </a:p>
          <a:p>
            <a:pPr marL="0" marR="0" lvl="0" indent="0" algn="l" defTabSz="914400" rtl="0" eaLnBrk="1" fontAlgn="base" latinLnBrk="0" hangingPunct="1">
              <a:lnSpc>
                <a:spcPct val="100000"/>
              </a:lnSpc>
              <a:spcBef>
                <a:spcPct val="0"/>
              </a:spcBef>
              <a:spcAft>
                <a:spcPct val="0"/>
              </a:spcAft>
              <a:buClrTx/>
              <a:buSzTx/>
              <a:buFontTx/>
              <a:buNone/>
              <a:tabLst/>
            </a:pPr>
            <a:r>
              <a:rPr lang="ru-RU" sz="3200" dirty="0">
                <a:latin typeface="Arial Narrow" pitchFamily="34" charset="0"/>
              </a:rPr>
              <a:t>9) выплата пособия по временной нетрудоспособности, страховые выплаты при несчастных случаях на производстве и профзаболеваниях (ст. 183, 184 ТК РФ).</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7377477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Autofit/>
          </a:bodyPr>
          <a:lstStyle/>
          <a:p>
            <a:pPr algn="ctr"/>
            <a:r>
              <a:rPr lang="ru-RU" altLang="ru-RU" sz="1700" b="1" dirty="0">
                <a:solidFill>
                  <a:schemeClr val="tx1"/>
                </a:solidFill>
                <a:latin typeface="Arial Narrow" pitchFamily="34" charset="0"/>
              </a:rPr>
              <a:t>Тема лекции: нормирование и оплата труда</a:t>
            </a:r>
            <a:r>
              <a:rPr lang="ru-RU" sz="1700" b="1" dirty="0">
                <a:solidFill>
                  <a:schemeClr val="tx1"/>
                </a:solidFill>
                <a:latin typeface="Arial Narrow" pitchFamily="34" charset="0"/>
              </a:rPr>
              <a:t>.</a:t>
            </a:r>
            <a:endParaRPr lang="en-US" sz="1700" b="1" dirty="0">
              <a:solidFill>
                <a:schemeClr val="tx1"/>
              </a:solidFill>
              <a:latin typeface="Arial Narrow" pitchFamily="34" charset="0"/>
            </a:endParaRPr>
          </a:p>
          <a:p>
            <a:pPr algn="ctr"/>
            <a:r>
              <a:rPr lang="ru-RU" sz="1700" b="1" dirty="0">
                <a:latin typeface="Arial Narrow" pitchFamily="34" charset="0"/>
              </a:rPr>
              <a:t>Лектор</a:t>
            </a:r>
            <a:r>
              <a:rPr lang="en-US" sz="1700" b="1" dirty="0">
                <a:latin typeface="Arial Narrow" pitchFamily="34" charset="0"/>
              </a:rPr>
              <a:t> </a:t>
            </a:r>
            <a:r>
              <a:rPr lang="ru-RU" sz="1700" b="1" dirty="0">
                <a:latin typeface="Arial Narrow" pitchFamily="34" charset="0"/>
              </a:rPr>
              <a:t>   Пашкова Галина Георгиевна</a:t>
            </a:r>
          </a:p>
        </p:txBody>
      </p:sp>
      <p:sp>
        <p:nvSpPr>
          <p:cNvPr id="7" name="Прямоугольник 6"/>
          <p:cNvSpPr/>
          <p:nvPr/>
        </p:nvSpPr>
        <p:spPr>
          <a:xfrm>
            <a:off x="488221" y="1396435"/>
            <a:ext cx="8572560" cy="1077218"/>
          </a:xfrm>
          <a:prstGeom prst="rect">
            <a:avLst/>
          </a:prstGeom>
        </p:spPr>
        <p:txBody>
          <a:bodyPr wrap="square">
            <a:spAutoFit/>
          </a:bodyPr>
          <a:lstStyle/>
          <a:p>
            <a:endParaRPr lang="en-US" altLang="ru-RU" sz="3200" b="1" u="sng" dirty="0">
              <a:latin typeface="Arial Narrow" pitchFamily="34" charset="0"/>
            </a:endParaRPr>
          </a:p>
          <a:p>
            <a:endParaRPr lang="ru-RU" altLang="ru-RU" sz="3200" b="1" dirty="0"/>
          </a:p>
        </p:txBody>
      </p:sp>
      <p:sp>
        <p:nvSpPr>
          <p:cNvPr id="3" name="Прямоугольник 2"/>
          <p:cNvSpPr/>
          <p:nvPr/>
        </p:nvSpPr>
        <p:spPr>
          <a:xfrm>
            <a:off x="357158" y="1357298"/>
            <a:ext cx="8319298" cy="584775"/>
          </a:xfrm>
          <a:prstGeom prst="rect">
            <a:avLst/>
          </a:prstGeom>
        </p:spPr>
        <p:txBody>
          <a:bodyPr wrap="square">
            <a:spAutoFit/>
          </a:bodyPr>
          <a:lstStyle/>
          <a:p>
            <a:pPr lvl="0">
              <a:spcBef>
                <a:spcPct val="20000"/>
              </a:spcBef>
            </a:pPr>
            <a:r>
              <a:rPr lang="ru-RU" sz="3200" b="1" i="1" dirty="0">
                <a:solidFill>
                  <a:prstClr val="black"/>
                </a:solidFill>
                <a:latin typeface="Arial Narrow" panose="020B0606020202030204" pitchFamily="34" charset="0"/>
                <a:ea typeface="Times New Roman"/>
              </a:rPr>
              <a:t> </a:t>
            </a:r>
            <a:endParaRPr lang="ru-RU" sz="3200" b="1" i="1" dirty="0">
              <a:solidFill>
                <a:prstClr val="black"/>
              </a:solidFill>
              <a:latin typeface="Arial Narrow" panose="020B0606020202030204" pitchFamily="34" charset="0"/>
            </a:endParaRPr>
          </a:p>
        </p:txBody>
      </p:sp>
      <p:sp>
        <p:nvSpPr>
          <p:cNvPr id="5" name="Прямоугольник 4"/>
          <p:cNvSpPr/>
          <p:nvPr/>
        </p:nvSpPr>
        <p:spPr>
          <a:xfrm>
            <a:off x="275805" y="1268760"/>
            <a:ext cx="8784976" cy="646331"/>
          </a:xfrm>
          <a:prstGeom prst="rect">
            <a:avLst/>
          </a:prstGeom>
        </p:spPr>
        <p:txBody>
          <a:bodyPr wrap="square">
            <a:spAutoFit/>
          </a:bodyPr>
          <a:lstStyle/>
          <a:p>
            <a:r>
              <a:rPr lang="ru-RU" dirty="0"/>
              <a:t> </a:t>
            </a:r>
          </a:p>
          <a:p>
            <a:r>
              <a:rPr lang="ru-RU" dirty="0"/>
              <a:t> </a:t>
            </a:r>
          </a:p>
        </p:txBody>
      </p:sp>
      <p:sp>
        <p:nvSpPr>
          <p:cNvPr id="6" name="Прямоугольник 5"/>
          <p:cNvSpPr/>
          <p:nvPr/>
        </p:nvSpPr>
        <p:spPr>
          <a:xfrm>
            <a:off x="107504" y="195991"/>
            <a:ext cx="8953277" cy="6001643"/>
          </a:xfrm>
          <a:prstGeom prst="rect">
            <a:avLst/>
          </a:prstGeom>
        </p:spPr>
        <p:txBody>
          <a:bodyPr wrap="square">
            <a:spAutoFit/>
          </a:bodyPr>
          <a:lstStyle/>
          <a:p>
            <a:r>
              <a:rPr lang="ru-RU" sz="3200" i="1" dirty="0">
                <a:latin typeface="Arial Narrow" panose="020B0606020202030204" pitchFamily="34" charset="0"/>
              </a:rPr>
              <a:t>Гарантийные доплаты </a:t>
            </a:r>
            <a:r>
              <a:rPr lang="ru-RU" sz="3200" dirty="0">
                <a:latin typeface="Arial Narrow" panose="020B0606020202030204" pitchFamily="34" charset="0"/>
              </a:rPr>
              <a:t>- это денежные суммы, выплачиваемые работнику с целью сохранения его среднего месячного заработка в тех случаях, когда он в силу определенных причин не мог исполнять свои трудовые обязанности в полном объеме.</a:t>
            </a:r>
          </a:p>
          <a:p>
            <a:r>
              <a:rPr lang="ru-RU" sz="3200" dirty="0">
                <a:latin typeface="Arial Narrow" panose="020B0606020202030204" pitchFamily="34" charset="0"/>
              </a:rPr>
              <a:t>В отличие от гарантийных выплат, которые предусмотрены за время освобождения от работы, гарантийные доплаты производятся за время выполнения работником своей трудовой функции, но при снижении заработка. </a:t>
            </a:r>
          </a:p>
          <a:p>
            <a:pPr lvl="0" fontAlgn="base">
              <a:spcBef>
                <a:spcPct val="0"/>
              </a:spcBef>
              <a:spcAft>
                <a:spcPct val="0"/>
              </a:spcAft>
            </a:pPr>
            <a:r>
              <a:rPr lang="ru-RU" sz="3200" i="1" dirty="0">
                <a:solidFill>
                  <a:srgbClr val="333333"/>
                </a:solidFill>
                <a:latin typeface="Arial Narrow" pitchFamily="34" charset="0"/>
                <a:ea typeface="Times New Roman" pitchFamily="18" charset="0"/>
                <a:cs typeface="Helvetica" charset="-52"/>
              </a:rPr>
              <a:t>Гарантийные доплаты:</a:t>
            </a:r>
            <a:endParaRPr lang="ru-RU" sz="3200" i="1" dirty="0">
              <a:latin typeface="Arial Narrow" pitchFamily="34" charset="0"/>
            </a:endParaRPr>
          </a:p>
          <a:p>
            <a:pPr lvl="0" eaLnBrk="0" fontAlgn="base" hangingPunct="0">
              <a:spcBef>
                <a:spcPct val="0"/>
              </a:spcBef>
              <a:spcAft>
                <a:spcPct val="0"/>
              </a:spcAft>
            </a:pPr>
            <a:r>
              <a:rPr lang="ru-RU" sz="3200" dirty="0">
                <a:solidFill>
                  <a:srgbClr val="333333"/>
                </a:solidFill>
                <a:latin typeface="Arial Narrow" pitchFamily="34" charset="0"/>
                <a:ea typeface="Times New Roman" pitchFamily="18" charset="0"/>
                <a:cs typeface="Helvetica" charset="-52"/>
              </a:rPr>
              <a:t>     1) за перерывы для кормления ребенка до 1,5 лет</a:t>
            </a:r>
            <a:endParaRPr lang="ru-RU" sz="3200" dirty="0">
              <a:latin typeface="Arial Narrow" panose="020B0606020202030204" pitchFamily="34" charset="0"/>
            </a:endParaRPr>
          </a:p>
        </p:txBody>
      </p:sp>
    </p:spTree>
    <p:extLst>
      <p:ext uri="{BB962C8B-B14F-4D97-AF65-F5344CB8AC3E}">
        <p14:creationId xmlns:p14="http://schemas.microsoft.com/office/powerpoint/2010/main" val="33992715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2899</TotalTime>
  <Words>9688</Words>
  <Application>Microsoft Office PowerPoint</Application>
  <PresentationFormat>Экран (4:3)</PresentationFormat>
  <Paragraphs>1031</Paragraphs>
  <Slides>117</Slides>
  <Notes>116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117</vt:i4>
      </vt:variant>
    </vt:vector>
  </HeadingPairs>
  <TitlesOfParts>
    <vt:vector size="122" baseType="lpstr">
      <vt:lpstr>Arial</vt:lpstr>
      <vt:lpstr>Arial Narrow</vt:lpstr>
      <vt:lpstr>Calibri</vt:lpstr>
      <vt:lpstr>Calibri Light</vt:lpstr>
      <vt:lpstr>Тема Office</vt:lpstr>
      <vt:lpstr>Тема лекции:  «Нормирование и оплата труда»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new</dc:creator>
  <cp:lastModifiedBy>мвид</cp:lastModifiedBy>
  <cp:revision>262</cp:revision>
  <cp:lastPrinted>2019-04-02T04:32:34Z</cp:lastPrinted>
  <dcterms:created xsi:type="dcterms:W3CDTF">2016-08-29T02:39:29Z</dcterms:created>
  <dcterms:modified xsi:type="dcterms:W3CDTF">2020-03-24T10:55:20Z</dcterms:modified>
</cp:coreProperties>
</file>