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9">
  <p:sldMasterIdLst>
    <p:sldMasterId id="2147483973" r:id="rId1"/>
  </p:sldMasterIdLst>
  <p:notesMasterIdLst>
    <p:notesMasterId r:id="rId112"/>
  </p:notesMasterIdLst>
  <p:sldIdLst>
    <p:sldId id="364" r:id="rId2"/>
    <p:sldId id="259" r:id="rId3"/>
    <p:sldId id="395" r:id="rId4"/>
    <p:sldId id="365" r:id="rId5"/>
    <p:sldId id="366" r:id="rId6"/>
    <p:sldId id="367" r:id="rId7"/>
    <p:sldId id="368" r:id="rId8"/>
    <p:sldId id="369" r:id="rId9"/>
    <p:sldId id="396" r:id="rId10"/>
    <p:sldId id="397" r:id="rId11"/>
    <p:sldId id="398" r:id="rId12"/>
    <p:sldId id="399" r:id="rId13"/>
    <p:sldId id="400" r:id="rId14"/>
    <p:sldId id="401" r:id="rId15"/>
    <p:sldId id="402" r:id="rId16"/>
    <p:sldId id="403"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82" r:id="rId30"/>
    <p:sldId id="383" r:id="rId31"/>
    <p:sldId id="404" r:id="rId32"/>
    <p:sldId id="405" r:id="rId33"/>
    <p:sldId id="406" r:id="rId34"/>
    <p:sldId id="407" r:id="rId35"/>
    <p:sldId id="408" r:id="rId36"/>
    <p:sldId id="459" r:id="rId37"/>
    <p:sldId id="409" r:id="rId38"/>
    <p:sldId id="410" r:id="rId39"/>
    <p:sldId id="411" r:id="rId40"/>
    <p:sldId id="412" r:id="rId41"/>
    <p:sldId id="413" r:id="rId42"/>
    <p:sldId id="422" r:id="rId43"/>
    <p:sldId id="385" r:id="rId44"/>
    <p:sldId id="386" r:id="rId45"/>
    <p:sldId id="387" r:id="rId46"/>
    <p:sldId id="388" r:id="rId47"/>
    <p:sldId id="389" r:id="rId48"/>
    <p:sldId id="390" r:id="rId49"/>
    <p:sldId id="391" r:id="rId50"/>
    <p:sldId id="392" r:id="rId51"/>
    <p:sldId id="393" r:id="rId52"/>
    <p:sldId id="394" r:id="rId53"/>
    <p:sldId id="414" r:id="rId54"/>
    <p:sldId id="415" r:id="rId55"/>
    <p:sldId id="416" r:id="rId56"/>
    <p:sldId id="417" r:id="rId57"/>
    <p:sldId id="418" r:id="rId58"/>
    <p:sldId id="419" r:id="rId59"/>
    <p:sldId id="420" r:id="rId60"/>
    <p:sldId id="421" r:id="rId61"/>
    <p:sldId id="423" r:id="rId62"/>
    <p:sldId id="424" r:id="rId63"/>
    <p:sldId id="425" r:id="rId64"/>
    <p:sldId id="426" r:id="rId65"/>
    <p:sldId id="427" r:id="rId66"/>
    <p:sldId id="428" r:id="rId67"/>
    <p:sldId id="429" r:id="rId68"/>
    <p:sldId id="430" r:id="rId69"/>
    <p:sldId id="431" r:id="rId70"/>
    <p:sldId id="460" r:id="rId71"/>
    <p:sldId id="432" r:id="rId72"/>
    <p:sldId id="433" r:id="rId73"/>
    <p:sldId id="434" r:id="rId74"/>
    <p:sldId id="435" r:id="rId75"/>
    <p:sldId id="436" r:id="rId76"/>
    <p:sldId id="437" r:id="rId77"/>
    <p:sldId id="438" r:id="rId78"/>
    <p:sldId id="439" r:id="rId79"/>
    <p:sldId id="440" r:id="rId80"/>
    <p:sldId id="461" r:id="rId81"/>
    <p:sldId id="441" r:id="rId82"/>
    <p:sldId id="442" r:id="rId83"/>
    <p:sldId id="443" r:id="rId84"/>
    <p:sldId id="444" r:id="rId85"/>
    <p:sldId id="446" r:id="rId86"/>
    <p:sldId id="447" r:id="rId87"/>
    <p:sldId id="448" r:id="rId88"/>
    <p:sldId id="449" r:id="rId89"/>
    <p:sldId id="450" r:id="rId90"/>
    <p:sldId id="451" r:id="rId91"/>
    <p:sldId id="452" r:id="rId92"/>
    <p:sldId id="453" r:id="rId93"/>
    <p:sldId id="454" r:id="rId94"/>
    <p:sldId id="455" r:id="rId95"/>
    <p:sldId id="456" r:id="rId96"/>
    <p:sldId id="457" r:id="rId97"/>
    <p:sldId id="458" r:id="rId98"/>
    <p:sldId id="462" r:id="rId99"/>
    <p:sldId id="463" r:id="rId100"/>
    <p:sldId id="464" r:id="rId101"/>
    <p:sldId id="465" r:id="rId102"/>
    <p:sldId id="467" r:id="rId103"/>
    <p:sldId id="468" r:id="rId104"/>
    <p:sldId id="469" r:id="rId105"/>
    <p:sldId id="470" r:id="rId106"/>
    <p:sldId id="471" r:id="rId107"/>
    <p:sldId id="472" r:id="rId108"/>
    <p:sldId id="473" r:id="rId109"/>
    <p:sldId id="474" r:id="rId110"/>
    <p:sldId id="475" r:id="rId111"/>
  </p:sldIdLst>
  <p:sldSz cx="9144000" cy="6858000" type="screen4x3"/>
  <p:notesSz cx="6797675"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DCDBC16E-C31B-4F50-B056-076CE5376607}">
          <p14:sldIdLst>
            <p14:sldId id="364"/>
            <p14:sldId id="259"/>
            <p14:sldId id="395"/>
            <p14:sldId id="365"/>
            <p14:sldId id="366"/>
            <p14:sldId id="367"/>
            <p14:sldId id="368"/>
            <p14:sldId id="369"/>
            <p14:sldId id="396"/>
            <p14:sldId id="397"/>
            <p14:sldId id="398"/>
            <p14:sldId id="399"/>
            <p14:sldId id="400"/>
            <p14:sldId id="401"/>
            <p14:sldId id="402"/>
            <p14:sldId id="403"/>
            <p14:sldId id="370"/>
            <p14:sldId id="371"/>
            <p14:sldId id="372"/>
            <p14:sldId id="373"/>
            <p14:sldId id="374"/>
            <p14:sldId id="375"/>
            <p14:sldId id="376"/>
            <p14:sldId id="377"/>
            <p14:sldId id="378"/>
            <p14:sldId id="379"/>
            <p14:sldId id="380"/>
            <p14:sldId id="381"/>
            <p14:sldId id="382"/>
            <p14:sldId id="383"/>
            <p14:sldId id="404"/>
            <p14:sldId id="405"/>
            <p14:sldId id="406"/>
            <p14:sldId id="407"/>
            <p14:sldId id="408"/>
            <p14:sldId id="459"/>
            <p14:sldId id="409"/>
            <p14:sldId id="410"/>
            <p14:sldId id="411"/>
            <p14:sldId id="412"/>
            <p14:sldId id="413"/>
            <p14:sldId id="422"/>
            <p14:sldId id="385"/>
            <p14:sldId id="386"/>
            <p14:sldId id="387"/>
            <p14:sldId id="388"/>
            <p14:sldId id="389"/>
            <p14:sldId id="390"/>
            <p14:sldId id="391"/>
            <p14:sldId id="392"/>
            <p14:sldId id="393"/>
            <p14:sldId id="394"/>
            <p14:sldId id="414"/>
            <p14:sldId id="415"/>
            <p14:sldId id="416"/>
            <p14:sldId id="417"/>
            <p14:sldId id="418"/>
            <p14:sldId id="419"/>
            <p14:sldId id="420"/>
            <p14:sldId id="421"/>
            <p14:sldId id="423"/>
            <p14:sldId id="424"/>
            <p14:sldId id="425"/>
            <p14:sldId id="426"/>
            <p14:sldId id="427"/>
            <p14:sldId id="428"/>
            <p14:sldId id="429"/>
            <p14:sldId id="430"/>
            <p14:sldId id="431"/>
            <p14:sldId id="460"/>
            <p14:sldId id="432"/>
            <p14:sldId id="433"/>
            <p14:sldId id="434"/>
            <p14:sldId id="435"/>
            <p14:sldId id="436"/>
            <p14:sldId id="437"/>
            <p14:sldId id="438"/>
            <p14:sldId id="439"/>
            <p14:sldId id="440"/>
            <p14:sldId id="461"/>
            <p14:sldId id="441"/>
            <p14:sldId id="442"/>
            <p14:sldId id="443"/>
            <p14:sldId id="444"/>
            <p14:sldId id="446"/>
            <p14:sldId id="447"/>
            <p14:sldId id="448"/>
            <p14:sldId id="449"/>
            <p14:sldId id="450"/>
            <p14:sldId id="451"/>
            <p14:sldId id="452"/>
            <p14:sldId id="453"/>
            <p14:sldId id="454"/>
            <p14:sldId id="455"/>
            <p14:sldId id="456"/>
            <p14:sldId id="457"/>
            <p14:sldId id="458"/>
            <p14:sldId id="462"/>
            <p14:sldId id="463"/>
            <p14:sldId id="464"/>
            <p14:sldId id="465"/>
            <p14:sldId id="467"/>
            <p14:sldId id="468"/>
            <p14:sldId id="469"/>
            <p14:sldId id="470"/>
            <p14:sldId id="471"/>
            <p14:sldId id="472"/>
            <p14:sldId id="473"/>
            <p14:sldId id="474"/>
            <p14:sldId id="475"/>
          </p14:sldIdLst>
        </p14:section>
        <p14:section name="Раздел без заголовка" id="{2D7ED592-EF75-411E-AA7D-7C330228354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C2"/>
    <a:srgbClr val="E4F199"/>
    <a:srgbClr val="FBF991"/>
    <a:srgbClr val="F7FCC8"/>
    <a:srgbClr val="E9F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787" autoAdjust="0"/>
    <p:restoredTop sz="96730" autoAdjust="0"/>
  </p:normalViewPr>
  <p:slideViewPr>
    <p:cSldViewPr>
      <p:cViewPr varScale="1">
        <p:scale>
          <a:sx n="127" d="100"/>
          <a:sy n="127" d="100"/>
        </p:scale>
        <p:origin x="1782" y="90"/>
      </p:cViewPr>
      <p:guideLst>
        <p:guide orient="horz" pos="2160"/>
        <p:guide pos="2880"/>
      </p:guideLst>
    </p:cSldViewPr>
  </p:slideViewPr>
  <p:outlineViewPr>
    <p:cViewPr>
      <p:scale>
        <a:sx n="33" d="100"/>
        <a:sy n="33" d="100"/>
      </p:scale>
      <p:origin x="0" y="-2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B38DA6F9-4575-4816-AA2F-81623DD69263}" type="datetimeFigureOut">
              <a:rPr lang="ru-RU" smtClean="0"/>
              <a:pPr/>
              <a:t>17.03.2020</a:t>
            </a:fld>
            <a:endParaRPr lang="ru-RU" dirty="0"/>
          </a:p>
        </p:txBody>
      </p:sp>
      <p:sp>
        <p:nvSpPr>
          <p:cNvPr id="4" name="Образ слайда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9B034A9C-2394-491F-8E3A-6E75F10AB0C2}" type="slidenum">
              <a:rPr lang="ru-RU" smtClean="0"/>
              <a:pPr/>
              <a:t>‹#›</a:t>
            </a:fld>
            <a:endParaRPr lang="ru-RU" dirty="0"/>
          </a:p>
        </p:txBody>
      </p:sp>
    </p:spTree>
    <p:extLst>
      <p:ext uri="{BB962C8B-B14F-4D97-AF65-F5344CB8AC3E}">
        <p14:creationId xmlns:p14="http://schemas.microsoft.com/office/powerpoint/2010/main" val="3539898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20</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21</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22</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23</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24</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25</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26</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27</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28</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29</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4</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30</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5</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6</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7</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8</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17</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18</a:t>
            </a:fld>
            <a:endParaRPr lang="ru-RU"/>
          </a:p>
        </p:txBody>
      </p:sp>
    </p:spTree>
    <p:extLst>
      <p:ext uri="{BB962C8B-B14F-4D97-AF65-F5344CB8AC3E}">
        <p14:creationId xmlns:p14="http://schemas.microsoft.com/office/powerpoint/2010/main" val="3179574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6E5E1A8-4BF0-416A-AFD3-27B1A4380886}" type="slidenum">
              <a:rPr lang="ru-RU" smtClean="0"/>
              <a:pPr/>
              <a:t>19</a:t>
            </a:fld>
            <a:endParaRPr lang="ru-RU"/>
          </a:p>
        </p:txBody>
      </p:sp>
    </p:spTree>
    <p:extLst>
      <p:ext uri="{BB962C8B-B14F-4D97-AF65-F5344CB8AC3E}">
        <p14:creationId xmlns:p14="http://schemas.microsoft.com/office/powerpoint/2010/main" val="3179574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CD8FA83-721C-4E0F-B192-12C83F3E62B4}" type="datetimeFigureOut">
              <a:rPr lang="ru-RU" smtClean="0"/>
              <a:pPr/>
              <a:t>17.03.2020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A26DFB3-06DE-4CFA-B0CF-5C430591E250}"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alpha val="67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8FA83-721C-4E0F-B192-12C83F3E62B4}" type="datetimeFigureOut">
              <a:rPr lang="ru-RU" smtClean="0"/>
              <a:pPr/>
              <a:t>17.03.2020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6DFB3-06DE-4CFA-B0CF-5C430591E25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500042"/>
            <a:ext cx="7772400" cy="1470025"/>
          </a:xfrm>
        </p:spPr>
        <p:txBody>
          <a:bodyPr>
            <a:normAutofit fontScale="90000"/>
          </a:bodyPr>
          <a:lstStyle/>
          <a:p>
            <a:r>
              <a:rPr lang="ru-RU" altLang="ru-RU" b="1" dirty="0">
                <a:solidFill>
                  <a:schemeClr val="tx1"/>
                </a:solidFill>
                <a:latin typeface="Arial Narrow" pitchFamily="34" charset="0"/>
              </a:rPr>
              <a:t>Тема лекции:</a:t>
            </a:r>
            <a:br>
              <a:rPr lang="en-US" altLang="ru-RU" b="1" dirty="0">
                <a:solidFill>
                  <a:schemeClr val="tx1"/>
                </a:solidFill>
                <a:latin typeface="Arial Narrow" pitchFamily="34" charset="0"/>
              </a:rPr>
            </a:br>
            <a:r>
              <a:rPr lang="ru-RU" altLang="ru-RU" b="1" dirty="0">
                <a:solidFill>
                  <a:schemeClr val="tx1"/>
                </a:solidFill>
                <a:latin typeface="Arial Narrow" pitchFamily="34" charset="0"/>
              </a:rPr>
              <a:t> «Льготы в праве социального обеспечения»</a:t>
            </a:r>
            <a:endParaRPr lang="ru-RU" dirty="0"/>
          </a:p>
        </p:txBody>
      </p:sp>
      <p:sp>
        <p:nvSpPr>
          <p:cNvPr id="4" name="Подзаголовок 3"/>
          <p:cNvSpPr>
            <a:spLocks noGrp="1"/>
          </p:cNvSpPr>
          <p:nvPr>
            <p:ph type="subTitle" idx="1"/>
          </p:nvPr>
        </p:nvSpPr>
        <p:spPr>
          <a:xfrm>
            <a:off x="642910" y="3929066"/>
            <a:ext cx="8001056" cy="1752600"/>
          </a:xfrm>
        </p:spPr>
        <p:txBody>
          <a:bodyPr>
            <a:noAutofit/>
          </a:bodyPr>
          <a:lstStyle/>
          <a:p>
            <a:r>
              <a:rPr lang="ru-RU" sz="3600" b="1" dirty="0">
                <a:solidFill>
                  <a:schemeClr val="tx1"/>
                </a:solidFill>
                <a:latin typeface="Arial Narrow" pitchFamily="34" charset="0"/>
              </a:rPr>
              <a:t>Лектор: </a:t>
            </a:r>
            <a:r>
              <a:rPr lang="ru-RU" sz="3600" b="1" dirty="0" err="1">
                <a:solidFill>
                  <a:schemeClr val="tx1"/>
                </a:solidFill>
                <a:latin typeface="Arial Narrow" pitchFamily="34" charset="0"/>
              </a:rPr>
              <a:t>к.ю.н</a:t>
            </a:r>
            <a:r>
              <a:rPr lang="ru-RU" sz="3600" b="1" dirty="0">
                <a:solidFill>
                  <a:schemeClr val="tx1"/>
                </a:solidFill>
                <a:latin typeface="Arial Narrow" pitchFamily="34" charset="0"/>
              </a:rPr>
              <a:t>., </a:t>
            </a:r>
            <a:r>
              <a:rPr lang="ru-RU" sz="3600" b="1">
                <a:solidFill>
                  <a:schemeClr val="tx1"/>
                </a:solidFill>
                <a:latin typeface="Arial Narrow" pitchFamily="34" charset="0"/>
              </a:rPr>
              <a:t>доцент Пашкова </a:t>
            </a:r>
            <a:r>
              <a:rPr lang="ru-RU" sz="3600" b="1" dirty="0">
                <a:solidFill>
                  <a:schemeClr val="tx1"/>
                </a:solidFill>
                <a:latin typeface="Arial Narrow" pitchFamily="34" charset="0"/>
              </a:rPr>
              <a:t>Галина Георгиевна</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9105796-BA2D-41B9-B2C7-E1499D54D2EE}"/>
              </a:ext>
            </a:extLst>
          </p:cNvPr>
          <p:cNvSpPr/>
          <p:nvPr/>
        </p:nvSpPr>
        <p:spPr>
          <a:xfrm>
            <a:off x="107504" y="188640"/>
            <a:ext cx="8856984" cy="6494085"/>
          </a:xfrm>
          <a:prstGeom prst="rect">
            <a:avLst/>
          </a:prstGeom>
        </p:spPr>
        <p:txBody>
          <a:bodyPr wrap="square">
            <a:spAutoFit/>
          </a:bodyPr>
          <a:lstStyle/>
          <a:p>
            <a:r>
              <a:rPr lang="ru-RU" sz="3200" dirty="0">
                <a:latin typeface="Arial Narrow" panose="020B0606020202030204" pitchFamily="34" charset="0"/>
                <a:ea typeface="Times New Roman" panose="02020603050405020304" pitchFamily="18" charset="0"/>
              </a:rPr>
              <a:t>Облегчение положения субъекта предполагает, что с определенных категорий лиц снимается часть нагрузки, которую они несут в силу возложенных на них обязанностей.  Кроме сказанного, льготы и привилегии можно отграничить по различным основаниям: по кругу субъектов, по основаниям возникновения субъективного права на их получение, по объему предоставлений дополнительного характера или, напротив, по изъятиям из общего правового положения. </a:t>
            </a:r>
          </a:p>
          <a:p>
            <a:r>
              <a:rPr lang="ru-RU" sz="3200" dirty="0">
                <a:latin typeface="Arial Narrow" panose="020B0606020202030204" pitchFamily="34" charset="0"/>
              </a:rPr>
              <a:t>Понятие льготы исходит из представления о том, что все люди несут на себе некий груз обязанностей, и только некоторым из них это бремя облегчается </a:t>
            </a:r>
          </a:p>
        </p:txBody>
      </p:sp>
    </p:spTree>
    <p:extLst>
      <p:ext uri="{BB962C8B-B14F-4D97-AF65-F5344CB8AC3E}">
        <p14:creationId xmlns:p14="http://schemas.microsoft.com/office/powerpoint/2010/main" val="11487826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7263527"/>
          </a:xfrm>
          <a:prstGeom prst="rect">
            <a:avLst/>
          </a:prstGeom>
        </p:spPr>
        <p:txBody>
          <a:bodyPr wrap="square">
            <a:spAutoFit/>
          </a:bodyPr>
          <a:lstStyle/>
          <a:p>
            <a:r>
              <a:rPr lang="ru-RU" sz="3200" dirty="0">
                <a:latin typeface="Arial Narrow" panose="020B0606020202030204" pitchFamily="34" charset="0"/>
              </a:rPr>
              <a:t>имущество, уничтоженное во время гражданской и Великой Отечественной войн, а также в результате стихийных бедствий;</a:t>
            </a:r>
          </a:p>
          <a:p>
            <a:r>
              <a:rPr lang="ru-RU" sz="3200" dirty="0">
                <a:latin typeface="Arial Narrow" panose="020B0606020202030204" pitchFamily="34" charset="0"/>
              </a:rPr>
              <a:t>земля, плодово-ягодные насаждения, неубранные посевы;</a:t>
            </a:r>
          </a:p>
          <a:p>
            <a:r>
              <a:rPr lang="ru-RU" sz="3200" dirty="0">
                <a:latin typeface="Arial Narrow" panose="020B0606020202030204" pitchFamily="34" charset="0"/>
              </a:rPr>
              <a:t>имущество, изъятое из гражданского оборота.</a:t>
            </a:r>
          </a:p>
          <a:p>
            <a:r>
              <a:rPr lang="ru-RU" sz="3200" dirty="0">
                <a:latin typeface="Arial Narrow" panose="020B0606020202030204" pitchFamily="34" charset="0"/>
              </a:rPr>
              <a:t>Реабилитированным лицам возмещается стоимость конфискованного жилого дома в порядке и размерах, предусмотренных законодательством. Имущество возвращают государственные и общественные организации, у которых оно находится, без возмещения износа имущества и взыскания расходов</a:t>
            </a:r>
          </a:p>
          <a:p>
            <a:endParaRPr lang="ru-RU" sz="3200" dirty="0">
              <a:latin typeface="Arial Narrow" panose="020B0606020202030204" pitchFamily="34" charset="0"/>
            </a:endParaRPr>
          </a:p>
          <a:p>
            <a:r>
              <a:rPr lang="ru-RU" sz="3200" dirty="0">
                <a:latin typeface="Arial Narrow" panose="020B0606020202030204" pitchFamily="34" charset="0"/>
              </a:rPr>
              <a:t>   </a:t>
            </a:r>
          </a:p>
          <a:p>
            <a:endParaRPr lang="ru-RU" dirty="0">
              <a:latin typeface="Arial Narrow" pitchFamily="34" charset="0"/>
            </a:endParaRPr>
          </a:p>
        </p:txBody>
      </p:sp>
    </p:spTree>
    <p:extLst>
      <p:ext uri="{BB962C8B-B14F-4D97-AF65-F5344CB8AC3E}">
        <p14:creationId xmlns:p14="http://schemas.microsoft.com/office/powerpoint/2010/main" val="242846765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5786199"/>
          </a:xfrm>
          <a:prstGeom prst="rect">
            <a:avLst/>
          </a:prstGeom>
        </p:spPr>
        <p:txBody>
          <a:bodyPr wrap="square">
            <a:spAutoFit/>
          </a:bodyPr>
          <a:lstStyle/>
          <a:p>
            <a:r>
              <a:rPr lang="ru-RU" sz="3200" dirty="0">
                <a:latin typeface="Arial Narrow" panose="020B0606020202030204" pitchFamily="34" charset="0"/>
              </a:rPr>
              <a:t>на его хранение.</a:t>
            </a:r>
          </a:p>
          <a:p>
            <a:r>
              <a:rPr lang="ru-RU" sz="3200" dirty="0">
                <a:latin typeface="Arial Narrow" panose="020B0606020202030204" pitchFamily="34" charset="0"/>
              </a:rPr>
              <a:t> При невозможности возврата реабилитированным лицам сохранившегося имущества возмещается его стоимость в соответствии с произведенной в установленном порядке оценкой, но не более чем в размере, установленном законодательством. В случаях, когда факт конфискации, изъятия или выхода имущества из владения иным путем установлен, но отсутствуют или утрачены документы о характере, состоянии и количестве этого имущества, выплачиваются денежные компенсации.   </a:t>
            </a:r>
          </a:p>
          <a:p>
            <a:endParaRPr lang="ru-RU" dirty="0">
              <a:latin typeface="Arial Narrow" pitchFamily="34" charset="0"/>
            </a:endParaRPr>
          </a:p>
        </p:txBody>
      </p:sp>
    </p:spTree>
    <p:extLst>
      <p:ext uri="{BB962C8B-B14F-4D97-AF65-F5344CB8AC3E}">
        <p14:creationId xmlns:p14="http://schemas.microsoft.com/office/powerpoint/2010/main" val="284368772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6771084"/>
          </a:xfrm>
          <a:prstGeom prst="rect">
            <a:avLst/>
          </a:prstGeom>
        </p:spPr>
        <p:txBody>
          <a:bodyPr wrap="square">
            <a:spAutoFit/>
          </a:bodyPr>
          <a:lstStyle/>
          <a:p>
            <a:r>
              <a:rPr lang="ru-RU" sz="3200" dirty="0">
                <a:latin typeface="Arial Narrow" panose="020B0606020202030204" pitchFamily="34" charset="0"/>
              </a:rPr>
              <a:t>В случае смерти реабилитированных лиц возврат имущества, возмещение его стоимости или выплата денежных компенсаций производится их наследникам по закону первой очереди. Возврат имущества, возмещение его стоимости или выплата денежных компенсаций производится реабилитированным лицам по месту нахождения или реализации этого имущества на момент применения репрессий независимо от того, где были репрессированы и проживают в настоящее время реабилитированные лица. Заявления о возврате имущества, возмещении его стоимости или выплате денежных компенсаций</a:t>
            </a:r>
          </a:p>
          <a:p>
            <a:endParaRPr lang="ru-RU" sz="3200" dirty="0">
              <a:latin typeface="Arial Narrow" panose="020B0606020202030204" pitchFamily="34" charset="0"/>
            </a:endParaRPr>
          </a:p>
          <a:p>
            <a:endParaRPr lang="ru-RU" dirty="0">
              <a:latin typeface="Arial Narrow" pitchFamily="34" charset="0"/>
            </a:endParaRPr>
          </a:p>
        </p:txBody>
      </p:sp>
    </p:spTree>
    <p:extLst>
      <p:ext uri="{BB962C8B-B14F-4D97-AF65-F5344CB8AC3E}">
        <p14:creationId xmlns:p14="http://schemas.microsoft.com/office/powerpoint/2010/main" val="85351053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7263527"/>
          </a:xfrm>
          <a:prstGeom prst="rect">
            <a:avLst/>
          </a:prstGeom>
        </p:spPr>
        <p:txBody>
          <a:bodyPr wrap="square">
            <a:spAutoFit/>
          </a:bodyPr>
          <a:lstStyle/>
          <a:p>
            <a:r>
              <a:rPr lang="ru-RU" sz="3200" dirty="0">
                <a:latin typeface="Arial Narrow" panose="020B0606020202030204" pitchFamily="34" charset="0"/>
              </a:rPr>
              <a:t>должны быть поданы в течение трех лет после введения в действие Закона, а в случае более поздней реабилитации - в течение трех лет с момента получения документа о реабилитации.</a:t>
            </a:r>
          </a:p>
          <a:p>
            <a:r>
              <a:rPr lang="ru-RU" sz="3200" dirty="0">
                <a:latin typeface="Arial Narrow" panose="020B0606020202030204" pitchFamily="34" charset="0"/>
              </a:rPr>
              <a:t>Решения о возврате имущества, возмещении его стоимости или выплате денежных компенсаций принимают органы исполнительной власти субъектов РФ, органы местного самоуправления на основании заключений комиссий по восстановлению прав реабилитированных жертв политических репрессий. Споры, связанные с возвратом имущества, возмещением его стоимости или выплатой денежных компенсаций, разрешаются судом.</a:t>
            </a:r>
          </a:p>
          <a:p>
            <a:endParaRPr lang="ru-RU" sz="3200" dirty="0">
              <a:latin typeface="Arial Narrow" panose="020B0606020202030204" pitchFamily="34" charset="0"/>
            </a:endParaRPr>
          </a:p>
          <a:p>
            <a:endParaRPr lang="ru-RU" dirty="0">
              <a:latin typeface="Arial Narrow" pitchFamily="34" charset="0"/>
            </a:endParaRPr>
          </a:p>
        </p:txBody>
      </p:sp>
    </p:spTree>
    <p:extLst>
      <p:ext uri="{BB962C8B-B14F-4D97-AF65-F5344CB8AC3E}">
        <p14:creationId xmlns:p14="http://schemas.microsoft.com/office/powerpoint/2010/main" val="12309805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7263527"/>
          </a:xfrm>
          <a:prstGeom prst="rect">
            <a:avLst/>
          </a:prstGeom>
        </p:spPr>
        <p:txBody>
          <a:bodyPr wrap="square">
            <a:spAutoFit/>
          </a:bodyPr>
          <a:lstStyle/>
          <a:p>
            <a:r>
              <a:rPr lang="ru-RU" sz="3200" dirty="0">
                <a:latin typeface="Arial Narrow" panose="020B0606020202030204" pitchFamily="34" charset="0"/>
              </a:rPr>
              <a:t>Закон РФ "О социальной защите граждан, подвергшихся воздействию радиации вследствие катастрофы на Чернобыльской АЭС" от 15.05.1991 N 1244-1. </a:t>
            </a:r>
          </a:p>
          <a:p>
            <a:r>
              <a:rPr lang="ru-RU" sz="3200" dirty="0">
                <a:latin typeface="Arial Narrow" panose="020B0606020202030204" pitchFamily="34" charset="0"/>
              </a:rPr>
              <a:t>Действие настоящего Закона распространяется на территории, подвергшиеся радиоактивному загрязнению вследствие катастрофы на Чернобыльской АЭС:</a:t>
            </a:r>
          </a:p>
          <a:p>
            <a:r>
              <a:rPr lang="ru-RU" sz="3200" dirty="0">
                <a:latin typeface="Arial Narrow" panose="020B0606020202030204" pitchFamily="34" charset="0"/>
              </a:rPr>
              <a:t>Указанные территории подразделяются на следующие зоны: зона отчуждения; зона отселения; зона проживания с правом на отселение; зона проживания с льготным социально-экономическим статусом.</a:t>
            </a:r>
          </a:p>
          <a:p>
            <a:endParaRPr lang="ru-RU" sz="3200" dirty="0">
              <a:latin typeface="Arial Narrow" panose="020B0606020202030204" pitchFamily="34" charset="0"/>
            </a:endParaRPr>
          </a:p>
          <a:p>
            <a:endParaRPr lang="ru-RU" sz="3200" dirty="0">
              <a:latin typeface="Arial Narrow" panose="020B0606020202030204" pitchFamily="34" charset="0"/>
            </a:endParaRPr>
          </a:p>
          <a:p>
            <a:endParaRPr lang="ru-RU" dirty="0">
              <a:latin typeface="Arial Narrow" pitchFamily="34" charset="0"/>
            </a:endParaRPr>
          </a:p>
        </p:txBody>
      </p:sp>
    </p:spTree>
    <p:extLst>
      <p:ext uri="{BB962C8B-B14F-4D97-AF65-F5344CB8AC3E}">
        <p14:creationId xmlns:p14="http://schemas.microsoft.com/office/powerpoint/2010/main" val="6836563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7755969"/>
          </a:xfrm>
          <a:prstGeom prst="rect">
            <a:avLst/>
          </a:prstGeom>
        </p:spPr>
        <p:txBody>
          <a:bodyPr wrap="square">
            <a:spAutoFit/>
          </a:bodyPr>
          <a:lstStyle/>
          <a:p>
            <a:r>
              <a:rPr lang="ru-RU" sz="3200" dirty="0">
                <a:latin typeface="Arial Narrow" panose="020B0606020202030204" pitchFamily="34" charset="0"/>
              </a:rPr>
              <a:t>В статье 13 закона перечислены категории граждан, подвергшихся воздействию радиации вследствие чернобыльской катастрофы. Размер возмещения вреда и объем мер социальной поддержки зависит от того, к какой категории они относятся. Наибольший объем мер социальной поддержки предусмотрен для граждан, получивших или перенесших лучевую болезнь, другие заболевания, и инвалидов вследствие чернобыльской катастрофы (ст. 14). К таким мерам относятся: </a:t>
            </a:r>
          </a:p>
          <a:p>
            <a:r>
              <a:rPr lang="ru-RU" sz="3200" dirty="0">
                <a:latin typeface="Arial Narrow" panose="020B0606020202030204" pitchFamily="34" charset="0"/>
              </a:rPr>
              <a:t>1) обеспечение нуждающихся в улучшении жилищных условий жилой площадью; </a:t>
            </a:r>
            <a:endParaRPr lang="ru-RU" sz="3200" b="1" dirty="0">
              <a:latin typeface="Arial Narrow" panose="020B0606020202030204" pitchFamily="34" charset="0"/>
            </a:endParaRPr>
          </a:p>
          <a:p>
            <a:r>
              <a:rPr lang="ru-RU" sz="3200" dirty="0">
                <a:latin typeface="Arial Narrow" panose="020B0606020202030204" pitchFamily="34" charset="0"/>
              </a:rPr>
              <a:t> </a:t>
            </a:r>
          </a:p>
          <a:p>
            <a:endParaRPr lang="ru-RU" sz="3200" dirty="0">
              <a:latin typeface="Arial Narrow" panose="020B0606020202030204" pitchFamily="34" charset="0"/>
            </a:endParaRPr>
          </a:p>
          <a:p>
            <a:endParaRPr lang="ru-RU" sz="3200" dirty="0">
              <a:latin typeface="Arial Narrow" panose="020B0606020202030204" pitchFamily="34" charset="0"/>
            </a:endParaRPr>
          </a:p>
          <a:p>
            <a:endParaRPr lang="ru-RU" dirty="0">
              <a:latin typeface="Arial Narrow" pitchFamily="34" charset="0"/>
            </a:endParaRPr>
          </a:p>
        </p:txBody>
      </p:sp>
    </p:spTree>
    <p:extLst>
      <p:ext uri="{BB962C8B-B14F-4D97-AF65-F5344CB8AC3E}">
        <p14:creationId xmlns:p14="http://schemas.microsoft.com/office/powerpoint/2010/main" val="148937330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7755969"/>
          </a:xfrm>
          <a:prstGeom prst="rect">
            <a:avLst/>
          </a:prstGeom>
        </p:spPr>
        <p:txBody>
          <a:bodyPr wrap="square">
            <a:spAutoFit/>
          </a:bodyPr>
          <a:lstStyle/>
          <a:p>
            <a:r>
              <a:rPr lang="ru-RU" sz="3200" dirty="0">
                <a:latin typeface="Arial Narrow" panose="020B0606020202030204" pitchFamily="34" charset="0"/>
              </a:rPr>
              <a:t>2) компенсация расходов на оплату жилых помещений и коммунальных услуг в размере 50 процентов;</a:t>
            </a:r>
          </a:p>
          <a:p>
            <a:r>
              <a:rPr lang="ru-RU" sz="3200" dirty="0">
                <a:latin typeface="Arial Narrow" panose="020B0606020202030204" pitchFamily="34" charset="0"/>
              </a:rPr>
              <a:t> 3) доплата до размера прежнего заработка при переводе по медицинским показаниям на нижеоплачиваемую работу. Эта доплата осуществляется работодателем до восстановления трудоспособности или до установления инвалидности;</a:t>
            </a:r>
          </a:p>
          <a:p>
            <a:r>
              <a:rPr lang="ru-RU" sz="3200" dirty="0">
                <a:latin typeface="Arial Narrow" panose="020B0606020202030204" pitchFamily="34" charset="0"/>
              </a:rPr>
              <a:t>4) использование ежегодного очередного оплачиваемого отпуска в удобное для них время, а также получение дополнительного оплачиваемого отпуска продолжительностью 14 календарных дней;</a:t>
            </a:r>
          </a:p>
          <a:p>
            <a:r>
              <a:rPr lang="ru-RU" sz="3200" dirty="0">
                <a:latin typeface="Arial Narrow" panose="020B0606020202030204" pitchFamily="34" charset="0"/>
              </a:rPr>
              <a:t>5) выплата пособия по временной нетрудоспособности в размере 100 процентов </a:t>
            </a:r>
          </a:p>
          <a:p>
            <a:endParaRPr lang="ru-RU" sz="3200" dirty="0">
              <a:latin typeface="Arial Narrow" panose="020B0606020202030204" pitchFamily="34" charset="0"/>
            </a:endParaRPr>
          </a:p>
          <a:p>
            <a:endParaRPr lang="ru-RU" sz="3200" dirty="0">
              <a:latin typeface="Arial Narrow" panose="020B0606020202030204" pitchFamily="34" charset="0"/>
            </a:endParaRPr>
          </a:p>
          <a:p>
            <a:endParaRPr lang="ru-RU" dirty="0">
              <a:latin typeface="Arial Narrow" pitchFamily="34" charset="0"/>
            </a:endParaRPr>
          </a:p>
        </p:txBody>
      </p:sp>
    </p:spTree>
    <p:extLst>
      <p:ext uri="{BB962C8B-B14F-4D97-AF65-F5344CB8AC3E}">
        <p14:creationId xmlns:p14="http://schemas.microsoft.com/office/powerpoint/2010/main" val="19795400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7755969"/>
          </a:xfrm>
          <a:prstGeom prst="rect">
            <a:avLst/>
          </a:prstGeom>
        </p:spPr>
        <p:txBody>
          <a:bodyPr wrap="square">
            <a:spAutoFit/>
          </a:bodyPr>
          <a:lstStyle/>
          <a:p>
            <a:r>
              <a:rPr lang="ru-RU" sz="3200" dirty="0">
                <a:latin typeface="Arial Narrow" panose="020B0606020202030204" pitchFamily="34" charset="0"/>
              </a:rPr>
              <a:t>среднего заработка, независимо от продолжительности страхового стажа, в том числе при направлении на врачебную консультацию в другой населенный пункт;</a:t>
            </a:r>
          </a:p>
          <a:p>
            <a:r>
              <a:rPr lang="ru-RU" sz="3200" dirty="0">
                <a:latin typeface="Arial Narrow" panose="020B0606020202030204" pitchFamily="34" charset="0"/>
              </a:rPr>
              <a:t>6) преимущественное право на оставление на работе при сокращении численности или штата независимо от времени работы в данной организации и первоочередное трудоустройство при ликвидации или реорганизации; </a:t>
            </a:r>
          </a:p>
          <a:p>
            <a:r>
              <a:rPr lang="ru-RU" sz="3200" dirty="0">
                <a:latin typeface="Arial Narrow" panose="020B0606020202030204" pitchFamily="34" charset="0"/>
              </a:rPr>
              <a:t>7) внеочередное вступление в различного рода кооперативы, внеочередное обеспечение земельными участками для индивидуального строительства,</a:t>
            </a:r>
          </a:p>
          <a:p>
            <a:endParaRPr lang="ru-RU" sz="3200" dirty="0">
              <a:latin typeface="Arial Narrow" panose="020B0606020202030204" pitchFamily="34" charset="0"/>
            </a:endParaRPr>
          </a:p>
          <a:p>
            <a:endParaRPr lang="ru-RU" sz="3200" dirty="0">
              <a:latin typeface="Arial Narrow" panose="020B0606020202030204" pitchFamily="34" charset="0"/>
            </a:endParaRPr>
          </a:p>
          <a:p>
            <a:endParaRPr lang="ru-RU" sz="3200" dirty="0">
              <a:latin typeface="Arial Narrow" panose="020B0606020202030204" pitchFamily="34" charset="0"/>
            </a:endParaRPr>
          </a:p>
          <a:p>
            <a:endParaRPr lang="ru-RU" dirty="0">
              <a:latin typeface="Arial Narrow" pitchFamily="34" charset="0"/>
            </a:endParaRPr>
          </a:p>
        </p:txBody>
      </p:sp>
    </p:spTree>
    <p:extLst>
      <p:ext uri="{BB962C8B-B14F-4D97-AF65-F5344CB8AC3E}">
        <p14:creationId xmlns:p14="http://schemas.microsoft.com/office/powerpoint/2010/main" val="52677060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8248412"/>
          </a:xfrm>
          <a:prstGeom prst="rect">
            <a:avLst/>
          </a:prstGeom>
        </p:spPr>
        <p:txBody>
          <a:bodyPr wrap="square">
            <a:spAutoFit/>
          </a:bodyPr>
          <a:lstStyle/>
          <a:p>
            <a:r>
              <a:rPr lang="ru-RU" sz="3200" dirty="0">
                <a:latin typeface="Arial Narrow" panose="020B0606020202030204" pitchFamily="34" charset="0"/>
              </a:rPr>
              <a:t>внеочередное приобретение садовых земельных участков и огородных земельных участков, внеочередное обслуживание на предприятиях службы быта, технического обслуживания и ремонта транспортных средств, общественного питания, в учреждениях жилищно-коммунального хозяйства, организациях связи и междугородного транспорта;</a:t>
            </a:r>
          </a:p>
          <a:p>
            <a:r>
              <a:rPr lang="ru-RU" sz="3200" dirty="0">
                <a:latin typeface="Arial Narrow" panose="020B0606020202030204" pitchFamily="34" charset="0"/>
              </a:rPr>
              <a:t>8) внеочередное обслуживание в лечебно-профилактических учреждениях и аптеках;</a:t>
            </a:r>
          </a:p>
          <a:p>
            <a:r>
              <a:rPr lang="ru-RU" sz="3200" dirty="0">
                <a:latin typeface="Arial Narrow" panose="020B0606020202030204" pitchFamily="34" charset="0"/>
              </a:rPr>
              <a:t>9) обслуживание в поликлиниках, к которым они были прикреплены до выхода на пенсию;</a:t>
            </a:r>
          </a:p>
          <a:p>
            <a:r>
              <a:rPr lang="ru-RU" sz="3200" dirty="0">
                <a:latin typeface="Arial Narrow" panose="020B0606020202030204" pitchFamily="34" charset="0"/>
              </a:rPr>
              <a:t>11) внеочередное обеспечение детей местами в дошкольных образовательных организациях, </a:t>
            </a:r>
          </a:p>
          <a:p>
            <a:endParaRPr lang="ru-RU" sz="3200" dirty="0">
              <a:latin typeface="Arial Narrow" panose="020B0606020202030204" pitchFamily="34" charset="0"/>
            </a:endParaRPr>
          </a:p>
          <a:p>
            <a:endParaRPr lang="ru-RU" sz="3200" dirty="0">
              <a:latin typeface="Arial Narrow" panose="020B0606020202030204" pitchFamily="34" charset="0"/>
            </a:endParaRPr>
          </a:p>
          <a:p>
            <a:endParaRPr lang="ru-RU" sz="3200" dirty="0">
              <a:latin typeface="Arial Narrow" panose="020B0606020202030204" pitchFamily="34" charset="0"/>
            </a:endParaRPr>
          </a:p>
          <a:p>
            <a:endParaRPr lang="ru-RU" dirty="0">
              <a:latin typeface="Arial Narrow" pitchFamily="34" charset="0"/>
            </a:endParaRPr>
          </a:p>
        </p:txBody>
      </p:sp>
    </p:spTree>
    <p:extLst>
      <p:ext uri="{BB962C8B-B14F-4D97-AF65-F5344CB8AC3E}">
        <p14:creationId xmlns:p14="http://schemas.microsoft.com/office/powerpoint/2010/main" val="28056086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8002191"/>
          </a:xfrm>
          <a:prstGeom prst="rect">
            <a:avLst/>
          </a:prstGeom>
        </p:spPr>
        <p:txBody>
          <a:bodyPr wrap="square">
            <a:spAutoFit/>
          </a:bodyPr>
          <a:lstStyle/>
          <a:p>
            <a:r>
              <a:rPr lang="ru-RU" sz="3200" dirty="0">
                <a:latin typeface="Arial Narrow" panose="020B0606020202030204" pitchFamily="34" charset="0"/>
              </a:rPr>
              <a:t>специализированных детских учреждениях лечебного и санаторного типа с выплатой ежемесячной денежной компенсации в размере 90 рублей на питание ребенка в данной организации;</a:t>
            </a:r>
          </a:p>
          <a:p>
            <a:r>
              <a:rPr lang="ru-RU" sz="3200" dirty="0">
                <a:latin typeface="Arial Narrow" panose="020B0606020202030204" pitchFamily="34" charset="0"/>
              </a:rPr>
              <a:t>12) ежемесячная денежная компенсация им, а также проживающим с ними детям, не достигшим 14-летнего возраста, на приобретение продовольственных товаров в размере 300 рублей;</a:t>
            </a:r>
          </a:p>
          <a:p>
            <a:r>
              <a:rPr lang="ru-RU" sz="3200" dirty="0">
                <a:latin typeface="Arial Narrow" panose="020B0606020202030204" pitchFamily="34" charset="0"/>
              </a:rPr>
              <a:t>13) преимущественное обеспечение местами в организациях социального обслуживания, предоставляющих социальные услуги в стационарной форме;</a:t>
            </a:r>
          </a:p>
          <a:p>
            <a:endParaRPr lang="ru-RU" sz="4800" dirty="0">
              <a:latin typeface="Arial Narrow" panose="020B0606020202030204" pitchFamily="34" charset="0"/>
            </a:endParaRPr>
          </a:p>
          <a:p>
            <a:endParaRPr lang="ru-RU" sz="3200" dirty="0">
              <a:latin typeface="Arial Narrow" panose="020B0606020202030204" pitchFamily="34" charset="0"/>
            </a:endParaRPr>
          </a:p>
          <a:p>
            <a:endParaRPr lang="ru-RU" sz="3200" dirty="0">
              <a:latin typeface="Arial Narrow" panose="020B0606020202030204" pitchFamily="34" charset="0"/>
            </a:endParaRPr>
          </a:p>
          <a:p>
            <a:endParaRPr lang="ru-RU" dirty="0">
              <a:latin typeface="Arial Narrow" pitchFamily="34" charset="0"/>
            </a:endParaRPr>
          </a:p>
        </p:txBody>
      </p:sp>
    </p:spTree>
    <p:extLst>
      <p:ext uri="{BB962C8B-B14F-4D97-AF65-F5344CB8AC3E}">
        <p14:creationId xmlns:p14="http://schemas.microsoft.com/office/powerpoint/2010/main" val="3177849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C9D7BB-5C76-4BCE-A2F1-02DC28BE9AC6}"/>
              </a:ext>
            </a:extLst>
          </p:cNvPr>
          <p:cNvSpPr/>
          <p:nvPr/>
        </p:nvSpPr>
        <p:spPr>
          <a:xfrm>
            <a:off x="107504" y="188640"/>
            <a:ext cx="8856984" cy="6494085"/>
          </a:xfrm>
          <a:prstGeom prst="rect">
            <a:avLst/>
          </a:prstGeom>
        </p:spPr>
        <p:txBody>
          <a:bodyPr wrap="square">
            <a:spAutoFit/>
          </a:bodyPr>
          <a:lstStyle/>
          <a:p>
            <a:pPr algn="just">
              <a:spcAft>
                <a:spcPts val="0"/>
              </a:spcAft>
            </a:pPr>
            <a:r>
              <a:rPr lang="ru-RU" sz="3200" dirty="0">
                <a:latin typeface="Arial Narrow" panose="020B0606020202030204" pitchFamily="34" charset="0"/>
                <a:ea typeface="Times New Roman" panose="02020603050405020304" pitchFamily="18" charset="0"/>
              </a:rPr>
              <a:t>(слово «льгота» происходит от старинного «</a:t>
            </a:r>
            <a:r>
              <a:rPr lang="ru-RU" sz="3200" dirty="0" err="1">
                <a:latin typeface="Arial Narrow" panose="020B0606020202030204" pitchFamily="34" charset="0"/>
                <a:ea typeface="Times New Roman" panose="02020603050405020304" pitchFamily="18" charset="0"/>
              </a:rPr>
              <a:t>легота</a:t>
            </a:r>
            <a:r>
              <a:rPr lang="ru-RU" sz="3200" dirty="0">
                <a:latin typeface="Arial Narrow" panose="020B0606020202030204" pitchFamily="34" charset="0"/>
                <a:ea typeface="Times New Roman" panose="02020603050405020304" pitchFamily="18" charset="0"/>
              </a:rPr>
              <a:t>» - особые права, облегчение от податей, повинностей, налогов). Привилегия же – это исключительное право, преимущество. Термин «облегчение» означает </a:t>
            </a:r>
            <a:r>
              <a:rPr lang="ru-RU" sz="3200" i="1" dirty="0">
                <a:latin typeface="Arial Narrow" panose="020B0606020202030204" pitchFamily="34" charset="0"/>
                <a:ea typeface="Times New Roman" panose="02020603050405020304" pitchFamily="18" charset="0"/>
              </a:rPr>
              <a:t>освобождение</a:t>
            </a:r>
            <a:r>
              <a:rPr lang="ru-RU" sz="3200" dirty="0">
                <a:latin typeface="Arial Narrow" panose="020B0606020202030204" pitchFamily="34" charset="0"/>
                <a:ea typeface="Times New Roman" panose="02020603050405020304" pitchFamily="18" charset="0"/>
              </a:rPr>
              <a:t>  субъекта от чего-то и происходит от глагола « облегчить»  (синонима слова ослабить), т.е. уменьшить, умерить, смягчить. Таким образом, облегчение достигается не любым путем, способами и средствами, а лишь посредством снижения какой-то нагрузки. </a:t>
            </a:r>
            <a:r>
              <a:rPr lang="ru-RU" sz="3200" dirty="0">
                <a:latin typeface="Arial Narrow" panose="020B0606020202030204" pitchFamily="34" charset="0"/>
              </a:rPr>
              <a:t>Поэтому льгота в праве - это не любой способ установления улучшенного правового положения субъекта, а освобождение от бремени несения обязанностей, но не от субъективных прав,</a:t>
            </a:r>
            <a:endParaRPr lang="ru-RU" sz="3200" dirty="0">
              <a:effectLst/>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428112307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2092881"/>
          </a:xfrm>
          <a:prstGeom prst="rect">
            <a:avLst/>
          </a:prstGeom>
        </p:spPr>
        <p:txBody>
          <a:bodyPr wrap="square">
            <a:spAutoFit/>
          </a:bodyPr>
          <a:lstStyle/>
          <a:p>
            <a:endParaRPr lang="ru-RU" sz="4800" dirty="0">
              <a:latin typeface="Arial Narrow" panose="020B0606020202030204" pitchFamily="34" charset="0"/>
            </a:endParaRPr>
          </a:p>
          <a:p>
            <a:endParaRPr lang="ru-RU" sz="3200" dirty="0">
              <a:latin typeface="Arial Narrow" panose="020B0606020202030204" pitchFamily="34" charset="0"/>
            </a:endParaRPr>
          </a:p>
          <a:p>
            <a:endParaRPr lang="ru-RU" sz="3200" dirty="0">
              <a:latin typeface="Arial Narrow" panose="020B0606020202030204" pitchFamily="34" charset="0"/>
            </a:endParaRPr>
          </a:p>
          <a:p>
            <a:endParaRPr lang="ru-RU" dirty="0">
              <a:latin typeface="Arial Narrow" pitchFamily="34" charset="0"/>
            </a:endParaRPr>
          </a:p>
        </p:txBody>
      </p:sp>
      <p:sp>
        <p:nvSpPr>
          <p:cNvPr id="4" name="Прямоугольник 3">
            <a:extLst>
              <a:ext uri="{FF2B5EF4-FFF2-40B4-BE49-F238E27FC236}">
                <a16:creationId xmlns:a16="http://schemas.microsoft.com/office/drawing/2014/main" id="{07EAC53F-8F2D-457F-B156-BB29FA60A913}"/>
              </a:ext>
            </a:extLst>
          </p:cNvPr>
          <p:cNvSpPr/>
          <p:nvPr/>
        </p:nvSpPr>
        <p:spPr>
          <a:xfrm>
            <a:off x="179512" y="188640"/>
            <a:ext cx="8712968" cy="6617196"/>
          </a:xfrm>
          <a:prstGeom prst="rect">
            <a:avLst/>
          </a:prstGeom>
        </p:spPr>
        <p:txBody>
          <a:bodyPr wrap="square">
            <a:spAutoFit/>
          </a:bodyPr>
          <a:lstStyle/>
          <a:p>
            <a:pPr indent="342900" algn="just">
              <a:spcBef>
                <a:spcPts val="1500"/>
              </a:spcBef>
              <a:spcAft>
                <a:spcPts val="0"/>
              </a:spcAft>
            </a:pPr>
            <a:r>
              <a:rPr lang="ru-RU" sz="3200" dirty="0">
                <a:latin typeface="Arial Narrow" panose="020B0606020202030204" pitchFamily="34" charset="0"/>
                <a:ea typeface="Times New Roman" panose="02020603050405020304" pitchFamily="18" charset="0"/>
              </a:rPr>
              <a:t>14) ежемесячная денежная компенсация в возмещение вреда, причиненного здоровью в связи с радиационным воздействием, в следующих размерах:</a:t>
            </a:r>
          </a:p>
          <a:p>
            <a:pPr indent="342900" algn="just">
              <a:spcBef>
                <a:spcPts val="1200"/>
              </a:spcBef>
              <a:spcAft>
                <a:spcPts val="0"/>
              </a:spcAft>
            </a:pPr>
            <a:r>
              <a:rPr lang="ru-RU" sz="3200" dirty="0">
                <a:latin typeface="Arial Narrow" panose="020B0606020202030204" pitchFamily="34" charset="0"/>
                <a:ea typeface="Times New Roman" panose="02020603050405020304" pitchFamily="18" charset="0"/>
              </a:rPr>
              <a:t>инвалидам I группы - 5 000 рублей;</a:t>
            </a:r>
          </a:p>
          <a:p>
            <a:pPr indent="342900" algn="just">
              <a:spcBef>
                <a:spcPts val="1200"/>
              </a:spcBef>
              <a:spcAft>
                <a:spcPts val="0"/>
              </a:spcAft>
            </a:pPr>
            <a:r>
              <a:rPr lang="ru-RU" sz="3200" dirty="0">
                <a:latin typeface="Arial Narrow" panose="020B0606020202030204" pitchFamily="34" charset="0"/>
                <a:ea typeface="Times New Roman" panose="02020603050405020304" pitchFamily="18" charset="0"/>
              </a:rPr>
              <a:t>инвалидам II группы - 2 500 рублей;</a:t>
            </a:r>
          </a:p>
          <a:p>
            <a:pPr indent="342900" algn="just">
              <a:spcBef>
                <a:spcPts val="1200"/>
              </a:spcBef>
              <a:spcAft>
                <a:spcPts val="0"/>
              </a:spcAft>
            </a:pPr>
            <a:r>
              <a:rPr lang="ru-RU" sz="3200" dirty="0">
                <a:latin typeface="Arial Narrow" panose="020B0606020202030204" pitchFamily="34" charset="0"/>
                <a:ea typeface="Times New Roman" panose="02020603050405020304" pitchFamily="18" charset="0"/>
              </a:rPr>
              <a:t>инвалидам III группы - 1 000 рублей.</a:t>
            </a:r>
          </a:p>
          <a:p>
            <a:pPr indent="342900" algn="just">
              <a:spcBef>
                <a:spcPts val="1200"/>
              </a:spcBef>
              <a:spcAft>
                <a:spcPts val="0"/>
              </a:spcAft>
            </a:pPr>
            <a:r>
              <a:rPr lang="ru-RU" sz="3200" dirty="0">
                <a:latin typeface="Arial Narrow" panose="020B0606020202030204" pitchFamily="34" charset="0"/>
              </a:rPr>
              <a:t>В случае смерти граждан, ставших инвалидами вследствие чернобыльской катастрофы, право на ежемесячную денежную компенсацию распространяется на нетрудоспособных членов семьи, находившихся на иждивении указанных граждан. </a:t>
            </a:r>
            <a:endParaRPr lang="ru-RU" sz="3200" dirty="0">
              <a:effectLst/>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350006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34591C6-BCE7-4327-A366-6E98F7F7F41B}"/>
              </a:ext>
            </a:extLst>
          </p:cNvPr>
          <p:cNvSpPr/>
          <p:nvPr/>
        </p:nvSpPr>
        <p:spPr>
          <a:xfrm>
            <a:off x="107504" y="116632"/>
            <a:ext cx="8856984" cy="6494085"/>
          </a:xfrm>
          <a:prstGeom prst="rect">
            <a:avLst/>
          </a:prstGeom>
        </p:spPr>
        <p:txBody>
          <a:bodyPr wrap="square">
            <a:spAutoFit/>
          </a:bodyPr>
          <a:lstStyle/>
          <a:p>
            <a:r>
              <a:rPr lang="ru-RU" sz="3200" dirty="0">
                <a:latin typeface="Arial Narrow" panose="020B0606020202030204" pitchFamily="34" charset="0"/>
                <a:ea typeface="Times New Roman" panose="02020603050405020304" pitchFamily="18" charset="0"/>
              </a:rPr>
              <a:t>которых можно лишить только в силу предписаний юридических норм либо правоприменительным актом.</a:t>
            </a:r>
          </a:p>
          <a:p>
            <a:r>
              <a:rPr lang="ru-RU" sz="3200" dirty="0">
                <a:latin typeface="Arial Narrow" panose="020B0606020202030204" pitchFamily="34" charset="0"/>
              </a:rPr>
              <a:t>Таким образом, общими  чертами льгот и привилегий можно назвать следующие:</a:t>
            </a:r>
          </a:p>
          <a:p>
            <a:r>
              <a:rPr lang="ru-RU" sz="3200" dirty="0">
                <a:latin typeface="Arial Narrow" panose="020B0606020202030204" pitchFamily="34" charset="0"/>
              </a:rPr>
              <a:t>1) и льготы, и привилегии являются исключением из общих правил;</a:t>
            </a:r>
          </a:p>
          <a:p>
            <a:r>
              <a:rPr lang="ru-RU" sz="3200" dirty="0">
                <a:latin typeface="Arial Narrow" panose="020B0606020202030204" pitchFamily="34" charset="0"/>
              </a:rPr>
              <a:t>2) и льготы, и привилегии позволяют улучшить положение соответствующих субъектов, расширяют возможности по удовлетворению определенных интересов, но разными способами (льготы – посредством облегчения; привилегии – с помощью дополнительных представлений);</a:t>
            </a:r>
          </a:p>
          <a:p>
            <a:r>
              <a:rPr lang="ru-RU" sz="3200" dirty="0">
                <a:latin typeface="Arial Narrow" panose="020B0606020202030204" pitchFamily="34" charset="0"/>
              </a:rPr>
              <a:t>3) они выступают как формы проявления</a:t>
            </a:r>
          </a:p>
        </p:txBody>
      </p:sp>
    </p:spTree>
    <p:extLst>
      <p:ext uri="{BB962C8B-B14F-4D97-AF65-F5344CB8AC3E}">
        <p14:creationId xmlns:p14="http://schemas.microsoft.com/office/powerpoint/2010/main" val="2428931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85DD928-1452-47B9-9C7E-46AC27AA872C}"/>
              </a:ext>
            </a:extLst>
          </p:cNvPr>
          <p:cNvSpPr/>
          <p:nvPr/>
        </p:nvSpPr>
        <p:spPr>
          <a:xfrm>
            <a:off x="179512" y="188640"/>
            <a:ext cx="8784976" cy="6494085"/>
          </a:xfrm>
          <a:prstGeom prst="rect">
            <a:avLst/>
          </a:prstGeom>
        </p:spPr>
        <p:txBody>
          <a:bodyPr wrap="square">
            <a:spAutoFit/>
          </a:bodyPr>
          <a:lstStyle/>
          <a:p>
            <a:pPr marL="359410" indent="-179705">
              <a:spcAft>
                <a:spcPts val="0"/>
              </a:spcAft>
            </a:pPr>
            <a:r>
              <a:rPr lang="ru-RU" sz="3200" dirty="0">
                <a:latin typeface="Arial Narrow" panose="020B0606020202030204" pitchFamily="34" charset="0"/>
                <a:ea typeface="Times New Roman" panose="02020603050405020304" pitchFamily="18" charset="0"/>
              </a:rPr>
              <a:t>дифференциации юридического упорядочения общественных отношений (льготы для инвалидов, привилегии для дипломатов  включаются в их специальные статусы).</a:t>
            </a:r>
          </a:p>
          <a:p>
            <a:pPr marL="359410" indent="-179705">
              <a:spcAft>
                <a:spcPts val="0"/>
              </a:spcAft>
            </a:pPr>
            <a:r>
              <a:rPr lang="ru-RU" sz="3200" dirty="0">
                <a:latin typeface="Arial Narrow" panose="020B0606020202030204" pitchFamily="34" charset="0"/>
                <a:ea typeface="Times New Roman" panose="02020603050405020304" pitchFamily="18" charset="0"/>
              </a:rPr>
              <a:t>        Одновременно между льготами и привилегиями усматриваются и существенные различия: </a:t>
            </a:r>
          </a:p>
          <a:p>
            <a:pPr marL="342900" lvl="0" indent="-342900">
              <a:spcAft>
                <a:spcPts val="0"/>
              </a:spcAft>
              <a:buFont typeface="+mj-lt"/>
              <a:buAutoNum type="arabicParenR"/>
              <a:tabLst>
                <a:tab pos="457200" algn="l"/>
              </a:tabLst>
            </a:pPr>
            <a:r>
              <a:rPr lang="ru-RU" sz="3200" dirty="0">
                <a:latin typeface="Arial Narrow" panose="020B0606020202030204" pitchFamily="34" charset="0"/>
                <a:ea typeface="Times New Roman" panose="02020603050405020304" pitchFamily="18" charset="0"/>
              </a:rPr>
              <a:t>льготы распространяются на больший круг лиц и, следовательно, имеют более широкую сферу применения; </a:t>
            </a:r>
          </a:p>
          <a:p>
            <a:pPr marL="342900" lvl="0" indent="-342900">
              <a:spcAft>
                <a:spcPts val="0"/>
              </a:spcAft>
              <a:buFont typeface="+mj-lt"/>
              <a:buAutoNum type="arabicParenR"/>
              <a:tabLst>
                <a:tab pos="457200" algn="l"/>
              </a:tabLst>
            </a:pPr>
            <a:r>
              <a:rPr lang="ru-RU" sz="3200" dirty="0">
                <a:latin typeface="Arial Narrow" panose="020B0606020202030204" pitchFamily="34" charset="0"/>
                <a:ea typeface="Times New Roman" panose="02020603050405020304" pitchFamily="18" charset="0"/>
              </a:rPr>
              <a:t>привилегии – следующий по сравнению с льготами уровень дифференциации правового регулирования, изъятия  как из общих, так и из особенных норм права, это – своеобразные</a:t>
            </a:r>
          </a:p>
        </p:txBody>
      </p:sp>
    </p:spTree>
    <p:extLst>
      <p:ext uri="{BB962C8B-B14F-4D97-AF65-F5344CB8AC3E}">
        <p14:creationId xmlns:p14="http://schemas.microsoft.com/office/powerpoint/2010/main" val="1084251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8B633BC-AC4D-4662-8EC0-32E5A5A46032}"/>
              </a:ext>
            </a:extLst>
          </p:cNvPr>
          <p:cNvSpPr/>
          <p:nvPr/>
        </p:nvSpPr>
        <p:spPr>
          <a:xfrm>
            <a:off x="107504" y="116632"/>
            <a:ext cx="8928992" cy="6494085"/>
          </a:xfrm>
          <a:prstGeom prst="rect">
            <a:avLst/>
          </a:prstGeom>
        </p:spPr>
        <p:txBody>
          <a:bodyPr wrap="square">
            <a:spAutoFit/>
          </a:bodyPr>
          <a:lstStyle/>
          <a:p>
            <a:pPr lvl="0" algn="just">
              <a:spcAft>
                <a:spcPts val="0"/>
              </a:spcAft>
              <a:tabLst>
                <a:tab pos="457200" algn="l"/>
              </a:tabLst>
            </a:pPr>
            <a:r>
              <a:rPr lang="ru-RU" sz="3200" dirty="0">
                <a:latin typeface="Arial Narrow" panose="020B0606020202030204" pitchFamily="34" charset="0"/>
                <a:ea typeface="Times New Roman" panose="02020603050405020304" pitchFamily="18" charset="0"/>
              </a:rPr>
              <a:t>исключения из исключений;</a:t>
            </a:r>
          </a:p>
          <a:p>
            <a:pPr lvl="0" algn="just">
              <a:spcAft>
                <a:spcPts val="0"/>
              </a:spcAft>
            </a:pPr>
            <a:r>
              <a:rPr lang="ru-RU" sz="3200" dirty="0">
                <a:latin typeface="Arial Narrow" panose="020B0606020202030204" pitchFamily="34" charset="0"/>
                <a:ea typeface="Times New Roman" panose="02020603050405020304" pitchFamily="18" charset="0"/>
              </a:rPr>
              <a:t>3) с помощью льгот право пытается выровнять фактическое неравенство разных субъектов, а посредством привилегий – юридически выделить тех, кому это необходимо для осуществления специфических обязанностей. </a:t>
            </a:r>
          </a:p>
          <a:p>
            <a:pPr lvl="0" algn="just">
              <a:spcAft>
                <a:spcPts val="0"/>
              </a:spcAft>
            </a:pPr>
            <a:r>
              <a:rPr lang="ru-RU" sz="3200" dirty="0">
                <a:latin typeface="Arial Narrow" panose="020B0606020202030204" pitchFamily="34" charset="0"/>
              </a:rPr>
              <a:t>В том случае, когда допускается чрезмерное улучшение положения отдельных лиц, и так являющихся достаточно обеспеченными и находящимися на верхних ступенях социальной лестницы, речь идет о привилегиях, еще более усиливающих социально-экономическую дифференциацию населения.</a:t>
            </a:r>
            <a:r>
              <a:rPr lang="ru-RU" sz="3200" dirty="0">
                <a:latin typeface="Arial Narrow" panose="020B0606020202030204" pitchFamily="34" charset="0"/>
                <a:ea typeface="Times New Roman" panose="02020603050405020304" pitchFamily="18" charset="0"/>
              </a:rPr>
              <a:t>  </a:t>
            </a:r>
          </a:p>
        </p:txBody>
      </p:sp>
    </p:spTree>
    <p:extLst>
      <p:ext uri="{BB962C8B-B14F-4D97-AF65-F5344CB8AC3E}">
        <p14:creationId xmlns:p14="http://schemas.microsoft.com/office/powerpoint/2010/main" val="118194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68381BD-0640-4F6C-A9ED-C5FC39C3D65C}"/>
              </a:ext>
            </a:extLst>
          </p:cNvPr>
          <p:cNvSpPr/>
          <p:nvPr/>
        </p:nvSpPr>
        <p:spPr>
          <a:xfrm>
            <a:off x="179512" y="188640"/>
            <a:ext cx="8784976" cy="6986528"/>
          </a:xfrm>
          <a:prstGeom prst="rect">
            <a:avLst/>
          </a:prstGeom>
        </p:spPr>
        <p:txBody>
          <a:bodyPr wrap="square">
            <a:spAutoFit/>
          </a:bodyPr>
          <a:lstStyle/>
          <a:p>
            <a:pPr marL="359410" indent="-179705" algn="just"/>
            <a:r>
              <a:rPr lang="ru-RU" sz="3200" dirty="0">
                <a:latin typeface="Arial Narrow" panose="020B0606020202030204" pitchFamily="34" charset="0"/>
              </a:rPr>
              <a:t>Категорию « льгота» нужно отличать и от понятия « гарантия», которое означает «обеспечение, поручительство». Гарантия является более широким по своему объему способом обеспечения реализации прав и свобод, чем льгота, так как  включает в себя кроме льгот и другие юридические средства: поощрения, наказания, обязанности, запреты и т.п. Можно сказать, что льготы представляют собой специфический способ, средство реализации гарантий. Цель гарантий – не создание преимуществ, а создание реальных условий для реализации прав и обязанностей, льготы же призваны улучшить положение субъекта.</a:t>
            </a:r>
          </a:p>
          <a:p>
            <a:pPr marL="359410" indent="-179705" algn="just">
              <a:spcAft>
                <a:spcPts val="0"/>
              </a:spcAft>
            </a:pPr>
            <a:endParaRPr lang="ru-RU" sz="3200" dirty="0">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3997837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1047C7B-3764-4BC4-A017-906CF691776F}"/>
              </a:ext>
            </a:extLst>
          </p:cNvPr>
          <p:cNvSpPr/>
          <p:nvPr/>
        </p:nvSpPr>
        <p:spPr>
          <a:xfrm>
            <a:off x="251520" y="188640"/>
            <a:ext cx="8712968" cy="6494085"/>
          </a:xfrm>
          <a:prstGeom prst="rect">
            <a:avLst/>
          </a:prstGeom>
        </p:spPr>
        <p:txBody>
          <a:bodyPr wrap="square">
            <a:spAutoFit/>
          </a:bodyPr>
          <a:lstStyle/>
          <a:p>
            <a:r>
              <a:rPr lang="ru-RU" b="1" dirty="0">
                <a:latin typeface="Times New Roman" panose="02020603050405020304" pitchFamily="18" charset="0"/>
                <a:ea typeface="Times New Roman" panose="02020603050405020304" pitchFamily="18" charset="0"/>
              </a:rPr>
              <a:t> </a:t>
            </a:r>
            <a:r>
              <a:rPr lang="ru-RU" sz="3200" dirty="0">
                <a:latin typeface="Arial Narrow" panose="020B0606020202030204" pitchFamily="34" charset="0"/>
                <a:ea typeface="Times New Roman" panose="02020603050405020304" pitchFamily="18" charset="0"/>
              </a:rPr>
              <a:t>Действующее законодательство не содержит специальных статей, в которых бы содержалось указание на основания (критерии) классификации закрепленных им льгот. </a:t>
            </a:r>
            <a:r>
              <a:rPr lang="ru-RU" sz="3200" dirty="0">
                <a:latin typeface="Arial Narrow" panose="020B0606020202030204" pitchFamily="34" charset="0"/>
              </a:rPr>
              <a:t>Классификацию  льгот необходимо провести для того, чтобы выяснить, какие льготы существуют в настоящее время, кому и по каким основаниям они предоставляются, каким образом финансируются. Классификация необходима не сама по себе, не ради просто систематизации, а, в первую очередь, с прикладной целью. Классификация льгот дает более полное представление об этой правовой категории.</a:t>
            </a:r>
          </a:p>
          <a:p>
            <a:endParaRPr lang="ru-RU" sz="3200" dirty="0">
              <a:latin typeface="Arial Narrow" panose="020B0606020202030204" pitchFamily="34" charset="0"/>
            </a:endParaRPr>
          </a:p>
        </p:txBody>
      </p:sp>
    </p:spTree>
    <p:extLst>
      <p:ext uri="{BB962C8B-B14F-4D97-AF65-F5344CB8AC3E}">
        <p14:creationId xmlns:p14="http://schemas.microsoft.com/office/powerpoint/2010/main" val="2243328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286520"/>
            <a:ext cx="9144000" cy="571480"/>
          </a:xfrm>
          <a:solidFill>
            <a:srgbClr val="92D050"/>
          </a:solidFill>
        </p:spPr>
        <p:txBody>
          <a:bodyPr>
            <a:normAutofit fontScale="77500" lnSpcReduction="20000"/>
          </a:bodyPr>
          <a:lstStyle/>
          <a:p>
            <a:pPr algn="ctr"/>
            <a:r>
              <a:rPr lang="ru-RU" altLang="ru-RU" b="1" dirty="0">
                <a:latin typeface="Arial Narrow" pitchFamily="34" charset="0"/>
              </a:rPr>
              <a:t>Тема лекции: Льготы в праве социального обеспечения</a:t>
            </a:r>
            <a:endParaRPr lang="en-US" b="1" dirty="0">
              <a:latin typeface="Arial Narrow" pitchFamily="34" charset="0"/>
            </a:endParaRPr>
          </a:p>
          <a:p>
            <a:pPr algn="ctr"/>
            <a:r>
              <a:rPr lang="ru-RU" b="1" dirty="0">
                <a:latin typeface="Arial Narrow" pitchFamily="34" charset="0"/>
              </a:rPr>
              <a:t>Лектор</a:t>
            </a:r>
            <a:r>
              <a:rPr lang="en-US" b="1" dirty="0">
                <a:latin typeface="Arial Narrow" pitchFamily="34" charset="0"/>
              </a:rPr>
              <a:t> </a:t>
            </a:r>
            <a:r>
              <a:rPr lang="ru-RU"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142844" y="142853"/>
            <a:ext cx="8786874" cy="6278642"/>
          </a:xfrm>
          <a:prstGeom prst="rect">
            <a:avLst/>
          </a:prstGeom>
        </p:spPr>
        <p:txBody>
          <a:bodyPr wrap="square">
            <a:spAutoFit/>
          </a:bodyPr>
          <a:lstStyle/>
          <a:p>
            <a:r>
              <a:rPr lang="ru-RU" sz="3200" dirty="0">
                <a:latin typeface="Arial Narrow" pitchFamily="34" charset="0"/>
              </a:rPr>
              <a:t> </a:t>
            </a:r>
            <a:r>
              <a:rPr lang="ru-RU" sz="3200" i="1" dirty="0">
                <a:latin typeface="Arial Narrow" pitchFamily="34" charset="0"/>
              </a:rPr>
              <a:t> Классификация льгот осуществляется по различным основаниям:</a:t>
            </a:r>
          </a:p>
          <a:p>
            <a:r>
              <a:rPr lang="ru-RU" sz="3200" b="1" i="1" dirty="0">
                <a:latin typeface="Arial Narrow" pitchFamily="34" charset="0"/>
              </a:rPr>
              <a:t>            </a:t>
            </a:r>
            <a:r>
              <a:rPr lang="ru-RU" sz="3200" i="1" dirty="0">
                <a:latin typeface="Arial Narrow" pitchFamily="34" charset="0"/>
              </a:rPr>
              <a:t>1) по содержанию (т.е. по сферам  обеспечения жизнедеятельности):</a:t>
            </a:r>
            <a:endParaRPr lang="ru-RU" sz="3200" dirty="0">
              <a:latin typeface="Arial Narrow" pitchFamily="34" charset="0"/>
            </a:endParaRPr>
          </a:p>
          <a:p>
            <a:r>
              <a:rPr lang="ru-RU" sz="3200" dirty="0">
                <a:latin typeface="Arial Narrow" pitchFamily="34" charset="0"/>
              </a:rPr>
              <a:t>-  жилищные льготы : внеочередной  и первоочередной  порядок обеспечения жильем; жилищные субсидии на приобретение жилья; льготные ссуды (кредиты) на приобретение жилья; по оплате жилья и коммунальных услуг;</a:t>
            </a:r>
          </a:p>
          <a:p>
            <a:r>
              <a:rPr lang="ru-RU" sz="3200" dirty="0">
                <a:latin typeface="Arial Narrow" pitchFamily="34" charset="0"/>
              </a:rPr>
              <a:t>-  по проезду на городском, пригородном и междугородном транспорте (бесплатно или по льготной цене);</a:t>
            </a: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286520"/>
            <a:ext cx="9144000" cy="571480"/>
          </a:xfrm>
          <a:solidFill>
            <a:srgbClr val="92D050"/>
          </a:solidFill>
        </p:spPr>
        <p:txBody>
          <a:bodyPr>
            <a:normAutofit fontScale="77500" lnSpcReduction="20000"/>
          </a:bodyPr>
          <a:lstStyle/>
          <a:p>
            <a:pPr algn="ctr"/>
            <a:r>
              <a:rPr lang="ru-RU" altLang="ru-RU" b="1" dirty="0">
                <a:latin typeface="Arial Narrow" pitchFamily="34" charset="0"/>
              </a:rPr>
              <a:t>Тема лекции: Льготы в праве социального обеспечения</a:t>
            </a:r>
            <a:endParaRPr lang="en-US" b="1" dirty="0">
              <a:latin typeface="Arial Narrow" pitchFamily="34" charset="0"/>
            </a:endParaRPr>
          </a:p>
          <a:p>
            <a:pPr algn="ctr"/>
            <a:r>
              <a:rPr lang="ru-RU" b="1" dirty="0">
                <a:latin typeface="Arial Narrow" pitchFamily="34" charset="0"/>
              </a:rPr>
              <a:t>Лектор</a:t>
            </a:r>
            <a:r>
              <a:rPr lang="en-US" b="1" dirty="0">
                <a:latin typeface="Arial Narrow" pitchFamily="34" charset="0"/>
              </a:rPr>
              <a:t> </a:t>
            </a:r>
            <a:r>
              <a:rPr lang="ru-RU"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6913937"/>
          </a:xfrm>
          <a:prstGeom prst="rect">
            <a:avLst/>
          </a:prstGeom>
        </p:spPr>
        <p:txBody>
          <a:bodyPr wrap="square">
            <a:spAutoFit/>
          </a:bodyPr>
          <a:lstStyle/>
          <a:p>
            <a:r>
              <a:rPr lang="ru-RU" sz="3200" dirty="0">
                <a:latin typeface="Arial Narrow" pitchFamily="34" charset="0"/>
              </a:rPr>
              <a:t> -  обеспечение  транспортными средствами и средствами передвижения, их содержание и обслуживание; протезирование;</a:t>
            </a:r>
          </a:p>
          <a:p>
            <a:r>
              <a:rPr lang="ru-RU" sz="3200" dirty="0">
                <a:latin typeface="Arial Narrow" pitchFamily="34" charset="0"/>
              </a:rPr>
              <a:t>-    льготы по медицинскому и санаторно-курортному обслуживанию, обеспечению лекарственными средствами;</a:t>
            </a:r>
          </a:p>
          <a:p>
            <a:r>
              <a:rPr lang="ru-RU" sz="3200" dirty="0">
                <a:latin typeface="Arial Narrow" pitchFamily="34" charset="0"/>
              </a:rPr>
              <a:t>-   льготы на содержание детей;</a:t>
            </a:r>
          </a:p>
          <a:p>
            <a:r>
              <a:rPr lang="ru-RU" sz="3200" dirty="0">
                <a:latin typeface="Arial Narrow" pitchFamily="34" charset="0"/>
              </a:rPr>
              <a:t>-   льготы по налогам;</a:t>
            </a:r>
          </a:p>
          <a:p>
            <a:pPr>
              <a:buFontTx/>
              <a:buChar char="-"/>
            </a:pPr>
            <a:r>
              <a:rPr lang="ru-RU" sz="3200" dirty="0">
                <a:latin typeface="Arial Narrow" pitchFamily="34" charset="0"/>
              </a:rPr>
              <a:t>преимущественное право на вступление в различные кооперативы;</a:t>
            </a:r>
          </a:p>
          <a:p>
            <a:pPr>
              <a:buFontTx/>
              <a:buChar char="-"/>
            </a:pPr>
            <a:r>
              <a:rPr lang="ru-RU" sz="3200" dirty="0"/>
              <a:t>  </a:t>
            </a:r>
            <a:r>
              <a:rPr lang="ru-RU" sz="3200" dirty="0">
                <a:latin typeface="Arial Narrow" pitchFamily="34" charset="0"/>
              </a:rPr>
              <a:t>прочие льготы  (первоочередное предоставление земельных участков, внеконкурсный прием в учебные заведения и др.).</a:t>
            </a: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7263527"/>
          </a:xfrm>
          <a:prstGeom prst="rect">
            <a:avLst/>
          </a:prstGeom>
        </p:spPr>
        <p:txBody>
          <a:bodyPr wrap="square">
            <a:spAutoFit/>
          </a:bodyPr>
          <a:lstStyle/>
          <a:p>
            <a:r>
              <a:rPr lang="ru-RU" sz="3200" dirty="0">
                <a:latin typeface="Arial Narrow" pitchFamily="34" charset="0"/>
              </a:rPr>
              <a:t> 2) </a:t>
            </a:r>
            <a:r>
              <a:rPr lang="ru-RU" b="1" i="1" dirty="0"/>
              <a:t> </a:t>
            </a:r>
            <a:r>
              <a:rPr lang="ru-RU" sz="3200" i="1" dirty="0">
                <a:latin typeface="Arial Narrow" pitchFamily="34" charset="0"/>
              </a:rPr>
              <a:t>по их направленности:</a:t>
            </a:r>
            <a:endParaRPr lang="ru-RU" sz="3200" dirty="0">
              <a:latin typeface="Arial Narrow" pitchFamily="34" charset="0"/>
            </a:endParaRPr>
          </a:p>
          <a:p>
            <a:pPr>
              <a:buFontTx/>
              <a:buChar char="-"/>
            </a:pPr>
            <a:r>
              <a:rPr lang="ru-RU" sz="3200" dirty="0">
                <a:latin typeface="Arial Narrow" pitchFamily="34" charset="0"/>
              </a:rPr>
              <a:t>в области денежных расходов – освобождение (либо снижение)  от оплаты жилья и коммунальных услуг, вневедомственной охраны; бесплатный проезд на внутригородском транспорте, бесплатный (либо с частичной оплатой) проезд в пригородном транспорте, бесплатный (либо с частичной оплатой) проезд один раз в год (туда и обратно) на междугородном транспорте; денежная компенсация за наем (поднаем) жилья; освобождение от оплаты за содержание детей в дошкольных учреждениях; </a:t>
            </a:r>
          </a:p>
          <a:p>
            <a:pPr>
              <a:buFontTx/>
              <a:buChar char="-"/>
            </a:pPr>
            <a:r>
              <a:rPr lang="ru-RU" sz="3200" dirty="0"/>
              <a:t> </a:t>
            </a:r>
            <a:r>
              <a:rPr lang="ru-RU" sz="3200" dirty="0">
                <a:latin typeface="Arial Narrow" pitchFamily="34" charset="0"/>
              </a:rPr>
              <a:t>в области обеспечения собственностью – бесплатное предоставление автотранспорта по медицинским</a:t>
            </a:r>
          </a:p>
          <a:p>
            <a:r>
              <a:rPr lang="ru-RU" sz="3200" dirty="0">
                <a:latin typeface="Arial Narrow" pitchFamily="34" charset="0"/>
              </a:rPr>
              <a:t> </a:t>
            </a: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286520"/>
            <a:ext cx="9144000" cy="571480"/>
          </a:xfrm>
          <a:solidFill>
            <a:srgbClr val="92D050"/>
          </a:solidFill>
        </p:spPr>
        <p:txBody>
          <a:bodyPr>
            <a:normAutofit fontScale="77500" lnSpcReduction="20000"/>
          </a:bodyPr>
          <a:lstStyle/>
          <a:p>
            <a:pPr algn="ctr"/>
            <a:r>
              <a:rPr lang="ru-RU" altLang="ru-RU" b="1" dirty="0">
                <a:latin typeface="Arial Narrow" pitchFamily="34" charset="0"/>
              </a:rPr>
              <a:t>Тема лекции: Льготы в праве социального обеспечения</a:t>
            </a:r>
            <a:endParaRPr lang="en-US" b="1" dirty="0">
              <a:latin typeface="Arial Narrow" pitchFamily="34" charset="0"/>
            </a:endParaRPr>
          </a:p>
          <a:p>
            <a:pPr algn="ctr"/>
            <a:r>
              <a:rPr lang="ru-RU" b="1" dirty="0">
                <a:latin typeface="Arial Narrow" pitchFamily="34" charset="0"/>
              </a:rPr>
              <a:t>Лектор</a:t>
            </a:r>
            <a:r>
              <a:rPr lang="en-US" b="1" dirty="0">
                <a:latin typeface="Arial Narrow" pitchFamily="34" charset="0"/>
              </a:rPr>
              <a:t> </a:t>
            </a:r>
            <a:r>
              <a:rPr lang="ru-RU"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893134"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357158" y="531949"/>
            <a:ext cx="8429684"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a:ln>
                  <a:noFill/>
                </a:ln>
                <a:solidFill>
                  <a:schemeClr val="tx1"/>
                </a:solidFill>
                <a:effectLst/>
                <a:latin typeface="Arial Narrow" pitchFamily="34" charset="0"/>
                <a:ea typeface="Times New Roman" pitchFamily="18" charset="0"/>
                <a:cs typeface="Times New Roman" pitchFamily="18" charset="0"/>
              </a:rPr>
              <a:t>Вопросы:</a:t>
            </a:r>
          </a:p>
          <a:p>
            <a:pPr marL="514350" marR="0" lvl="0" indent="-514350" algn="l" defTabSz="914400" rtl="0" eaLnBrk="1" fontAlgn="base" latinLnBrk="0" hangingPunct="1">
              <a:lnSpc>
                <a:spcPct val="100000"/>
              </a:lnSpc>
              <a:spcBef>
                <a:spcPct val="0"/>
              </a:spcBef>
              <a:spcAft>
                <a:spcPct val="0"/>
              </a:spcAft>
              <a:buClrTx/>
              <a:buSzTx/>
              <a:buFontTx/>
              <a:buAutoNum type="arabicPeriod"/>
              <a:tabLst/>
            </a:pPr>
            <a:r>
              <a:rPr lang="ru-RU" sz="3200" dirty="0">
                <a:latin typeface="Arial Narrow" pitchFamily="34" charset="0"/>
              </a:rPr>
              <a:t>Понятие, признаки и правовая природа льгот</a:t>
            </a:r>
          </a:p>
          <a:p>
            <a:pPr marL="514350" marR="0" lvl="0" indent="-514350" algn="l" defTabSz="914400" rtl="0" eaLnBrk="1" fontAlgn="base" latinLnBrk="0" hangingPunct="1">
              <a:lnSpc>
                <a:spcPct val="100000"/>
              </a:lnSpc>
              <a:spcBef>
                <a:spcPct val="0"/>
              </a:spcBef>
              <a:spcAft>
                <a:spcPct val="0"/>
              </a:spcAft>
              <a:buClrTx/>
              <a:buSzTx/>
              <a:buFontTx/>
              <a:buAutoNum type="arabicPeriod"/>
              <a:tabLst/>
            </a:pPr>
            <a:r>
              <a:rPr lang="ru-RU" sz="3200" dirty="0">
                <a:latin typeface="Arial Narrow" pitchFamily="34" charset="0"/>
              </a:rPr>
              <a:t>Классификация льгот</a:t>
            </a:r>
          </a:p>
          <a:p>
            <a:pPr marL="514350" marR="0" lvl="0" indent="-514350" algn="l" defTabSz="914400" rtl="0" eaLnBrk="1" fontAlgn="base" latinLnBrk="0" hangingPunct="1">
              <a:lnSpc>
                <a:spcPct val="100000"/>
              </a:lnSpc>
              <a:spcBef>
                <a:spcPct val="0"/>
              </a:spcBef>
              <a:spcAft>
                <a:spcPct val="0"/>
              </a:spcAft>
              <a:buClrTx/>
              <a:buSzTx/>
              <a:buFontTx/>
              <a:buAutoNum type="arabicPeriod"/>
              <a:tabLst/>
            </a:pPr>
            <a:endParaRPr kumimoji="0" lang="ru-RU" sz="3200" b="0" i="0" u="none" strike="noStrike" cap="none" normalizeH="0" baseline="0" dirty="0">
              <a:ln>
                <a:noFill/>
              </a:ln>
              <a:solidFill>
                <a:schemeClr val="tx1"/>
              </a:solidFill>
              <a:effectLst/>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6494085"/>
          </a:xfrm>
          <a:prstGeom prst="rect">
            <a:avLst/>
          </a:prstGeom>
        </p:spPr>
        <p:txBody>
          <a:bodyPr wrap="square">
            <a:spAutoFit/>
          </a:bodyPr>
          <a:lstStyle/>
          <a:p>
            <a:r>
              <a:rPr lang="ru-RU" sz="3200" dirty="0">
                <a:latin typeface="Arial Narrow" pitchFamily="34" charset="0"/>
              </a:rPr>
              <a:t> показаниям;</a:t>
            </a:r>
          </a:p>
          <a:p>
            <a:r>
              <a:rPr lang="ru-RU" sz="3200" dirty="0">
                <a:latin typeface="Arial Narrow" pitchFamily="34" charset="0"/>
              </a:rPr>
              <a:t>- в области труда и занятости – четыре дополнительных оплачиваемых выходных дня в месяц родителям детей-инвалидов, дополнительный оплачиваемый отпуск, дополнительная компенсация за выслугу лет работающим в зоне с особым социально-экономическим статусом; </a:t>
            </a:r>
          </a:p>
          <a:p>
            <a:r>
              <a:rPr lang="ru-RU" sz="3200" dirty="0">
                <a:latin typeface="Arial Narrow" pitchFamily="34" charset="0"/>
              </a:rPr>
              <a:t>-  в области здравоохранения – бесплатное обеспечение (снижение  оплаты) лекарствами; бесплатное изготовление и ремонт (снижение оплаты) зубных протезов; предоставление бесплатной путевки на санаторно-курортное лечение; возмещение вреда пострадавшим в результате испытаний ядерного</a:t>
            </a:r>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6494085"/>
          </a:xfrm>
          <a:prstGeom prst="rect">
            <a:avLst/>
          </a:prstGeom>
        </p:spPr>
        <p:txBody>
          <a:bodyPr wrap="square">
            <a:spAutoFit/>
          </a:bodyPr>
          <a:lstStyle/>
          <a:p>
            <a:r>
              <a:rPr lang="ru-RU" sz="3200" dirty="0">
                <a:latin typeface="Arial Narrow" pitchFamily="34" charset="0"/>
              </a:rPr>
              <a:t>оружия, эксплуатации ядерных установок и ликвидации аварий на них; </a:t>
            </a:r>
          </a:p>
          <a:p>
            <a:r>
              <a:rPr lang="ru-RU" sz="3200" dirty="0">
                <a:latin typeface="Arial Narrow" pitchFamily="34" charset="0"/>
              </a:rPr>
              <a:t>-  в области образования – льготы при поступлении в высшие и средние специальные учебные заведения некоторым категориям населения  (лица, пострадавшие от радиации; дети погибших в военных конфликтах; дети- сироты и др.); </a:t>
            </a:r>
          </a:p>
          <a:p>
            <a:pPr>
              <a:buFontTx/>
              <a:buChar char="-"/>
            </a:pPr>
            <a:r>
              <a:rPr lang="ru-RU" sz="3200" dirty="0">
                <a:latin typeface="Arial Narrow" pitchFamily="34" charset="0"/>
              </a:rPr>
              <a:t>в области нейтрализации необычных условий жизни (климат, загрязнение окружающей среды) – льготы лицам, пострадавшим от радиации; работающим в районах Крайнего Севера и др.</a:t>
            </a:r>
          </a:p>
          <a:p>
            <a:r>
              <a:rPr lang="ru-RU" sz="3200" dirty="0">
                <a:latin typeface="Arial Narrow" pitchFamily="34" charset="0"/>
              </a:rPr>
              <a:t>Приведенная классификация свидетельствует об объеме распространения  льгот на различные сферы</a:t>
            </a:r>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8586966"/>
          </a:xfrm>
          <a:prstGeom prst="rect">
            <a:avLst/>
          </a:prstGeom>
        </p:spPr>
        <p:txBody>
          <a:bodyPr wrap="square">
            <a:spAutoFit/>
          </a:bodyPr>
          <a:lstStyle/>
          <a:p>
            <a:r>
              <a:rPr lang="ru-RU" sz="3200" dirty="0">
                <a:latin typeface="Arial Narrow" pitchFamily="34" charset="0"/>
              </a:rPr>
              <a:t>жизнедеятельности, об их разнообразии, межотраслевом характере. </a:t>
            </a:r>
          </a:p>
          <a:p>
            <a:r>
              <a:rPr lang="ru-RU" sz="3200" i="1" dirty="0">
                <a:latin typeface="Arial Narrow" pitchFamily="34" charset="0"/>
              </a:rPr>
              <a:t>3) по кругу субъектов – получателей льгот</a:t>
            </a:r>
            <a:r>
              <a:rPr lang="ru-RU" sz="3200" dirty="0">
                <a:latin typeface="Arial Narrow" pitchFamily="34" charset="0"/>
              </a:rPr>
              <a:t>. </a:t>
            </a:r>
          </a:p>
          <a:p>
            <a:r>
              <a:rPr lang="ru-RU" sz="3200" i="1" dirty="0">
                <a:latin typeface="Arial Narrow" pitchFamily="34" charset="0"/>
              </a:rPr>
              <a:t>А) Граждане, имеющие право на льготы в связи с </a:t>
            </a:r>
            <a:r>
              <a:rPr lang="ru-RU" sz="3200" i="1" dirty="0" err="1">
                <a:latin typeface="Arial Narrow" pitchFamily="34" charset="0"/>
              </a:rPr>
              <a:t>малообеспеченностью</a:t>
            </a:r>
            <a:r>
              <a:rPr lang="ru-RU" sz="3200" i="1" dirty="0">
                <a:latin typeface="Arial Narrow" pitchFamily="34" charset="0"/>
              </a:rPr>
              <a:t>:</a:t>
            </a:r>
            <a:r>
              <a:rPr lang="ru-RU" sz="3200" dirty="0">
                <a:latin typeface="Arial Narrow" pitchFamily="34" charset="0"/>
              </a:rPr>
              <a:t> инвалиды; многодетные семьи;  безработные;  дети-сироты и дети, оставшиеся без попечения родителей;  беженцы и вынужденные переселенцы </a:t>
            </a:r>
          </a:p>
          <a:p>
            <a:r>
              <a:rPr lang="ru-RU" sz="3200" i="1" dirty="0">
                <a:latin typeface="Arial Narrow" pitchFamily="34" charset="0"/>
              </a:rPr>
              <a:t>Б) Граждане,  пострадавшие от военных действий и политических репрессий: </a:t>
            </a:r>
            <a:r>
              <a:rPr lang="ru-RU" sz="3200" dirty="0">
                <a:latin typeface="Arial Narrow" pitchFamily="34" charset="0"/>
              </a:rPr>
              <a:t> бывшие несовершеннолетние узники фашизма ;  жертвы политических репрессий</a:t>
            </a:r>
          </a:p>
          <a:p>
            <a:r>
              <a:rPr lang="ru-RU" sz="3200" i="1" dirty="0">
                <a:latin typeface="Arial Narrow" pitchFamily="34" charset="0"/>
              </a:rPr>
              <a:t>В) Граждане, имеющие особые заслуги перед государством и обществом: </a:t>
            </a:r>
            <a:r>
              <a:rPr lang="ru-RU" sz="3200" dirty="0">
                <a:latin typeface="Arial Narrow" pitchFamily="34" charset="0"/>
              </a:rPr>
              <a:t> участники, ветераны</a:t>
            </a:r>
          </a:p>
          <a:p>
            <a:endParaRPr lang="ru-RU" sz="3200" dirty="0">
              <a:latin typeface="Arial Narrow" pitchFamily="34" charset="0"/>
            </a:endParaRPr>
          </a:p>
          <a:p>
            <a:r>
              <a:rPr lang="ru-RU" sz="3200" dirty="0">
                <a:latin typeface="Arial Narrow" pitchFamily="34" charset="0"/>
              </a:rPr>
              <a:t> </a:t>
            </a:r>
          </a:p>
          <a:p>
            <a:endParaRPr lang="ru-RU" dirty="0">
              <a:latin typeface="Arial Narrow" pitchFamily="34" charset="0"/>
            </a:endParaRPr>
          </a:p>
          <a:p>
            <a:r>
              <a:rPr lang="ru-RU" dirty="0">
                <a:latin typeface="Arial Narrow" pitchFamily="34" charset="0"/>
              </a:rPr>
              <a:t> </a:t>
            </a:r>
          </a:p>
          <a:p>
            <a:endParaRPr lang="ru-RU" dirty="0">
              <a:latin typeface="Arial Narrow" pitchFamily="34" charset="0"/>
            </a:endParaRP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8094524"/>
          </a:xfrm>
          <a:prstGeom prst="rect">
            <a:avLst/>
          </a:prstGeom>
        </p:spPr>
        <p:txBody>
          <a:bodyPr wrap="square">
            <a:spAutoFit/>
          </a:bodyPr>
          <a:lstStyle/>
          <a:p>
            <a:r>
              <a:rPr lang="ru-RU" sz="3200" dirty="0">
                <a:latin typeface="Arial Narrow" pitchFamily="34" charset="0"/>
              </a:rPr>
              <a:t>Великой Отечественной войны, ветераны боевых действий на территории других государств;  Герои Советского Союза, Герои Российской Федерации, полные кавалеры ордена Славы;  Герои Социалистического Труда и полные кавалеры ордена Трудовой славы;  другие категории (олимпийцы и др.).</a:t>
            </a:r>
          </a:p>
          <a:p>
            <a:r>
              <a:rPr lang="ru-RU" sz="3200" i="1" dirty="0">
                <a:latin typeface="Arial Narrow" pitchFamily="34" charset="0"/>
              </a:rPr>
              <a:t>Г) Граждане, подвергшиеся воздействию радиационных и техногенных катастроф:</a:t>
            </a:r>
            <a:r>
              <a:rPr lang="ru-RU" sz="3200" b="1" dirty="0">
                <a:latin typeface="Arial Narrow" pitchFamily="34" charset="0"/>
              </a:rPr>
              <a:t> </a:t>
            </a:r>
            <a:r>
              <a:rPr lang="ru-RU" sz="3200" dirty="0">
                <a:latin typeface="Arial Narrow" pitchFamily="34" charset="0"/>
              </a:rPr>
              <a:t>граждане, подвергшиеся воздействию радиации в результате катастроф и аварий;  граждане, пострадавшие вследствие ядерных испытаний. </a:t>
            </a:r>
          </a:p>
          <a:p>
            <a:r>
              <a:rPr lang="ru-RU" sz="3200" i="1" dirty="0">
                <a:latin typeface="Arial Narrow" pitchFamily="34" charset="0"/>
              </a:rPr>
              <a:t>Д)  В  зависимости от профессиональной принадлежности</a:t>
            </a:r>
            <a:r>
              <a:rPr lang="ru-RU" sz="3200" dirty="0">
                <a:latin typeface="Arial Narrow" pitchFamily="34" charset="0"/>
              </a:rPr>
              <a:t>:  военнослужащие ; работники</a:t>
            </a:r>
          </a:p>
          <a:p>
            <a:r>
              <a:rPr lang="ru-RU" sz="3200" dirty="0">
                <a:latin typeface="Arial Narrow" pitchFamily="34" charset="0"/>
              </a:rPr>
              <a:t> </a:t>
            </a:r>
          </a:p>
          <a:p>
            <a:endParaRPr lang="ru-RU" dirty="0">
              <a:latin typeface="Arial Narrow" pitchFamily="34" charset="0"/>
            </a:endParaRPr>
          </a:p>
          <a:p>
            <a:r>
              <a:rPr lang="ru-RU" dirty="0">
                <a:latin typeface="Arial Narrow" pitchFamily="34" charset="0"/>
              </a:rPr>
              <a:t> </a:t>
            </a:r>
          </a:p>
          <a:p>
            <a:endParaRPr lang="ru-RU" dirty="0">
              <a:latin typeface="Arial Narrow" pitchFamily="34" charset="0"/>
            </a:endParaRP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8094524"/>
          </a:xfrm>
          <a:prstGeom prst="rect">
            <a:avLst/>
          </a:prstGeom>
        </p:spPr>
        <p:txBody>
          <a:bodyPr wrap="square">
            <a:spAutoFit/>
          </a:bodyPr>
          <a:lstStyle/>
          <a:p>
            <a:r>
              <a:rPr lang="ru-RU" sz="3200" dirty="0">
                <a:latin typeface="Arial Narrow" pitchFamily="34" charset="0"/>
              </a:rPr>
              <a:t>полиции;  пожарные ;  судебные приставы;  работники  прокуратуры; работающие на вредных и опасных производствах, а также в районах Крайнего Севера и местностях, приравненных к ним.</a:t>
            </a:r>
          </a:p>
          <a:p>
            <a:r>
              <a:rPr lang="ru-RU" sz="3200" dirty="0">
                <a:latin typeface="Arial Narrow" pitchFamily="34" charset="0"/>
              </a:rPr>
              <a:t>Далеко не все категории лиц, имеющих право на  различного вида льготы, относятся к субъектам права социального обеспечения.</a:t>
            </a:r>
          </a:p>
          <a:p>
            <a:r>
              <a:rPr lang="ru-RU" sz="3200" i="1" dirty="0">
                <a:latin typeface="Arial Narrow" pitchFamily="34" charset="0"/>
              </a:rPr>
              <a:t>4) по целям, которые льготы преследуют:</a:t>
            </a:r>
            <a:endParaRPr lang="ru-RU" sz="3200" dirty="0">
              <a:latin typeface="Arial Narrow" pitchFamily="34" charset="0"/>
            </a:endParaRPr>
          </a:p>
          <a:p>
            <a:r>
              <a:rPr lang="ru-RU" sz="3200" dirty="0">
                <a:latin typeface="Arial Narrow" pitchFamily="34" charset="0"/>
              </a:rPr>
              <a:t>А)  льготы, целью которых является социальная поддержка, помощь лицам, в силу объективных, признаваемых государством уважительными причин,  не могущим самостоятельно обеспечить  себе </a:t>
            </a:r>
            <a:r>
              <a:rPr lang="ru-RU" sz="3200" dirty="0" err="1">
                <a:latin typeface="Arial Narrow" pitchFamily="34" charset="0"/>
              </a:rPr>
              <a:t>жизнесуществование</a:t>
            </a:r>
            <a:r>
              <a:rPr lang="ru-RU" sz="3200" dirty="0">
                <a:latin typeface="Arial Narrow" pitchFamily="34" charset="0"/>
              </a:rPr>
              <a:t> (инвалиды, пенсионеры, </a:t>
            </a:r>
          </a:p>
          <a:p>
            <a:endParaRPr lang="ru-RU" sz="3200" dirty="0">
              <a:latin typeface="Arial Narrow" pitchFamily="34" charset="0"/>
            </a:endParaRPr>
          </a:p>
          <a:p>
            <a:endParaRPr lang="ru-RU" dirty="0">
              <a:latin typeface="Arial Narrow" pitchFamily="34" charset="0"/>
            </a:endParaRPr>
          </a:p>
          <a:p>
            <a:r>
              <a:rPr lang="ru-RU" dirty="0">
                <a:latin typeface="Arial Narrow" pitchFamily="34" charset="0"/>
              </a:rPr>
              <a:t> </a:t>
            </a:r>
          </a:p>
          <a:p>
            <a:endParaRPr lang="ru-RU" dirty="0">
              <a:latin typeface="Arial Narrow" pitchFamily="34" charset="0"/>
            </a:endParaRP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7602081"/>
          </a:xfrm>
          <a:prstGeom prst="rect">
            <a:avLst/>
          </a:prstGeom>
        </p:spPr>
        <p:txBody>
          <a:bodyPr wrap="square">
            <a:spAutoFit/>
          </a:bodyPr>
          <a:lstStyle/>
          <a:p>
            <a:r>
              <a:rPr lang="ru-RU" sz="3200" dirty="0">
                <a:latin typeface="Arial Narrow" pitchFamily="34" charset="0"/>
              </a:rPr>
              <a:t>безработные, беженцы, вынужденные переселенцы).</a:t>
            </a:r>
          </a:p>
          <a:p>
            <a:r>
              <a:rPr lang="ru-RU" sz="3200" dirty="0">
                <a:latin typeface="Arial Narrow" pitchFamily="34" charset="0"/>
              </a:rPr>
              <a:t>Б) льготы, предназначенные для оказания общественного почета, поощрения за особые заслуги перед государством  ( ветераны войны, Герои Советского Союза, Герои России и др.).</a:t>
            </a:r>
          </a:p>
          <a:p>
            <a:r>
              <a:rPr lang="ru-RU" sz="3200" dirty="0">
                <a:latin typeface="Arial Narrow" pitchFamily="34" charset="0"/>
              </a:rPr>
              <a:t>В) льготы, компенсирующие  воздействие  вредных факторов, вызванных радиационными и техногенными катастрофами, неблагоприятными природно-климатическими условиями (лица, пострадавшие  в результате аварии на Чернобыльской АЭС, в результате ядерных испытаний и аварий, проживающие в районах Крайнего Севера).</a:t>
            </a:r>
          </a:p>
          <a:p>
            <a:endParaRPr lang="ru-RU" sz="3200" dirty="0">
              <a:latin typeface="Arial Narrow" pitchFamily="34" charset="0"/>
            </a:endParaRPr>
          </a:p>
          <a:p>
            <a:endParaRPr lang="ru-RU" dirty="0">
              <a:latin typeface="Arial Narrow" pitchFamily="34" charset="0"/>
            </a:endParaRPr>
          </a:p>
          <a:p>
            <a:r>
              <a:rPr lang="ru-RU" dirty="0">
                <a:latin typeface="Arial Narrow" pitchFamily="34" charset="0"/>
              </a:rPr>
              <a:t> </a:t>
            </a:r>
          </a:p>
          <a:p>
            <a:endParaRPr lang="ru-RU" dirty="0">
              <a:latin typeface="Arial Narrow" pitchFamily="34" charset="0"/>
            </a:endParaRP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7048083"/>
          </a:xfrm>
          <a:prstGeom prst="rect">
            <a:avLst/>
          </a:prstGeom>
        </p:spPr>
        <p:txBody>
          <a:bodyPr wrap="square">
            <a:spAutoFit/>
          </a:bodyPr>
          <a:lstStyle/>
          <a:p>
            <a:r>
              <a:rPr lang="ru-RU" sz="3200" dirty="0">
                <a:latin typeface="Arial Narrow" pitchFamily="34" charset="0"/>
              </a:rPr>
              <a:t>Г) льготы, стимулирующие  выполнение определенных  профессиональных обязанностей (пожарные, военнослужащие, работники полиции, судебные приставы и т.п.).</a:t>
            </a:r>
          </a:p>
          <a:p>
            <a:r>
              <a:rPr lang="ru-RU" sz="3200" dirty="0">
                <a:latin typeface="Arial Narrow" pitchFamily="34" charset="0"/>
              </a:rPr>
              <a:t>Представленная классификация дает возможность не только определить цели, но  выявить и функции правовых льгот: компенсационную, стимулирующую, поощрительную.</a:t>
            </a:r>
          </a:p>
          <a:p>
            <a:r>
              <a:rPr lang="ru-RU" sz="3200" i="1" dirty="0">
                <a:latin typeface="Arial Narrow" pitchFamily="34" charset="0"/>
              </a:rPr>
              <a:t>5. По форме предоставления льготы классифицируются на:</a:t>
            </a:r>
            <a:endParaRPr lang="ru-RU" sz="3200" dirty="0">
              <a:latin typeface="Arial Narrow" pitchFamily="34" charset="0"/>
            </a:endParaRPr>
          </a:p>
          <a:p>
            <a:r>
              <a:rPr lang="ru-RU" sz="3200" dirty="0">
                <a:latin typeface="Arial Narrow" pitchFamily="34" charset="0"/>
              </a:rPr>
              <a:t>А) льготы  материального характера (освобождение  от общепринятой платы за тот или иной товар или услугу, или снижение оплаты за предоставляемые услуги, </a:t>
            </a:r>
            <a:endParaRPr lang="ru-RU" dirty="0">
              <a:latin typeface="Arial Narrow" pitchFamily="34" charset="0"/>
            </a:endParaRPr>
          </a:p>
          <a:p>
            <a:endParaRPr lang="ru-RU" dirty="0">
              <a:latin typeface="Arial Narrow" pitchFamily="34" charset="0"/>
            </a:endParaRP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7048083"/>
          </a:xfrm>
          <a:prstGeom prst="rect">
            <a:avLst/>
          </a:prstGeom>
        </p:spPr>
        <p:txBody>
          <a:bodyPr wrap="square">
            <a:spAutoFit/>
          </a:bodyPr>
          <a:lstStyle/>
          <a:p>
            <a:r>
              <a:rPr lang="ru-RU" sz="3200" dirty="0">
                <a:latin typeface="Arial Narrow" pitchFamily="34" charset="0"/>
              </a:rPr>
              <a:t>получение разовых льготных кредитов банковских учреждений)</a:t>
            </a:r>
            <a:r>
              <a:rPr lang="ru-RU" dirty="0"/>
              <a:t>.</a:t>
            </a:r>
          </a:p>
          <a:p>
            <a:r>
              <a:rPr lang="ru-RU" sz="3200" dirty="0">
                <a:latin typeface="Arial Narrow" pitchFamily="34" charset="0"/>
              </a:rPr>
              <a:t>Б) льготы нематериального характера (право внеочередного или  первоочередного обслуживания там, где предполагается определенная очередность  либо преимущественная возможность воспользоваться тем или иным правом).</a:t>
            </a:r>
          </a:p>
          <a:p>
            <a:r>
              <a:rPr lang="ru-RU" sz="3200" i="1" dirty="0">
                <a:latin typeface="Arial Narrow" pitchFamily="34" charset="0"/>
              </a:rPr>
              <a:t>6) По источникам финансирования льготы можно классифицировать на:</a:t>
            </a:r>
            <a:endParaRPr lang="ru-RU" sz="3200" dirty="0">
              <a:latin typeface="Arial Narrow" pitchFamily="34" charset="0"/>
            </a:endParaRPr>
          </a:p>
          <a:p>
            <a:r>
              <a:rPr lang="ru-RU" sz="3200" dirty="0">
                <a:latin typeface="Arial Narrow" pitchFamily="34" charset="0"/>
              </a:rPr>
              <a:t>А) льготы, финансируемые из государственных внебюджетных фондов социального страхования; </a:t>
            </a:r>
          </a:p>
          <a:p>
            <a:r>
              <a:rPr lang="ru-RU" sz="3200" dirty="0">
                <a:latin typeface="Arial Narrow" pitchFamily="34" charset="0"/>
              </a:rPr>
              <a:t>Б) льготы, финансируемые из средств бюджетов различных уровней  (федерального, субъектов</a:t>
            </a:r>
            <a:endParaRPr lang="ru-RU" dirty="0">
              <a:latin typeface="Arial Narrow" pitchFamily="34" charset="0"/>
            </a:endParaRPr>
          </a:p>
          <a:p>
            <a:endParaRPr lang="ru-RU" dirty="0">
              <a:latin typeface="Arial Narrow" pitchFamily="34" charset="0"/>
            </a:endParaRP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6494085"/>
          </a:xfrm>
          <a:prstGeom prst="rect">
            <a:avLst/>
          </a:prstGeom>
        </p:spPr>
        <p:txBody>
          <a:bodyPr wrap="square">
            <a:spAutoFit/>
          </a:bodyPr>
          <a:lstStyle/>
          <a:p>
            <a:r>
              <a:rPr lang="ru-RU" sz="3200" dirty="0">
                <a:latin typeface="Arial Narrow" pitchFamily="34" charset="0"/>
              </a:rPr>
              <a:t>Федерации, местных).</a:t>
            </a:r>
          </a:p>
          <a:p>
            <a:r>
              <a:rPr lang="ru-RU" sz="3200" dirty="0">
                <a:latin typeface="Arial Narrow" pitchFamily="34" charset="0"/>
              </a:rPr>
              <a:t>В)  льготы, финансируемые из федерального и территориальных фондов социальной поддержки населения. </a:t>
            </a:r>
          </a:p>
          <a:p>
            <a:r>
              <a:rPr lang="ru-RU" sz="3200" i="1" dirty="0">
                <a:latin typeface="Arial Narrow" pitchFamily="34" charset="0"/>
              </a:rPr>
              <a:t>7. По социально-правовым основаниям предоставления</a:t>
            </a:r>
            <a:r>
              <a:rPr lang="ru-RU" sz="3200" dirty="0">
                <a:latin typeface="Arial Narrow" pitchFamily="34" charset="0"/>
              </a:rPr>
              <a:t>:</a:t>
            </a:r>
          </a:p>
          <a:p>
            <a:r>
              <a:rPr lang="ru-RU" sz="3200" dirty="0">
                <a:latin typeface="Arial Narrow" pitchFamily="34" charset="0"/>
              </a:rPr>
              <a:t>А) нуждаемость (причинами которой  являются  инвалидность, безработица, старость, многодетность и др.);</a:t>
            </a:r>
          </a:p>
          <a:p>
            <a:r>
              <a:rPr lang="ru-RU" sz="3200" dirty="0">
                <a:latin typeface="Arial Narrow" pitchFamily="34" charset="0"/>
              </a:rPr>
              <a:t> б) неблагоприятное воздействие различных факторов (радиационных, техногенных, военных действий и  т.п.);</a:t>
            </a:r>
          </a:p>
          <a:p>
            <a:r>
              <a:rPr lang="ru-RU" sz="3200" dirty="0">
                <a:latin typeface="Arial Narrow" pitchFamily="34" charset="0"/>
              </a:rPr>
              <a:t>В) особые заслуги перед обществом и государством.</a:t>
            </a:r>
          </a:p>
          <a:p>
            <a:r>
              <a:rPr lang="ru-RU" sz="3200" dirty="0"/>
              <a:t> </a:t>
            </a:r>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7602081"/>
          </a:xfrm>
          <a:prstGeom prst="rect">
            <a:avLst/>
          </a:prstGeom>
        </p:spPr>
        <p:txBody>
          <a:bodyPr wrap="square">
            <a:spAutoFit/>
          </a:bodyPr>
          <a:lstStyle/>
          <a:p>
            <a:r>
              <a:rPr lang="ru-RU" sz="3200" dirty="0">
                <a:latin typeface="Arial Narrow" pitchFamily="34" charset="0"/>
              </a:rPr>
              <a:t>Применение одного критерия классификации не исключает возможности использования другого по отношению к одному и тому же виду льгот, в результате чего происходит наложение критериев, в связи с чем одну и ту же льготу можно рассматривать  с  различных позиций одновременно.</a:t>
            </a:r>
          </a:p>
          <a:p>
            <a:r>
              <a:rPr lang="ru-RU" sz="3200" i="1" dirty="0">
                <a:latin typeface="Arial Narrow" pitchFamily="34" charset="0"/>
              </a:rPr>
              <a:t>Место  норм, закрепляющих льготы, в праве социального обеспечения</a:t>
            </a:r>
            <a:r>
              <a:rPr lang="ru-RU" sz="3200" dirty="0">
                <a:latin typeface="Arial Narrow" pitchFamily="34" charset="0"/>
              </a:rPr>
              <a:t>: льготы являются  комплексным межотраслевым институтом законодательства и одновременно  в праве социального обеспечения представляют собой внутриотраслевой  сквозной институт.</a:t>
            </a:r>
          </a:p>
          <a:p>
            <a:endParaRPr lang="ru-RU" sz="3200" dirty="0">
              <a:latin typeface="Arial Narrow" pitchFamily="34" charset="0"/>
            </a:endParaRPr>
          </a:p>
          <a:p>
            <a:endParaRPr lang="ru-RU" dirty="0">
              <a:latin typeface="Arial Narrow" pitchFamily="34" charset="0"/>
            </a:endParaRPr>
          </a:p>
          <a:p>
            <a:endParaRPr lang="ru-RU" dirty="0">
              <a:latin typeface="Arial Narrow" pitchFamily="34" charset="0"/>
            </a:endParaRPr>
          </a:p>
          <a:p>
            <a:endParaRPr lang="ru-RU" dirty="0">
              <a:latin typeface="Arial Narrow" pitchFamily="34" charset="0"/>
            </a:endParaRP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FBF8EDD-C924-4F8C-8C3E-06A13AA2558C}"/>
              </a:ext>
            </a:extLst>
          </p:cNvPr>
          <p:cNvSpPr/>
          <p:nvPr/>
        </p:nvSpPr>
        <p:spPr>
          <a:xfrm>
            <a:off x="107504" y="74687"/>
            <a:ext cx="8928992" cy="6001643"/>
          </a:xfrm>
          <a:prstGeom prst="rect">
            <a:avLst/>
          </a:prstGeom>
        </p:spPr>
        <p:txBody>
          <a:bodyPr wrap="square">
            <a:spAutoFit/>
          </a:bodyPr>
          <a:lstStyle/>
          <a:p>
            <a:r>
              <a:rPr lang="ru-RU" sz="3200" dirty="0">
                <a:latin typeface="Arial Narrow" panose="020B0606020202030204" pitchFamily="34" charset="0"/>
              </a:rPr>
              <a:t>В науке нет  однозначного подхода к понятию льгот, но чаще всего  их определяют как  правомерное облегчение положения субъекта, позволяющее ему полнее удовлетворить свои интересы и выражающееся как в предоставлении дополнительных, особых прав  (преимуществ), так и в  освобождении от обязанностей.</a:t>
            </a:r>
          </a:p>
          <a:p>
            <a:r>
              <a:rPr lang="ru-RU" sz="3200" dirty="0">
                <a:latin typeface="Arial Narrow" panose="020B0606020202030204" pitchFamily="34" charset="0"/>
                <a:ea typeface="Times New Roman" panose="02020603050405020304" pitchFamily="18" charset="0"/>
              </a:rPr>
              <a:t>Значимость  вопроса о понятии и признаках правовых льгот заключается в том, что понятие – это отправная категория, которая даст возможность отграничить льготы от смежных категорий и понятий, сконцентрировать внимание на главном, основном, уйти от второстепенных вопросов.     </a:t>
            </a:r>
            <a:endParaRPr lang="ru-RU" sz="3200" dirty="0">
              <a:latin typeface="Arial Narrow" panose="020B0606020202030204" pitchFamily="34" charset="0"/>
            </a:endParaRPr>
          </a:p>
        </p:txBody>
      </p:sp>
    </p:spTree>
    <p:extLst>
      <p:ext uri="{BB962C8B-B14F-4D97-AF65-F5344CB8AC3E}">
        <p14:creationId xmlns:p14="http://schemas.microsoft.com/office/powerpoint/2010/main" val="3508478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429396"/>
            <a:ext cx="9144000" cy="428604"/>
          </a:xfrm>
          <a:solidFill>
            <a:srgbClr val="92D050"/>
          </a:solidFill>
        </p:spPr>
        <p:txBody>
          <a:bodyPr>
            <a:normAutofit fontScale="25000" lnSpcReduction="20000"/>
          </a:bodyPr>
          <a:lstStyle/>
          <a:p>
            <a:pPr algn="ctr"/>
            <a:r>
              <a:rPr lang="ru-RU" altLang="ru-RU" sz="4800" b="1" dirty="0">
                <a:latin typeface="Arial Narrow" pitchFamily="34" charset="0"/>
              </a:rPr>
              <a:t>Тема лекции: Льготы в праве социального обеспечения</a:t>
            </a:r>
            <a:endParaRPr lang="en-US" sz="4800" b="1" dirty="0">
              <a:latin typeface="Arial Narrow" pitchFamily="34" charset="0"/>
            </a:endParaRPr>
          </a:p>
          <a:p>
            <a:pPr algn="ctr"/>
            <a:r>
              <a:rPr lang="ru-RU" sz="4800" b="1" dirty="0">
                <a:latin typeface="Arial Narrow" pitchFamily="34" charset="0"/>
              </a:rPr>
              <a:t>Лектор</a:t>
            </a:r>
            <a:r>
              <a:rPr lang="en-US" sz="4800" b="1" dirty="0">
                <a:latin typeface="Arial Narrow" pitchFamily="34" charset="0"/>
              </a:rPr>
              <a:t> </a:t>
            </a:r>
            <a:r>
              <a:rPr lang="ru-RU" sz="4800"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0" y="0"/>
            <a:ext cx="9144000" cy="6494085"/>
          </a:xfrm>
          <a:prstGeom prst="rect">
            <a:avLst/>
          </a:prstGeom>
        </p:spPr>
        <p:txBody>
          <a:bodyPr wrap="square">
            <a:spAutoFit/>
          </a:bodyPr>
          <a:lstStyle/>
          <a:p>
            <a:r>
              <a:rPr lang="ru-RU" sz="3200" dirty="0">
                <a:latin typeface="Arial Narrow" pitchFamily="34" charset="0"/>
              </a:rPr>
              <a:t>Основанием для предоставления социально-обеспечительных льгот является  только одно обстоятельство – </a:t>
            </a:r>
            <a:r>
              <a:rPr lang="ru-RU" sz="3200" i="1" dirty="0">
                <a:latin typeface="Arial Narrow" pitchFamily="34" charset="0"/>
              </a:rPr>
              <a:t>нуждаемость</a:t>
            </a:r>
            <a:r>
              <a:rPr lang="ru-RU" sz="3200" dirty="0">
                <a:latin typeface="Arial Narrow" pitchFamily="34" charset="0"/>
              </a:rPr>
              <a:t>, т.е. такое, прежде всего материальное, положение человека, которое ставит под угрозу его физиологическое и социальное существование и которое он самостоятельно без посторонней поддержки преодолеть не в состоянии,  причин же этой нуждаемости может быть множество (болезнь, инвалидность, сиротство, возраст и т.д.). </a:t>
            </a:r>
          </a:p>
          <a:p>
            <a:r>
              <a:rPr lang="ru-RU" sz="3200" dirty="0">
                <a:latin typeface="Arial Narrow" pitchFamily="34" charset="0"/>
              </a:rPr>
              <a:t>Льготы как средство дифференциации правового регулирования используются для достижения различных целей.   Законодатель исходит из того, что субъект социально-обеспечительных отношений, которому</a:t>
            </a:r>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6D712CC-12B9-4DD5-912E-A2CBCEF54D03}"/>
              </a:ext>
            </a:extLst>
          </p:cNvPr>
          <p:cNvSpPr/>
          <p:nvPr/>
        </p:nvSpPr>
        <p:spPr>
          <a:xfrm>
            <a:off x="107504" y="188640"/>
            <a:ext cx="8712968" cy="6001643"/>
          </a:xfrm>
          <a:prstGeom prst="rect">
            <a:avLst/>
          </a:prstGeom>
        </p:spPr>
        <p:txBody>
          <a:bodyPr wrap="square">
            <a:spAutoFit/>
          </a:bodyPr>
          <a:lstStyle/>
          <a:p>
            <a:r>
              <a:rPr lang="ru-RU" sz="3200" dirty="0">
                <a:latin typeface="Arial Narrow" panose="020B0606020202030204" pitchFamily="34" charset="0"/>
                <a:ea typeface="Times New Roman" panose="02020603050405020304" pitchFamily="18" charset="0"/>
              </a:rPr>
              <a:t>адресуется льгота, находится в худшем по сравнению с другими людьми положении, располагает меньшими возможностями реализовать общую и равную для всех норму права. Льгота (в буквальном смысле – облегчение) снимает излишнюю напряженность в этом положении, предоставляет лицу дополнительные юридические возможности. Каждая льгота должна быть строго взвешенной, иметь под собой достаточные основания, существовать до тех пор, пока такие основания есть. </a:t>
            </a:r>
            <a:r>
              <a:rPr lang="ru-RU" sz="3200" dirty="0">
                <a:latin typeface="Arial Narrow" panose="020B0606020202030204" pitchFamily="34" charset="0"/>
              </a:rPr>
              <a:t> Государственная помощь оказывается тогда, когда лицо объективно не способно  зарабатывать себе на  жизнь, нуждается в</a:t>
            </a:r>
          </a:p>
        </p:txBody>
      </p:sp>
    </p:spTree>
    <p:extLst>
      <p:ext uri="{BB962C8B-B14F-4D97-AF65-F5344CB8AC3E}">
        <p14:creationId xmlns:p14="http://schemas.microsoft.com/office/powerpoint/2010/main" val="1382451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257ECB3-DB12-4547-9A3D-772C6195EC5F}"/>
              </a:ext>
            </a:extLst>
          </p:cNvPr>
          <p:cNvSpPr/>
          <p:nvPr/>
        </p:nvSpPr>
        <p:spPr>
          <a:xfrm>
            <a:off x="179512" y="188640"/>
            <a:ext cx="8856984" cy="5509200"/>
          </a:xfrm>
          <a:prstGeom prst="rect">
            <a:avLst/>
          </a:prstGeom>
        </p:spPr>
        <p:txBody>
          <a:bodyPr wrap="square">
            <a:spAutoFit/>
          </a:bodyPr>
          <a:lstStyle/>
          <a:p>
            <a:pPr algn="just">
              <a:spcAft>
                <a:spcPts val="600"/>
              </a:spcAft>
            </a:pPr>
            <a:r>
              <a:rPr lang="ru-RU" sz="3200" dirty="0">
                <a:latin typeface="Arial Narrow" panose="020B0606020202030204" pitchFamily="34" charset="0"/>
              </a:rPr>
              <a:t>дополнительных расходах на удовлетворение общих </a:t>
            </a:r>
            <a:r>
              <a:rPr lang="ru-RU" sz="3200" dirty="0">
                <a:latin typeface="Arial Narrow" panose="020B0606020202030204" pitchFamily="34" charset="0"/>
                <a:ea typeface="Times New Roman" panose="02020603050405020304" pitchFamily="18" charset="0"/>
              </a:rPr>
              <a:t>и специфических потребностей, вызванных старостью, болезнью, инвалидностью и т.п. Для удовлетворения этих потребностей субъекты освобождаются от выполнения определенных обязанностей, что и будет для них льготой. Если льготы не будут предоставлены, то эти субъекты не смогут в полной мере удовлетворить свои жизненно-важные потребности на необходимом уровне. Таким образом, льготы – это одна из форм удовлетворения потребностей субъектов права социального обеспечения. </a:t>
            </a:r>
          </a:p>
        </p:txBody>
      </p:sp>
    </p:spTree>
    <p:extLst>
      <p:ext uri="{BB962C8B-B14F-4D97-AF65-F5344CB8AC3E}">
        <p14:creationId xmlns:p14="http://schemas.microsoft.com/office/powerpoint/2010/main" val="844418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10BCDC7-8138-4E53-97F4-AC6377D62455}"/>
              </a:ext>
            </a:extLst>
          </p:cNvPr>
          <p:cNvSpPr/>
          <p:nvPr/>
        </p:nvSpPr>
        <p:spPr>
          <a:xfrm>
            <a:off x="107504" y="116632"/>
            <a:ext cx="8856984" cy="6494085"/>
          </a:xfrm>
          <a:prstGeom prst="rect">
            <a:avLst/>
          </a:prstGeom>
        </p:spPr>
        <p:txBody>
          <a:bodyPr wrap="square">
            <a:spAutoFit/>
          </a:bodyPr>
          <a:lstStyle/>
          <a:p>
            <a:r>
              <a:rPr lang="ru-RU" sz="3200" dirty="0">
                <a:latin typeface="Arial Narrow" panose="020B0606020202030204" pitchFamily="34" charset="0"/>
              </a:rPr>
              <a:t>Самая общая цель льгот заключается в согласовании интересов личности, отдельных социальных групп, государства, общества.</a:t>
            </a:r>
            <a:endParaRPr lang="ru-RU" sz="3200" dirty="0">
              <a:latin typeface="Arial Narrow" panose="020B0606020202030204" pitchFamily="34" charset="0"/>
              <a:ea typeface="Times New Roman" panose="02020603050405020304" pitchFamily="18" charset="0"/>
            </a:endParaRPr>
          </a:p>
          <a:p>
            <a:r>
              <a:rPr lang="ru-RU" sz="3200" dirty="0">
                <a:latin typeface="Arial Narrow" panose="020B0606020202030204" pitchFamily="34" charset="0"/>
                <a:ea typeface="Times New Roman" panose="02020603050405020304" pitchFamily="18" charset="0"/>
              </a:rPr>
              <a:t>Являясь определенным способом  регулирования, выравнивания социального положения различных слоев общества, формой поддержки, помощи, льготы связывают эти различные интересы, позволяя их удовлетворять, распределяя социальные блага и содействуя тем самым  нормальному развитию как отдельного гражданина, так и общества в целом. </a:t>
            </a:r>
          </a:p>
          <a:p>
            <a:r>
              <a:rPr lang="ru-RU" sz="3200" dirty="0">
                <a:latin typeface="Arial Narrow" panose="020B0606020202030204" pitchFamily="34" charset="0"/>
              </a:rPr>
              <a:t>Правоотношения по предоставлению льгот имеют  следующие  особенности: </a:t>
            </a:r>
          </a:p>
          <a:p>
            <a:r>
              <a:rPr lang="ru-RU" sz="3200" dirty="0">
                <a:latin typeface="Arial Narrow" panose="020B0606020202030204" pitchFamily="34" charset="0"/>
              </a:rPr>
              <a:t>        </a:t>
            </a:r>
          </a:p>
        </p:txBody>
      </p:sp>
    </p:spTree>
    <p:extLst>
      <p:ext uri="{BB962C8B-B14F-4D97-AF65-F5344CB8AC3E}">
        <p14:creationId xmlns:p14="http://schemas.microsoft.com/office/powerpoint/2010/main" val="417116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B560DE6-9624-40D6-8D88-3A98E3061801}"/>
              </a:ext>
            </a:extLst>
          </p:cNvPr>
          <p:cNvSpPr/>
          <p:nvPr/>
        </p:nvSpPr>
        <p:spPr>
          <a:xfrm>
            <a:off x="179512" y="116632"/>
            <a:ext cx="8784976" cy="6001643"/>
          </a:xfrm>
          <a:prstGeom prst="rect">
            <a:avLst/>
          </a:prstGeom>
        </p:spPr>
        <p:txBody>
          <a:bodyPr wrap="square">
            <a:spAutoFit/>
          </a:bodyPr>
          <a:lstStyle/>
          <a:p>
            <a:r>
              <a:rPr lang="ru-RU" sz="3200" dirty="0">
                <a:latin typeface="Arial Narrow" panose="020B0606020202030204" pitchFamily="34" charset="0"/>
              </a:rPr>
              <a:t>1)  они являются относительными, поскольку все участники таких отношений четко определены законом  и никакие другие лица (органы) прав и обязанностей в них не имеют, а также очерчено их возможное поведение .  Одним из участников правоотношений  всегда является  физическое лицо (или семья),  а другим – государство в лице соответствующих органов.   </a:t>
            </a:r>
          </a:p>
          <a:p>
            <a:r>
              <a:rPr lang="ru-RU" sz="3200" dirty="0">
                <a:latin typeface="Arial Narrow" panose="020B0606020202030204" pitchFamily="34" charset="0"/>
              </a:rPr>
              <a:t>      2)  для возникновения правоотношений по предоставлению льгот не требуется волеизъявления обоих его субъектов, а достаточно лишь волеизъявления гражданина (семьи, членов семьи), </a:t>
            </a:r>
          </a:p>
        </p:txBody>
      </p:sp>
    </p:spTree>
    <p:extLst>
      <p:ext uri="{BB962C8B-B14F-4D97-AF65-F5344CB8AC3E}">
        <p14:creationId xmlns:p14="http://schemas.microsoft.com/office/powerpoint/2010/main" val="17378060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D046F20-FB49-4052-A1F8-0FC97FE73CBF}"/>
              </a:ext>
            </a:extLst>
          </p:cNvPr>
          <p:cNvSpPr/>
          <p:nvPr/>
        </p:nvSpPr>
        <p:spPr>
          <a:xfrm>
            <a:off x="179512" y="188640"/>
            <a:ext cx="8784976" cy="369332"/>
          </a:xfrm>
          <a:prstGeom prst="rect">
            <a:avLst/>
          </a:prstGeom>
        </p:spPr>
        <p:txBody>
          <a:bodyPr wrap="square">
            <a:spAutoFit/>
          </a:bodyPr>
          <a:lstStyle/>
          <a:p>
            <a:r>
              <a:rPr lang="ru-RU" dirty="0"/>
              <a:t> </a:t>
            </a:r>
            <a:endParaRPr lang="ru-RU" sz="3200" dirty="0">
              <a:latin typeface="Arial Narrow" panose="020B0606020202030204" pitchFamily="34" charset="0"/>
            </a:endParaRPr>
          </a:p>
        </p:txBody>
      </p:sp>
      <p:sp>
        <p:nvSpPr>
          <p:cNvPr id="3" name="Прямоугольник 2">
            <a:extLst>
              <a:ext uri="{FF2B5EF4-FFF2-40B4-BE49-F238E27FC236}">
                <a16:creationId xmlns:a16="http://schemas.microsoft.com/office/drawing/2014/main" id="{A6D29522-A458-408B-964E-B7A3EC663280}"/>
              </a:ext>
            </a:extLst>
          </p:cNvPr>
          <p:cNvSpPr/>
          <p:nvPr/>
        </p:nvSpPr>
        <p:spPr>
          <a:xfrm>
            <a:off x="251520" y="188640"/>
            <a:ext cx="8712968" cy="5509200"/>
          </a:xfrm>
          <a:prstGeom prst="rect">
            <a:avLst/>
          </a:prstGeom>
        </p:spPr>
        <p:txBody>
          <a:bodyPr wrap="square">
            <a:spAutoFit/>
          </a:bodyPr>
          <a:lstStyle/>
          <a:p>
            <a:r>
              <a:rPr lang="ru-RU" dirty="0"/>
              <a:t> </a:t>
            </a:r>
            <a:r>
              <a:rPr lang="ru-RU" sz="3200" dirty="0">
                <a:latin typeface="Arial Narrow" panose="020B0606020202030204" pitchFamily="34" charset="0"/>
              </a:rPr>
              <a:t>реализующего конституционное право на социальное обеспечение. Второй субъект на основании такого волеизъявления и при наличии соответствующих юридических фактов обязан предоставить требуемый вид социального обеспечения;</a:t>
            </a:r>
          </a:p>
          <a:p>
            <a:r>
              <a:rPr lang="ru-RU" sz="3200" dirty="0">
                <a:latin typeface="Arial Narrow" panose="020B0606020202030204" pitchFamily="34" charset="0"/>
              </a:rPr>
              <a:t>3)  правоотношение по обеспечению льготами – это  конкретное видовое правоотношение в системе правоотношений по социальному обеспечению;</a:t>
            </a:r>
          </a:p>
          <a:p>
            <a:r>
              <a:rPr lang="ru-RU" sz="3200" dirty="0">
                <a:latin typeface="Arial Narrow" panose="020B0606020202030204" pitchFamily="34" charset="0"/>
              </a:rPr>
              <a:t>4)  субъекты  правоотношений находятся  в своеобразных  связях. Участвующий в них гражданин (или семья) при соблюдении установленных законом</a:t>
            </a:r>
          </a:p>
        </p:txBody>
      </p:sp>
    </p:spTree>
    <p:extLst>
      <p:ext uri="{BB962C8B-B14F-4D97-AF65-F5344CB8AC3E}">
        <p14:creationId xmlns:p14="http://schemas.microsoft.com/office/powerpoint/2010/main" val="3804002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D046F20-FB49-4052-A1F8-0FC97FE73CBF}"/>
              </a:ext>
            </a:extLst>
          </p:cNvPr>
          <p:cNvSpPr/>
          <p:nvPr/>
        </p:nvSpPr>
        <p:spPr>
          <a:xfrm>
            <a:off x="179512" y="188640"/>
            <a:ext cx="8784976" cy="369332"/>
          </a:xfrm>
          <a:prstGeom prst="rect">
            <a:avLst/>
          </a:prstGeom>
        </p:spPr>
        <p:txBody>
          <a:bodyPr wrap="square">
            <a:spAutoFit/>
          </a:bodyPr>
          <a:lstStyle/>
          <a:p>
            <a:r>
              <a:rPr lang="ru-RU" dirty="0"/>
              <a:t> </a:t>
            </a:r>
            <a:endParaRPr lang="ru-RU" sz="3200" dirty="0">
              <a:latin typeface="Arial Narrow" panose="020B0606020202030204" pitchFamily="34" charset="0"/>
            </a:endParaRPr>
          </a:p>
        </p:txBody>
      </p:sp>
      <p:sp>
        <p:nvSpPr>
          <p:cNvPr id="3" name="Прямоугольник 2">
            <a:extLst>
              <a:ext uri="{FF2B5EF4-FFF2-40B4-BE49-F238E27FC236}">
                <a16:creationId xmlns:a16="http://schemas.microsoft.com/office/drawing/2014/main" id="{A6D29522-A458-408B-964E-B7A3EC663280}"/>
              </a:ext>
            </a:extLst>
          </p:cNvPr>
          <p:cNvSpPr/>
          <p:nvPr/>
        </p:nvSpPr>
        <p:spPr>
          <a:xfrm>
            <a:off x="107504" y="116632"/>
            <a:ext cx="8856984" cy="6494085"/>
          </a:xfrm>
          <a:prstGeom prst="rect">
            <a:avLst/>
          </a:prstGeom>
        </p:spPr>
        <p:txBody>
          <a:bodyPr wrap="square">
            <a:spAutoFit/>
          </a:bodyPr>
          <a:lstStyle/>
          <a:p>
            <a:r>
              <a:rPr lang="ru-RU" sz="3200" dirty="0">
                <a:latin typeface="Arial Narrow" panose="020B0606020202030204" pitchFamily="34" charset="0"/>
              </a:rPr>
              <a:t>условий наделен субъективным правом на получение льготы (правомочный субъект), а государственный орган (обязанный субъект) обязан ее предоставить . Причем мера обязанности государственного органа предопределяется мерой требования управомоченного лица, что означает невозможность изменения меры обязанности ни в одностороннем порядке, ни по соглашению сторон. </a:t>
            </a:r>
          </a:p>
          <a:p>
            <a:r>
              <a:rPr lang="ru-RU" sz="3200" dirty="0">
                <a:latin typeface="Arial Narrow" panose="020B0606020202030204" pitchFamily="34" charset="0"/>
              </a:rPr>
              <a:t>К основным  недостаткам  существовавшей в России системы льгот можно отнести: </a:t>
            </a:r>
          </a:p>
          <a:p>
            <a:r>
              <a:rPr lang="ru-RU" sz="3200" dirty="0">
                <a:latin typeface="Arial Narrow" panose="020B0606020202030204" pitchFamily="34" charset="0"/>
              </a:rPr>
              <a:t>1) завышенный объем социальных обязательств, не обеспеченных или частично обеспеченных;</a:t>
            </a:r>
          </a:p>
          <a:p>
            <a:endParaRPr lang="ru-RU" sz="3200" dirty="0">
              <a:latin typeface="Arial Narrow" panose="020B0606020202030204" pitchFamily="34" charset="0"/>
            </a:endParaRPr>
          </a:p>
        </p:txBody>
      </p:sp>
    </p:spTree>
    <p:extLst>
      <p:ext uri="{BB962C8B-B14F-4D97-AF65-F5344CB8AC3E}">
        <p14:creationId xmlns:p14="http://schemas.microsoft.com/office/powerpoint/2010/main" val="1235829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12213CB-2A15-400D-8A32-E5ED31ECDEAD}"/>
              </a:ext>
            </a:extLst>
          </p:cNvPr>
          <p:cNvSpPr/>
          <p:nvPr/>
        </p:nvSpPr>
        <p:spPr>
          <a:xfrm>
            <a:off x="107504" y="116632"/>
            <a:ext cx="8856984" cy="6232475"/>
          </a:xfrm>
          <a:prstGeom prst="rect">
            <a:avLst/>
          </a:prstGeom>
        </p:spPr>
        <p:txBody>
          <a:bodyPr wrap="square">
            <a:spAutoFit/>
          </a:bodyPr>
          <a:lstStyle/>
          <a:p>
            <a:r>
              <a:rPr lang="ru-RU" sz="3200" dirty="0">
                <a:latin typeface="Arial Narrow" panose="020B0606020202030204" pitchFamily="34" charset="0"/>
              </a:rPr>
              <a:t>2) недостатки нормативно-правовой базы (многочисленность, бессистемность нормативных актов, отсутствие  механизмов реализации, наличие  нормативных актов,  фактически не работающих);</a:t>
            </a:r>
          </a:p>
          <a:p>
            <a:r>
              <a:rPr lang="ru-RU" sz="3200" dirty="0">
                <a:latin typeface="Arial Narrow" panose="020B0606020202030204" pitchFamily="34" charset="0"/>
              </a:rPr>
              <a:t>3) запутанность и непрозрачность системы социальной помощи и социальной защиты;</a:t>
            </a:r>
          </a:p>
          <a:p>
            <a:pPr algn="just">
              <a:spcAft>
                <a:spcPts val="600"/>
              </a:spcAft>
            </a:pPr>
            <a:r>
              <a:rPr lang="ru-RU" sz="3200" dirty="0">
                <a:latin typeface="Arial Narrow" panose="020B0606020202030204" pitchFamily="34" charset="0"/>
                <a:ea typeface="Times New Roman" panose="02020603050405020304" pitchFamily="18" charset="0"/>
              </a:rPr>
              <a:t>4) низкая адресность льгот (отсутствие единой базы данных о количестве получателей , отсутствие четкой системы дифференциации получателей); </a:t>
            </a:r>
          </a:p>
          <a:p>
            <a:pPr algn="just">
              <a:spcAft>
                <a:spcPts val="600"/>
              </a:spcAft>
            </a:pPr>
            <a:r>
              <a:rPr lang="ru-RU" sz="3200" dirty="0">
                <a:latin typeface="Arial Narrow" panose="020B0606020202030204" pitchFamily="34" charset="0"/>
                <a:ea typeface="Times New Roman" panose="02020603050405020304" pitchFamily="18" charset="0"/>
              </a:rPr>
              <a:t>5) отсутствие единых критериев предоставления льгот; </a:t>
            </a:r>
          </a:p>
          <a:p>
            <a:pPr algn="just">
              <a:spcAft>
                <a:spcPts val="600"/>
              </a:spcAft>
            </a:pPr>
            <a:r>
              <a:rPr lang="ru-RU" sz="3200" dirty="0">
                <a:latin typeface="Arial Narrow" panose="020B0606020202030204" pitchFamily="34" charset="0"/>
                <a:ea typeface="Times New Roman" panose="02020603050405020304" pitchFamily="18" charset="0"/>
              </a:rPr>
              <a:t>6) низкий размер многих льгот;</a:t>
            </a:r>
          </a:p>
          <a:p>
            <a:endParaRPr lang="ru-RU" sz="3200" dirty="0">
              <a:latin typeface="Arial Narrow" panose="020B0606020202030204" pitchFamily="34" charset="0"/>
            </a:endParaRPr>
          </a:p>
        </p:txBody>
      </p:sp>
    </p:spTree>
    <p:extLst>
      <p:ext uri="{BB962C8B-B14F-4D97-AF65-F5344CB8AC3E}">
        <p14:creationId xmlns:p14="http://schemas.microsoft.com/office/powerpoint/2010/main" val="1123153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63D5C69-4F34-4936-86DD-A599A6EA6EFA}"/>
              </a:ext>
            </a:extLst>
          </p:cNvPr>
          <p:cNvSpPr/>
          <p:nvPr/>
        </p:nvSpPr>
        <p:spPr>
          <a:xfrm>
            <a:off x="179512" y="188640"/>
            <a:ext cx="8784976" cy="5586145"/>
          </a:xfrm>
          <a:prstGeom prst="rect">
            <a:avLst/>
          </a:prstGeom>
        </p:spPr>
        <p:txBody>
          <a:bodyPr wrap="square">
            <a:spAutoFit/>
          </a:bodyPr>
          <a:lstStyle/>
          <a:p>
            <a:pPr algn="just">
              <a:spcAft>
                <a:spcPts val="600"/>
              </a:spcAft>
            </a:pPr>
            <a:r>
              <a:rPr lang="ru-RU" sz="3200" dirty="0">
                <a:latin typeface="Arial Narrow" panose="020B0606020202030204" pitchFamily="34" charset="0"/>
                <a:ea typeface="Times New Roman" panose="02020603050405020304" pitchFamily="18" charset="0"/>
              </a:rPr>
              <a:t>7) сложность получения отдельных льгот, предоставление большого числа документов. </a:t>
            </a:r>
          </a:p>
          <a:p>
            <a:r>
              <a:rPr lang="ru-RU" sz="3200" dirty="0">
                <a:latin typeface="Arial Narrow" panose="020B0606020202030204" pitchFamily="34" charset="0"/>
                <a:ea typeface="Times New Roman" panose="02020603050405020304" pitchFamily="18" charset="0"/>
              </a:rPr>
              <a:t>      Для устранения множества недостатков существующей системы льгот Федеральным законом № 122 от 22 августа 2004 года « О внесении изменений в законодательные акты Российской </a:t>
            </a:r>
            <a:r>
              <a:rPr lang="ru-RU" sz="3200" dirty="0">
                <a:latin typeface="Arial Narrow" panose="020B0606020202030204" pitchFamily="34" charset="0"/>
              </a:rPr>
              <a:t>Федерации…» были внесены изменения в 156 законодательных актов и признаны утратившими  силу 41 . </a:t>
            </a:r>
          </a:p>
          <a:p>
            <a:r>
              <a:rPr lang="ru-RU" sz="3200" dirty="0">
                <a:latin typeface="Arial Narrow" panose="020B0606020202030204" pitchFamily="34" charset="0"/>
              </a:rPr>
              <a:t>Концепция  Федерального закона предусматривала замену существующих натуральных льгот (по </a:t>
            </a:r>
          </a:p>
        </p:txBody>
      </p:sp>
    </p:spTree>
    <p:extLst>
      <p:ext uri="{BB962C8B-B14F-4D97-AF65-F5344CB8AC3E}">
        <p14:creationId xmlns:p14="http://schemas.microsoft.com/office/powerpoint/2010/main" val="14447003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B76346B-159A-437E-B35B-14D2F79E7F44}"/>
              </a:ext>
            </a:extLst>
          </p:cNvPr>
          <p:cNvSpPr/>
          <p:nvPr/>
        </p:nvSpPr>
        <p:spPr>
          <a:xfrm>
            <a:off x="143508" y="116632"/>
            <a:ext cx="8856984" cy="6494085"/>
          </a:xfrm>
          <a:prstGeom prst="rect">
            <a:avLst/>
          </a:prstGeom>
        </p:spPr>
        <p:txBody>
          <a:bodyPr wrap="square">
            <a:spAutoFit/>
          </a:bodyPr>
          <a:lstStyle/>
          <a:p>
            <a:r>
              <a:rPr lang="ru-RU" sz="3200" dirty="0">
                <a:latin typeface="Arial Narrow" panose="020B0606020202030204" pitchFamily="34" charset="0"/>
              </a:rPr>
              <a:t>бесплатному проезду, санаторно-курортному лечению и др.) денежными компенсациями. Правовой статус нового нормативного порядка закреплялся в термине </a:t>
            </a:r>
          </a:p>
          <a:p>
            <a:pPr fontAlgn="base"/>
            <a:r>
              <a:rPr lang="ru-RU" sz="3200" dirty="0">
                <a:latin typeface="Arial Narrow" panose="020B0606020202030204" pitchFamily="34" charset="0"/>
              </a:rPr>
              <a:t>« социальная поддержка». Закон был направлен на пересмотр федерального законодательства в части, касающейся разграничения полномочий между органами власти различных уровней и их финансового обеспечения.</a:t>
            </a:r>
          </a:p>
          <a:p>
            <a:pPr lvl="0" fontAlgn="base"/>
            <a:r>
              <a:rPr lang="ru-RU" sz="3200" dirty="0">
                <a:latin typeface="Arial Narrow" panose="020B0606020202030204" pitchFamily="34" charset="0"/>
              </a:rPr>
              <a:t>Для населения данная реформа означала разделение всех льготных категорий получателей </a:t>
            </a:r>
            <a:r>
              <a:rPr lang="ru-RU" sz="3200" dirty="0">
                <a:solidFill>
                  <a:srgbClr val="000000"/>
                </a:solidFill>
                <a:latin typeface="Arial Narrow" panose="020B0606020202030204" pitchFamily="34" charset="0"/>
                <a:ea typeface="Times New Roman" panose="02020603050405020304" pitchFamily="18" charset="0"/>
              </a:rPr>
              <a:t>на региональные и федеральные.</a:t>
            </a:r>
            <a:br>
              <a:rPr lang="ru-RU" sz="3200" dirty="0">
                <a:solidFill>
                  <a:srgbClr val="000000"/>
                </a:solidFill>
                <a:latin typeface="Arial Narrow" panose="020B0606020202030204" pitchFamily="34" charset="0"/>
                <a:ea typeface="Times New Roman" panose="02020603050405020304" pitchFamily="18" charset="0"/>
              </a:rPr>
            </a:br>
            <a:endParaRPr lang="ru-RU" sz="3200" dirty="0">
              <a:latin typeface="Arial Narrow" panose="020B0606020202030204" pitchFamily="34" charset="0"/>
            </a:endParaRPr>
          </a:p>
          <a:p>
            <a:endParaRPr lang="ru-RU" sz="3200" dirty="0">
              <a:latin typeface="Arial Narrow" panose="020B0606020202030204" pitchFamily="34" charset="0"/>
            </a:endParaRPr>
          </a:p>
        </p:txBody>
      </p:sp>
    </p:spTree>
    <p:extLst>
      <p:ext uri="{BB962C8B-B14F-4D97-AF65-F5344CB8AC3E}">
        <p14:creationId xmlns:p14="http://schemas.microsoft.com/office/powerpoint/2010/main" val="119375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286520"/>
            <a:ext cx="9144000" cy="571480"/>
          </a:xfrm>
          <a:solidFill>
            <a:srgbClr val="92D050"/>
          </a:solidFill>
        </p:spPr>
        <p:txBody>
          <a:bodyPr>
            <a:normAutofit fontScale="77500" lnSpcReduction="20000"/>
          </a:bodyPr>
          <a:lstStyle/>
          <a:p>
            <a:pPr algn="ctr"/>
            <a:r>
              <a:rPr lang="ru-RU" altLang="ru-RU" b="1" dirty="0">
                <a:latin typeface="Arial Narrow" pitchFamily="34" charset="0"/>
              </a:rPr>
              <a:t>Тема лекции: Льготы в праве социального обеспечения</a:t>
            </a:r>
            <a:endParaRPr lang="en-US" b="1" dirty="0">
              <a:latin typeface="Arial Narrow" pitchFamily="34" charset="0"/>
            </a:endParaRPr>
          </a:p>
          <a:p>
            <a:pPr algn="ctr"/>
            <a:r>
              <a:rPr lang="ru-RU" b="1" dirty="0">
                <a:latin typeface="Arial Narrow" pitchFamily="34" charset="0"/>
              </a:rPr>
              <a:t>Лектор</a:t>
            </a:r>
            <a:r>
              <a:rPr lang="en-US" b="1" dirty="0">
                <a:latin typeface="Arial Narrow" pitchFamily="34" charset="0"/>
              </a:rPr>
              <a:t> </a:t>
            </a:r>
            <a:r>
              <a:rPr lang="ru-RU"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3200" dirty="0"/>
              <a:t> </a:t>
            </a:r>
            <a:r>
              <a:rPr lang="ru-RU" sz="3200" i="1" dirty="0">
                <a:latin typeface="Arial Narrow" pitchFamily="34" charset="0"/>
              </a:rPr>
              <a:t>Правовым льготам присущи следующие признаки</a:t>
            </a:r>
            <a:r>
              <a:rPr lang="ru-RU" sz="3200" dirty="0">
                <a:latin typeface="Arial Narrow" pitchFamily="34" charset="0"/>
              </a:rPr>
              <a:t>: </a:t>
            </a:r>
          </a:p>
          <a:p>
            <a:pPr marL="514350" lvl="0" indent="-514350">
              <a:buAutoNum type="arabicParenR"/>
            </a:pPr>
            <a:r>
              <a:rPr lang="ru-RU" sz="3200" dirty="0">
                <a:latin typeface="Arial Narrow" pitchFamily="34" charset="0"/>
              </a:rPr>
              <a:t>это исключения из общих правил, отклонения от единых требований нормативного характера, способ юридической дифференциации; </a:t>
            </a:r>
          </a:p>
          <a:p>
            <a:pPr marL="514350" lvl="0" indent="-514350"/>
            <a:r>
              <a:rPr lang="ru-RU" sz="3200" dirty="0">
                <a:latin typeface="Arial Narrow" pitchFamily="34" charset="0"/>
              </a:rPr>
              <a:t> 2) это правомерные исключения, законные изъятия, установленные компетентными органами в нормативных актах в соответствии с установленными  процедурами правотворчества.</a:t>
            </a:r>
          </a:p>
          <a:p>
            <a:pPr lvl="0"/>
            <a:r>
              <a:rPr lang="ru-RU" sz="3200" dirty="0">
                <a:latin typeface="Arial Narrow" pitchFamily="34" charset="0"/>
              </a:rPr>
              <a:t>3) они сопровождаются  более полным удовлетворением интересов субъектов, облегчением условий их жизнедеятельности, </a:t>
            </a:r>
            <a:r>
              <a:rPr lang="ru-RU" sz="3200" dirty="0"/>
              <a:t>что </a:t>
            </a:r>
            <a:r>
              <a:rPr lang="ru-RU" sz="3200" dirty="0">
                <a:latin typeface="Arial Narrow" pitchFamily="34" charset="0"/>
              </a:rPr>
              <a:t>обязательно должно осуществляться в рамках общественных интересов. </a:t>
            </a:r>
          </a:p>
          <a:p>
            <a:pPr marL="514350" marR="0" lvl="0" indent="-514350" algn="l" defTabSz="914400" rtl="0" eaLnBrk="1" fontAlgn="base" latinLnBrk="0" hangingPunct="1">
              <a:lnSpc>
                <a:spcPct val="100000"/>
              </a:lnSpc>
              <a:spcBef>
                <a:spcPct val="0"/>
              </a:spcBef>
              <a:spcAft>
                <a:spcPct val="0"/>
              </a:spcAft>
              <a:buClrTx/>
              <a:buSzTx/>
              <a:buFontTx/>
              <a:buAutoNum type="arabicPeriod"/>
              <a:tabLst/>
            </a:pPr>
            <a:endParaRPr kumimoji="0" lang="ru-RU" sz="3200" b="0" i="0" u="none" strike="noStrike" cap="none" normalizeH="0" baseline="0" dirty="0">
              <a:ln>
                <a:noFill/>
              </a:ln>
              <a:solidFill>
                <a:schemeClr val="tx1"/>
              </a:solidFill>
              <a:effectLst/>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2B0FEA6-2176-4C9C-954D-5BD110716613}"/>
              </a:ext>
            </a:extLst>
          </p:cNvPr>
          <p:cNvSpPr/>
          <p:nvPr/>
        </p:nvSpPr>
        <p:spPr>
          <a:xfrm>
            <a:off x="107504" y="116632"/>
            <a:ext cx="8856984" cy="6001643"/>
          </a:xfrm>
          <a:prstGeom prst="rect">
            <a:avLst/>
          </a:prstGeom>
        </p:spPr>
        <p:txBody>
          <a:bodyPr wrap="square">
            <a:spAutoFit/>
          </a:bodyPr>
          <a:lstStyle/>
          <a:p>
            <a:pPr lvl="0" algn="just" fontAlgn="base">
              <a:spcAft>
                <a:spcPts val="0"/>
              </a:spcAft>
              <a:buSzPts val="1000"/>
              <a:tabLst>
                <a:tab pos="457200" algn="l"/>
              </a:tabLst>
            </a:pPr>
            <a:r>
              <a:rPr lang="ru-RU" sz="3200" dirty="0">
                <a:solidFill>
                  <a:srgbClr val="000000"/>
                </a:solidFill>
                <a:latin typeface="Arial Narrow" panose="020B0606020202030204" pitchFamily="34" charset="0"/>
                <a:ea typeface="Times New Roman" panose="02020603050405020304" pitchFamily="18" charset="0"/>
              </a:rPr>
              <a:t>В отношении граждан, социальная поддержка которых относилась к полномочиям федеральных органов государственной власти, замена основой части натуральных льгот ежемесячными денежными выплатами (ЕДВ). Первоначально разработчики закона предполагали заменить все натуральные льготы "живыми" деньгами. Было принято решение наиболее значимые льготы сохранить в натуральном виде. Они составили так называемый "социальный пакет". В него вошли: предоставление бесплатных лекарств ( из специально составленного и утвержденного списка лекарственных средств),</a:t>
            </a:r>
            <a:endParaRPr lang="ru-RU" sz="3200" dirty="0">
              <a:effectLst/>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18222937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16030A8-12CF-40A9-A954-C17FE34ABCD9}"/>
              </a:ext>
            </a:extLst>
          </p:cNvPr>
          <p:cNvSpPr/>
          <p:nvPr/>
        </p:nvSpPr>
        <p:spPr>
          <a:xfrm>
            <a:off x="179512" y="116632"/>
            <a:ext cx="8784976" cy="6001643"/>
          </a:xfrm>
          <a:prstGeom prst="rect">
            <a:avLst/>
          </a:prstGeom>
        </p:spPr>
        <p:txBody>
          <a:bodyPr wrap="square">
            <a:spAutoFit/>
          </a:bodyPr>
          <a:lstStyle/>
          <a:p>
            <a:r>
              <a:rPr lang="ru-RU" sz="3200" dirty="0">
                <a:latin typeface="Arial Narrow" panose="020B0606020202030204" pitchFamily="34" charset="0"/>
              </a:rPr>
              <a:t>санаторно-курортное лечение, включая льготный проезд до места лечения и бесплатный проезд в пригородном железнодорожном транспорте.</a:t>
            </a:r>
          </a:p>
          <a:p>
            <a:r>
              <a:rPr lang="ru-RU" sz="3200" dirty="0">
                <a:latin typeface="Arial Narrow" panose="020B0606020202030204" pitchFamily="34" charset="0"/>
              </a:rPr>
              <a:t>	Начиная с 2006 года, гражданин может отказаться от "социального пакета" (полностью или частично) и получать соответствующие денежные выплаты ( Федеральный закон "О государственной социальной помощи" от 17.07.1999 N 178-ФЗ).</a:t>
            </a:r>
          </a:p>
          <a:p>
            <a:r>
              <a:rPr lang="ru-RU" sz="3200" dirty="0">
                <a:latin typeface="Arial Narrow" panose="020B0606020202030204" pitchFamily="34" charset="0"/>
              </a:rPr>
              <a:t>	Все остальные льготы были переведены в денежные компенсации, которые должны ежемесячно выплачиваться в размере, установленном законом.</a:t>
            </a:r>
          </a:p>
          <a:p>
            <a:endParaRPr lang="ru-RU" sz="3200" dirty="0">
              <a:latin typeface="Arial Narrow" panose="020B0606020202030204" pitchFamily="34" charset="0"/>
            </a:endParaRPr>
          </a:p>
        </p:txBody>
      </p:sp>
    </p:spTree>
    <p:extLst>
      <p:ext uri="{BB962C8B-B14F-4D97-AF65-F5344CB8AC3E}">
        <p14:creationId xmlns:p14="http://schemas.microsoft.com/office/powerpoint/2010/main" val="33725425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68B4300-7565-4FD0-9C3E-0D6DE4A68119}"/>
              </a:ext>
            </a:extLst>
          </p:cNvPr>
          <p:cNvSpPr/>
          <p:nvPr/>
        </p:nvSpPr>
        <p:spPr>
          <a:xfrm>
            <a:off x="251520" y="260648"/>
            <a:ext cx="8640960" cy="5509200"/>
          </a:xfrm>
          <a:prstGeom prst="rect">
            <a:avLst/>
          </a:prstGeom>
        </p:spPr>
        <p:txBody>
          <a:bodyPr wrap="square">
            <a:spAutoFit/>
          </a:bodyPr>
          <a:lstStyle/>
          <a:p>
            <a:r>
              <a:rPr lang="ru-RU" sz="3200" dirty="0">
                <a:latin typeface="Arial Narrow" panose="020B0606020202030204" pitchFamily="34" charset="0"/>
              </a:rPr>
              <a:t>Государственная социальная помощь - предоставление малоимущим семьям, малоимущим одиноко проживающим гражданам, а также иным категориям граждан социальных пособий, социальных доплат к пенсии, субсидий, социальных услуг и жизненно необходимых товаров. </a:t>
            </a:r>
          </a:p>
          <a:p>
            <a:r>
              <a:rPr lang="ru-RU" sz="3200" dirty="0">
                <a:latin typeface="Arial Narrow" panose="020B0606020202030204" pitchFamily="34" charset="0"/>
              </a:rPr>
              <a:t>Социальное пособие - безвозмездное предоставление гражданам определенной денежной суммы за счет средств соответствующих бюджетов бюджетной системы Российской Федерации. </a:t>
            </a:r>
            <a:br>
              <a:rPr lang="ru-RU" sz="3200" dirty="0">
                <a:latin typeface="Arial Narrow" panose="020B0606020202030204" pitchFamily="34" charset="0"/>
              </a:rPr>
            </a:br>
            <a:r>
              <a:rPr lang="ru-RU" sz="3200" dirty="0">
                <a:latin typeface="Arial Narrow" panose="020B0606020202030204" pitchFamily="34" charset="0"/>
              </a:rPr>
              <a:t>Субсидия - имеющая целевое назначение полная или</a:t>
            </a:r>
          </a:p>
        </p:txBody>
      </p:sp>
    </p:spTree>
    <p:extLst>
      <p:ext uri="{BB962C8B-B14F-4D97-AF65-F5344CB8AC3E}">
        <p14:creationId xmlns:p14="http://schemas.microsoft.com/office/powerpoint/2010/main" val="870459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3CA6422-EA62-40EB-9C00-1A14777EDA72}"/>
              </a:ext>
            </a:extLst>
          </p:cNvPr>
          <p:cNvSpPr/>
          <p:nvPr/>
        </p:nvSpPr>
        <p:spPr>
          <a:xfrm>
            <a:off x="107504" y="116632"/>
            <a:ext cx="8928992" cy="6001643"/>
          </a:xfrm>
          <a:prstGeom prst="rect">
            <a:avLst/>
          </a:prstGeom>
        </p:spPr>
        <p:txBody>
          <a:bodyPr wrap="square">
            <a:spAutoFit/>
          </a:bodyPr>
          <a:lstStyle/>
          <a:p>
            <a:r>
              <a:rPr lang="ru-RU" sz="3200" dirty="0">
                <a:latin typeface="Arial Narrow" panose="020B0606020202030204" pitchFamily="34" charset="0"/>
              </a:rPr>
              <a:t>частичная оплата предоставляемых гражданам социальных услуг. </a:t>
            </a:r>
          </a:p>
          <a:p>
            <a:r>
              <a:rPr lang="ru-RU" sz="3200" dirty="0">
                <a:solidFill>
                  <a:srgbClr val="2D2D2D"/>
                </a:solidFill>
                <a:latin typeface="Arial Narrow" panose="020B0606020202030204" pitchFamily="34" charset="0"/>
              </a:rPr>
              <a:t>Набор социальных услуг - перечень социальных услуг, предоставляемых отдельным категориям граждан .</a:t>
            </a:r>
          </a:p>
          <a:p>
            <a:r>
              <a:rPr lang="ru-RU" sz="3200" dirty="0">
                <a:solidFill>
                  <a:srgbClr val="2D2D2D"/>
                </a:solidFill>
                <a:latin typeface="Arial Narrow" panose="020B0606020202030204" pitchFamily="34" charset="0"/>
              </a:rPr>
              <a:t> С</a:t>
            </a:r>
            <a:r>
              <a:rPr lang="ru-RU" sz="3200" dirty="0">
                <a:latin typeface="Arial Narrow" panose="020B0606020202030204" pitchFamily="34" charset="0"/>
              </a:rPr>
              <a:t>оциальная доплата к пенсии - предоставление гражданину (пенсионеру) денежной суммы к страховой пенсии и (или) к пенсионному обеспечению, осуществляемому за счет средств федерального бюджета, с учетом денежных выплат и отдельных мер социальной поддержки, предоставляемых в натуральной форме, которые предусмотрены законодательством, до величины прожиточного</a:t>
            </a:r>
          </a:p>
        </p:txBody>
      </p:sp>
    </p:spTree>
    <p:extLst>
      <p:ext uri="{BB962C8B-B14F-4D97-AF65-F5344CB8AC3E}">
        <p14:creationId xmlns:p14="http://schemas.microsoft.com/office/powerpoint/2010/main" val="27145949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2A173BB-594B-4014-906F-20BF690403A7}"/>
              </a:ext>
            </a:extLst>
          </p:cNvPr>
          <p:cNvSpPr/>
          <p:nvPr/>
        </p:nvSpPr>
        <p:spPr>
          <a:xfrm>
            <a:off x="179512" y="260648"/>
            <a:ext cx="8784976" cy="6001643"/>
          </a:xfrm>
          <a:prstGeom prst="rect">
            <a:avLst/>
          </a:prstGeom>
        </p:spPr>
        <p:txBody>
          <a:bodyPr wrap="square">
            <a:spAutoFit/>
          </a:bodyPr>
          <a:lstStyle/>
          <a:p>
            <a:r>
              <a:rPr lang="ru-RU" sz="3200" dirty="0">
                <a:latin typeface="Arial Narrow" panose="020B0606020202030204" pitchFamily="34" charset="0"/>
              </a:rPr>
              <a:t>минимума пенсионера, установленной в субъектах РФ по месту его жительства или месту пребывания, за счет средств соответствующих </a:t>
            </a:r>
            <a:r>
              <a:rPr lang="ru-RU" sz="3200" dirty="0">
                <a:solidFill>
                  <a:srgbClr val="2D2D2D"/>
                </a:solidFill>
                <a:latin typeface="Arial Narrow" panose="020B0606020202030204" pitchFamily="34" charset="0"/>
              </a:rPr>
              <a:t>бюджетов бюджетной системы РФ. Социальная доплата к пенсии состоит из федеральной социальной доплаты к пенсии или региональной социальной доплаты к пенсии.</a:t>
            </a:r>
          </a:p>
          <a:p>
            <a:r>
              <a:rPr lang="ru-RU" sz="3200" dirty="0">
                <a:latin typeface="Arial Narrow" panose="020B0606020202030204" pitchFamily="34" charset="0"/>
              </a:rPr>
              <a:t>Социальный контракт - соглашение, которое заключено между гражданином и органом социальной защиты населения по месту жительства или месту пребывания гражданина и в соответствии с которым орган социальной защиты населения обязуется оказать гражданину государственную социальную.</a:t>
            </a:r>
          </a:p>
        </p:txBody>
      </p:sp>
    </p:spTree>
    <p:extLst>
      <p:ext uri="{BB962C8B-B14F-4D97-AF65-F5344CB8AC3E}">
        <p14:creationId xmlns:p14="http://schemas.microsoft.com/office/powerpoint/2010/main" val="23543607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546A1FC-B211-4D02-ACD3-51C1C55FB93F}"/>
              </a:ext>
            </a:extLst>
          </p:cNvPr>
          <p:cNvSpPr/>
          <p:nvPr/>
        </p:nvSpPr>
        <p:spPr>
          <a:xfrm>
            <a:off x="179512" y="188641"/>
            <a:ext cx="8712968" cy="6001643"/>
          </a:xfrm>
          <a:prstGeom prst="rect">
            <a:avLst/>
          </a:prstGeom>
        </p:spPr>
        <p:txBody>
          <a:bodyPr wrap="square">
            <a:spAutoFit/>
          </a:bodyPr>
          <a:lstStyle/>
          <a:p>
            <a:r>
              <a:rPr lang="ru-RU" sz="3200" dirty="0">
                <a:latin typeface="Arial Narrow" panose="020B0606020202030204" pitchFamily="34" charset="0"/>
              </a:rPr>
              <a:t>помощь, гражданин - реализовать мероприятия, предусмотренные программой социальной адаптации </a:t>
            </a:r>
            <a:r>
              <a:rPr lang="ru-RU" sz="3200" dirty="0">
                <a:solidFill>
                  <a:srgbClr val="2D2D2D"/>
                </a:solidFill>
                <a:latin typeface="Arial Narrow" panose="020B0606020202030204" pitchFamily="34" charset="0"/>
              </a:rPr>
              <a:t>Программа социальной адаптации - разработанные органом социальной защиты населения совместно с гражданином мероприятия, которые направлены на преодоление им трудной жизненной ситуации, и определенные такой программой виды, объем и порядок реализации этих мероприятий.</a:t>
            </a:r>
          </a:p>
          <a:p>
            <a:r>
              <a:rPr lang="ru-RU" sz="3200" dirty="0">
                <a:latin typeface="Arial Narrow" panose="020B0606020202030204" pitchFamily="34" charset="0"/>
              </a:rPr>
              <a:t>Трудная жизненная ситуация - обстоятельство или обстоятельства, которые ухудшают условия жизнедеятельности гражданина и последствия которых он не может преодолеть самостоятельно.</a:t>
            </a:r>
          </a:p>
        </p:txBody>
      </p:sp>
    </p:spTree>
    <p:extLst>
      <p:ext uri="{BB962C8B-B14F-4D97-AF65-F5344CB8AC3E}">
        <p14:creationId xmlns:p14="http://schemas.microsoft.com/office/powerpoint/2010/main" val="318121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521F912-46E6-4842-915E-FD8F865B9DD0}"/>
              </a:ext>
            </a:extLst>
          </p:cNvPr>
          <p:cNvSpPr/>
          <p:nvPr/>
        </p:nvSpPr>
        <p:spPr>
          <a:xfrm>
            <a:off x="179512" y="116632"/>
            <a:ext cx="8784976" cy="6001643"/>
          </a:xfrm>
          <a:prstGeom prst="rect">
            <a:avLst/>
          </a:prstGeom>
        </p:spPr>
        <p:txBody>
          <a:bodyPr wrap="square">
            <a:spAutoFit/>
          </a:bodyPr>
          <a:lstStyle/>
          <a:p>
            <a:r>
              <a:rPr lang="ru-RU" sz="3200" dirty="0">
                <a:latin typeface="Arial Narrow" panose="020B0606020202030204" pitchFamily="34" charset="0"/>
              </a:rPr>
              <a:t>Государственная социальная помощь оказывается в целях:</a:t>
            </a:r>
            <a:br>
              <a:rPr lang="ru-RU" sz="3200" dirty="0">
                <a:latin typeface="Arial Narrow" panose="020B0606020202030204" pitchFamily="34" charset="0"/>
              </a:rPr>
            </a:br>
            <a:r>
              <a:rPr lang="ru-RU" sz="3200" dirty="0">
                <a:latin typeface="Arial Narrow" panose="020B0606020202030204" pitchFamily="34" charset="0"/>
              </a:rPr>
              <a:t>- поддержания уровня жизни малоимущих семей, а</a:t>
            </a:r>
            <a:br>
              <a:rPr lang="ru-RU" sz="3200" dirty="0">
                <a:latin typeface="Arial Narrow" panose="020B0606020202030204" pitchFamily="34" charset="0"/>
              </a:rPr>
            </a:br>
            <a:r>
              <a:rPr lang="ru-RU" sz="3200" dirty="0">
                <a:latin typeface="Arial Narrow" panose="020B0606020202030204" pitchFamily="34" charset="0"/>
              </a:rPr>
              <a:t>также малоимущих одиноко проживающих граждан, среднедушевой доход которых ниже величины прожиточного минимума, установленного в соответствующем субъекте РФ;</a:t>
            </a:r>
          </a:p>
          <a:p>
            <a:pPr marL="285750" indent="-285750">
              <a:buFontTx/>
              <a:buChar char="-"/>
            </a:pPr>
            <a:r>
              <a:rPr lang="ru-RU" sz="3200" dirty="0">
                <a:latin typeface="Arial Narrow" panose="020B0606020202030204" pitchFamily="34" charset="0"/>
              </a:rPr>
              <a:t>адресного использования бюджетных средств; </a:t>
            </a:r>
          </a:p>
          <a:p>
            <a:pPr marL="285750" indent="-285750">
              <a:buFontTx/>
              <a:buChar char="-"/>
            </a:pPr>
            <a:r>
              <a:rPr lang="ru-RU" sz="3200" dirty="0">
                <a:latin typeface="Arial Narrow" panose="020B0606020202030204" pitchFamily="34" charset="0"/>
              </a:rPr>
              <a:t>усиления адресности социальной поддержки нуждающихся граждан; </a:t>
            </a:r>
          </a:p>
          <a:p>
            <a:pPr marL="285750" indent="-285750">
              <a:buFontTx/>
              <a:buChar char="-"/>
            </a:pPr>
            <a:r>
              <a:rPr lang="ru-RU" sz="3200" dirty="0">
                <a:latin typeface="Arial Narrow" panose="020B0606020202030204" pitchFamily="34" charset="0"/>
              </a:rPr>
              <a:t>создания необходимых условий для обеспечения всеобщей доступности и общественно приемлемого</a:t>
            </a:r>
          </a:p>
        </p:txBody>
      </p:sp>
    </p:spTree>
    <p:extLst>
      <p:ext uri="{BB962C8B-B14F-4D97-AF65-F5344CB8AC3E}">
        <p14:creationId xmlns:p14="http://schemas.microsoft.com/office/powerpoint/2010/main" val="31105044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5E2E8C0-7400-4832-BAB0-EF94339B738E}"/>
              </a:ext>
            </a:extLst>
          </p:cNvPr>
          <p:cNvSpPr/>
          <p:nvPr/>
        </p:nvSpPr>
        <p:spPr>
          <a:xfrm>
            <a:off x="179512" y="116632"/>
            <a:ext cx="8784976" cy="6001643"/>
          </a:xfrm>
          <a:prstGeom prst="rect">
            <a:avLst/>
          </a:prstGeom>
        </p:spPr>
        <p:txBody>
          <a:bodyPr wrap="square">
            <a:spAutoFit/>
          </a:bodyPr>
          <a:lstStyle/>
          <a:p>
            <a:pPr marL="285750" indent="-285750">
              <a:buFontTx/>
              <a:buChar char="-"/>
            </a:pPr>
            <a:r>
              <a:rPr lang="ru-RU" sz="3200" dirty="0">
                <a:latin typeface="Arial Narrow" panose="020B0606020202030204" pitchFamily="34" charset="0"/>
              </a:rPr>
              <a:t>качества социальных услуг;</a:t>
            </a:r>
          </a:p>
          <a:p>
            <a:pPr marL="285750" indent="-285750">
              <a:buFontTx/>
              <a:buChar char="-"/>
            </a:pPr>
            <a:r>
              <a:rPr lang="ru-RU" sz="3200" dirty="0">
                <a:latin typeface="Arial Narrow" panose="020B0606020202030204" pitchFamily="34" charset="0"/>
              </a:rPr>
              <a:t>снижения уровня социального неравенства ;</a:t>
            </a:r>
          </a:p>
          <a:p>
            <a:pPr marL="285750" indent="-285750">
              <a:buFontTx/>
              <a:buChar char="-"/>
            </a:pPr>
            <a:r>
              <a:rPr lang="ru-RU" sz="3200" dirty="0">
                <a:latin typeface="Arial Narrow" panose="020B0606020202030204" pitchFamily="34" charset="0"/>
              </a:rPr>
              <a:t>повышения доходов населения.  </a:t>
            </a:r>
            <a:br>
              <a:rPr lang="ru-RU" sz="3200" dirty="0">
                <a:latin typeface="Arial Narrow" panose="020B0606020202030204" pitchFamily="34" charset="0"/>
              </a:rPr>
            </a:br>
            <a:r>
              <a:rPr lang="ru-RU" sz="3200" dirty="0">
                <a:latin typeface="Arial Narrow" panose="020B0606020202030204" pitchFamily="34" charset="0"/>
              </a:rPr>
              <a:t>Право на получение государственной социальной помощи в виде набора социальных услуг имеют следующие категории граждан:</a:t>
            </a:r>
            <a:br>
              <a:rPr lang="ru-RU" sz="3200" dirty="0">
                <a:latin typeface="Arial Narrow" panose="020B0606020202030204" pitchFamily="34" charset="0"/>
              </a:rPr>
            </a:br>
            <a:r>
              <a:rPr lang="ru-RU" sz="3200" dirty="0">
                <a:latin typeface="Arial Narrow" panose="020B0606020202030204" pitchFamily="34" charset="0"/>
              </a:rPr>
              <a:t>1) инвалиды войны;</a:t>
            </a:r>
            <a:br>
              <a:rPr lang="ru-RU" sz="3200" dirty="0">
                <a:latin typeface="Arial Narrow" panose="020B0606020202030204" pitchFamily="34" charset="0"/>
              </a:rPr>
            </a:br>
            <a:r>
              <a:rPr lang="ru-RU" sz="3200" dirty="0">
                <a:latin typeface="Arial Narrow" panose="020B0606020202030204" pitchFamily="34" charset="0"/>
              </a:rPr>
              <a:t>2) участники Великой Отечественной войны;</a:t>
            </a:r>
            <a:br>
              <a:rPr lang="ru-RU" sz="3200" dirty="0">
                <a:latin typeface="Arial Narrow" panose="020B0606020202030204" pitchFamily="34" charset="0"/>
              </a:rPr>
            </a:br>
            <a:r>
              <a:rPr lang="ru-RU" sz="3200" dirty="0">
                <a:latin typeface="Arial Narrow" panose="020B0606020202030204" pitchFamily="34" charset="0"/>
              </a:rPr>
              <a:t>3) ветераны боевых действий из числа лиц, указанных в ФЗ « О ветеранах»;</a:t>
            </a:r>
            <a:br>
              <a:rPr lang="ru-RU" sz="3200" dirty="0">
                <a:latin typeface="Arial Narrow" panose="020B0606020202030204" pitchFamily="34" charset="0"/>
              </a:rPr>
            </a:br>
            <a:r>
              <a:rPr lang="ru-RU" sz="3200" dirty="0">
                <a:latin typeface="Arial Narrow" panose="020B0606020202030204" pitchFamily="34" charset="0"/>
              </a:rPr>
              <a:t>4) военнослужащие, проходившие военную службу в воинских частях, учреждениях, военно-учебных</a:t>
            </a:r>
            <a:endParaRPr lang="ru-RU" dirty="0"/>
          </a:p>
        </p:txBody>
      </p:sp>
    </p:spTree>
    <p:extLst>
      <p:ext uri="{BB962C8B-B14F-4D97-AF65-F5344CB8AC3E}">
        <p14:creationId xmlns:p14="http://schemas.microsoft.com/office/powerpoint/2010/main" val="5717106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A59F75A-572A-4916-A3D3-1B7760AB4B94}"/>
              </a:ext>
            </a:extLst>
          </p:cNvPr>
          <p:cNvSpPr/>
          <p:nvPr/>
        </p:nvSpPr>
        <p:spPr>
          <a:xfrm>
            <a:off x="251520" y="188640"/>
            <a:ext cx="8784976" cy="6001643"/>
          </a:xfrm>
          <a:prstGeom prst="rect">
            <a:avLst/>
          </a:prstGeom>
        </p:spPr>
        <p:txBody>
          <a:bodyPr wrap="square">
            <a:spAutoFit/>
          </a:bodyPr>
          <a:lstStyle/>
          <a:p>
            <a:pPr fontAlgn="base"/>
            <a:r>
              <a:rPr lang="ru-RU" sz="3200" dirty="0">
                <a:latin typeface="Arial Narrow" panose="020B0606020202030204" pitchFamily="34" charset="0"/>
              </a:rPr>
              <a:t>заведениях, не входивших в состав действующей армии, в период с 22 июня 1941 года по 3 сентября 1945 года не менее шести месяцев, военнослужащие, награжденные орденами или медалями СССР за службу в указанный период;</a:t>
            </a:r>
          </a:p>
          <a:p>
            <a:pPr fontAlgn="base"/>
            <a:r>
              <a:rPr lang="ru-RU" sz="3200" dirty="0">
                <a:latin typeface="Arial Narrow" panose="020B0606020202030204" pitchFamily="34" charset="0"/>
              </a:rPr>
              <a:t>5) лица, награжденные знаком "Жителю блокадного Ленинграда";</a:t>
            </a:r>
            <a:br>
              <a:rPr lang="ru-RU" sz="3200" dirty="0">
                <a:latin typeface="Arial Narrow" panose="020B0606020202030204" pitchFamily="34" charset="0"/>
              </a:rPr>
            </a:br>
            <a:r>
              <a:rPr lang="ru-RU" sz="3200" dirty="0">
                <a:latin typeface="Arial Narrow" panose="020B0606020202030204" pitchFamily="34" charset="0"/>
              </a:rPr>
              <a:t>6) лица, работавшие в период Великой Отечественной войны на объектах противовоздушной обороны, местной противовоздушной обороны, на строительстве оборонительных сооружений, военно-морских баз, аэродромов и других военных объектов в</a:t>
            </a:r>
            <a:endParaRPr lang="ru-RU" dirty="0"/>
          </a:p>
        </p:txBody>
      </p:sp>
    </p:spTree>
    <p:extLst>
      <p:ext uri="{BB962C8B-B14F-4D97-AF65-F5344CB8AC3E}">
        <p14:creationId xmlns:p14="http://schemas.microsoft.com/office/powerpoint/2010/main" val="20076804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0D66D38-7DCA-456D-BA63-455BC4FACE56}"/>
              </a:ext>
            </a:extLst>
          </p:cNvPr>
          <p:cNvSpPr/>
          <p:nvPr/>
        </p:nvSpPr>
        <p:spPr>
          <a:xfrm>
            <a:off x="179512" y="188640"/>
            <a:ext cx="8784976" cy="7386638"/>
          </a:xfrm>
          <a:prstGeom prst="rect">
            <a:avLst/>
          </a:prstGeom>
        </p:spPr>
        <p:txBody>
          <a:bodyPr wrap="square">
            <a:spAutoFit/>
          </a:bodyPr>
          <a:lstStyle/>
          <a:p>
            <a:pPr fontAlgn="base"/>
            <a:r>
              <a:rPr lang="ru-RU" sz="3200" dirty="0">
                <a:latin typeface="Arial Narrow" panose="020B0606020202030204" pitchFamily="34" charset="0"/>
              </a:rPr>
              <a:t>пределах тыловых границ действующих фронтов, на прифронтовых участках железных и автомобильных дорог, а также члены экипажей судов транспортного флота, интернированных в начале Великой Отечественной войны в портах других государств;</a:t>
            </a:r>
          </a:p>
          <a:p>
            <a:pPr fontAlgn="base"/>
            <a:r>
              <a:rPr lang="ru-RU" sz="3200" dirty="0">
                <a:latin typeface="Arial Narrow" panose="020B0606020202030204" pitchFamily="34" charset="0"/>
              </a:rPr>
              <a:t>7) члены семей погибших (умерших) инвалидов войны, участников ВОВ и ветеранов боевых действий, члены семей погибших в войне лиц из числа личного состава групп самозащиты объектовых и аварийных команд местной противовоздушной обороны, а также члены семей погибших работников госпиталей и больниц города Ленинграда;</a:t>
            </a:r>
            <a:br>
              <a:rPr lang="ru-RU" sz="3200" dirty="0">
                <a:latin typeface="Arial Narrow" panose="020B0606020202030204" pitchFamily="34" charset="0"/>
              </a:rPr>
            </a:br>
            <a:endParaRPr lang="ru-RU" dirty="0">
              <a:latin typeface="Arial Narrow" panose="020B0606020202030204" pitchFamily="34" charset="0"/>
            </a:endParaRPr>
          </a:p>
          <a:p>
            <a:pPr fontAlgn="base"/>
            <a:br>
              <a:rPr lang="ru-RU" dirty="0">
                <a:latin typeface="Arial Narrow" panose="020B0606020202030204" pitchFamily="34" charset="0"/>
              </a:rPr>
            </a:br>
            <a:endParaRPr lang="ru-RU" dirty="0">
              <a:latin typeface="Arial Narrow" panose="020B0606020202030204" pitchFamily="34" charset="0"/>
            </a:endParaRPr>
          </a:p>
          <a:p>
            <a:br>
              <a:rPr lang="ru-RU" dirty="0"/>
            </a:br>
            <a:endParaRPr lang="ru-RU" dirty="0"/>
          </a:p>
        </p:txBody>
      </p:sp>
    </p:spTree>
    <p:extLst>
      <p:ext uri="{BB962C8B-B14F-4D97-AF65-F5344CB8AC3E}">
        <p14:creationId xmlns:p14="http://schemas.microsoft.com/office/powerpoint/2010/main" val="3031555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286520"/>
            <a:ext cx="9144000" cy="571480"/>
          </a:xfrm>
          <a:solidFill>
            <a:srgbClr val="92D050"/>
          </a:solidFill>
        </p:spPr>
        <p:txBody>
          <a:bodyPr>
            <a:normAutofit fontScale="77500" lnSpcReduction="20000"/>
          </a:bodyPr>
          <a:lstStyle/>
          <a:p>
            <a:pPr algn="ctr"/>
            <a:r>
              <a:rPr lang="ru-RU" altLang="ru-RU" b="1" dirty="0">
                <a:latin typeface="Arial Narrow" pitchFamily="34" charset="0"/>
              </a:rPr>
              <a:t>Тема лекции: Льготы в праве социального обеспечения</a:t>
            </a:r>
            <a:endParaRPr lang="en-US" b="1" dirty="0">
              <a:latin typeface="Arial Narrow" pitchFamily="34" charset="0"/>
            </a:endParaRPr>
          </a:p>
          <a:p>
            <a:pPr algn="ctr"/>
            <a:r>
              <a:rPr lang="ru-RU" b="1" dirty="0">
                <a:latin typeface="Arial Narrow" pitchFamily="34" charset="0"/>
              </a:rPr>
              <a:t>Лектор</a:t>
            </a:r>
            <a:r>
              <a:rPr lang="en-US" b="1" dirty="0">
                <a:latin typeface="Arial Narrow" pitchFamily="34" charset="0"/>
              </a:rPr>
              <a:t> </a:t>
            </a:r>
            <a:r>
              <a:rPr lang="ru-RU"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3200" dirty="0"/>
              <a:t> </a:t>
            </a:r>
            <a:r>
              <a:rPr lang="ru-RU" sz="3200" i="1" dirty="0"/>
              <a:t> </a:t>
            </a:r>
            <a:r>
              <a:rPr lang="ru-RU" sz="3200" dirty="0">
                <a:latin typeface="Arial Narrow" pitchFamily="34" charset="0"/>
              </a:rPr>
              <a:t>4) Социально-обеспечительные льготы служат вспомогательным механизмом распределения  доходов и благ по отношению к основным видам социального обеспечения.</a:t>
            </a:r>
          </a:p>
          <a:p>
            <a:r>
              <a:rPr lang="ru-RU" sz="3200" dirty="0">
                <a:latin typeface="Arial Narrow" pitchFamily="34" charset="0"/>
              </a:rPr>
              <a:t>        Льгота с семантических позиций определяется как преимущественное право, облегчение, предоставляемое кому-нибудь, как исключение из общих правил, как предоставление кому-либо преимуществ, частичное освобождение от выполнения установленных правил, обязанностей или облегчение условий их выполнения.</a:t>
            </a:r>
          </a:p>
          <a:p>
            <a:r>
              <a:rPr lang="ru-RU" sz="3200" dirty="0">
                <a:latin typeface="Arial Narrow" pitchFamily="34" charset="0"/>
              </a:rPr>
              <a:t>В специальных исследованиях нет  однозначного подхода к понятию льгот, но чаще всего  их определяют</a:t>
            </a:r>
            <a:endParaRPr kumimoji="0" lang="ru-RU" sz="3200" b="0" u="none" strike="noStrike" cap="none" normalizeH="0" baseline="0" dirty="0">
              <a:ln>
                <a:noFill/>
              </a:ln>
              <a:solidFill>
                <a:schemeClr val="tx1"/>
              </a:solidFill>
              <a:effectLst/>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E9A98DC-7EE3-4746-A331-14282FA78858}"/>
              </a:ext>
            </a:extLst>
          </p:cNvPr>
          <p:cNvSpPr/>
          <p:nvPr/>
        </p:nvSpPr>
        <p:spPr>
          <a:xfrm>
            <a:off x="179512" y="116633"/>
            <a:ext cx="8784976" cy="7048083"/>
          </a:xfrm>
          <a:prstGeom prst="rect">
            <a:avLst/>
          </a:prstGeom>
        </p:spPr>
        <p:txBody>
          <a:bodyPr wrap="square">
            <a:spAutoFit/>
          </a:bodyPr>
          <a:lstStyle/>
          <a:p>
            <a:pPr fontAlgn="base"/>
            <a:r>
              <a:rPr lang="ru-RU" sz="3200" dirty="0">
                <a:latin typeface="Arial Narrow" panose="020B0606020202030204" pitchFamily="34" charset="0"/>
              </a:rPr>
              <a:t>8) инвалиды;</a:t>
            </a:r>
            <a:br>
              <a:rPr lang="ru-RU" sz="3200" dirty="0">
                <a:latin typeface="Arial Narrow" panose="020B0606020202030204" pitchFamily="34" charset="0"/>
              </a:rPr>
            </a:br>
            <a:r>
              <a:rPr lang="ru-RU" sz="3200" dirty="0">
                <a:latin typeface="Arial Narrow" panose="020B0606020202030204" pitchFamily="34" charset="0"/>
              </a:rPr>
              <a:t>9) дети-инвалиды. </a:t>
            </a:r>
          </a:p>
          <a:p>
            <a:pPr fontAlgn="base"/>
            <a:r>
              <a:rPr lang="ru-RU" sz="3200" dirty="0">
                <a:latin typeface="Arial Narrow" panose="020B0606020202030204" pitchFamily="34" charset="0"/>
              </a:rPr>
              <a:t>В состав предоставляемого указанным гражданам набора социальных услуг включаются следующие социальные услуги:</a:t>
            </a:r>
            <a:br>
              <a:rPr lang="ru-RU" sz="3200" dirty="0">
                <a:latin typeface="Arial Narrow" panose="020B0606020202030204" pitchFamily="34" charset="0"/>
              </a:rPr>
            </a:br>
            <a:r>
              <a:rPr lang="ru-RU" sz="3200" dirty="0">
                <a:latin typeface="Arial Narrow" panose="020B0606020202030204" pitchFamily="34" charset="0"/>
              </a:rPr>
              <a:t>1) обеспечение в соответствии со стандартами медицинской помощи необходимыми лекарственными препаратами для медицинского применения по рецептам на лекарственные препараты, медицинскими изделиями по рецептам на медицинские изделия, а также специализированными продуктами лечебного питания для детей-инвалидов;</a:t>
            </a:r>
            <a:br>
              <a:rPr lang="ru-RU" sz="3200" dirty="0">
                <a:latin typeface="Arial Narrow" panose="020B0606020202030204" pitchFamily="34" charset="0"/>
              </a:rPr>
            </a:br>
            <a:endParaRPr lang="ru-RU" sz="3200" dirty="0">
              <a:latin typeface="Arial Narrow" panose="020B0606020202030204" pitchFamily="34" charset="0"/>
            </a:endParaRPr>
          </a:p>
          <a:p>
            <a:br>
              <a:rPr lang="ru-RU" dirty="0"/>
            </a:br>
            <a:endParaRPr lang="ru-RU" dirty="0">
              <a:latin typeface="Arial Narrow" panose="020B0606020202030204" pitchFamily="34" charset="0"/>
            </a:endParaRPr>
          </a:p>
        </p:txBody>
      </p:sp>
    </p:spTree>
    <p:extLst>
      <p:ext uri="{BB962C8B-B14F-4D97-AF65-F5344CB8AC3E}">
        <p14:creationId xmlns:p14="http://schemas.microsoft.com/office/powerpoint/2010/main" val="10939324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357CC85-6820-4593-9DC0-84F129673187}"/>
              </a:ext>
            </a:extLst>
          </p:cNvPr>
          <p:cNvSpPr/>
          <p:nvPr/>
        </p:nvSpPr>
        <p:spPr>
          <a:xfrm>
            <a:off x="179512" y="260648"/>
            <a:ext cx="8928992" cy="5509200"/>
          </a:xfrm>
          <a:prstGeom prst="rect">
            <a:avLst/>
          </a:prstGeom>
        </p:spPr>
        <p:txBody>
          <a:bodyPr wrap="square">
            <a:spAutoFit/>
          </a:bodyPr>
          <a:lstStyle/>
          <a:p>
            <a:r>
              <a:rPr lang="ru-RU" sz="3200" dirty="0">
                <a:solidFill>
                  <a:srgbClr val="2D2D2D"/>
                </a:solidFill>
                <a:latin typeface="Arial Narrow" panose="020B0606020202030204" pitchFamily="34" charset="0"/>
              </a:rPr>
              <a:t>1.1. Предоставление при наличии медицинских показаний путевки на санаторно-курортное лечение, осуществляемое в целях профилактики основных заболеваний, в санаторно-курортные организации, определенные в соответствии с законодательством Российской Федерации о контрактной системе в сфере закупок товаров, работ, услуг для обеспечения государственных и муниципальных нужд;</a:t>
            </a:r>
          </a:p>
          <a:p>
            <a:r>
              <a:rPr lang="ru-RU" sz="3200" dirty="0">
                <a:latin typeface="Arial Narrow" panose="020B0606020202030204" pitchFamily="34" charset="0"/>
              </a:rPr>
              <a:t>2) бесплатный проезд на пригородном железнодорожном транспорте, а также на междугородном транспорте к месту лечения и обратно.</a:t>
            </a:r>
          </a:p>
        </p:txBody>
      </p:sp>
    </p:spTree>
    <p:extLst>
      <p:ext uri="{BB962C8B-B14F-4D97-AF65-F5344CB8AC3E}">
        <p14:creationId xmlns:p14="http://schemas.microsoft.com/office/powerpoint/2010/main" val="1020428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C793DCC-AF41-4AAB-959A-EAED83F7A34D}"/>
              </a:ext>
            </a:extLst>
          </p:cNvPr>
          <p:cNvSpPr/>
          <p:nvPr/>
        </p:nvSpPr>
        <p:spPr>
          <a:xfrm>
            <a:off x="107504" y="188639"/>
            <a:ext cx="8928992" cy="5509200"/>
          </a:xfrm>
          <a:prstGeom prst="rect">
            <a:avLst/>
          </a:prstGeom>
        </p:spPr>
        <p:txBody>
          <a:bodyPr wrap="square">
            <a:spAutoFit/>
          </a:bodyPr>
          <a:lstStyle/>
          <a:p>
            <a:r>
              <a:rPr lang="ru-RU" sz="3200" dirty="0">
                <a:solidFill>
                  <a:srgbClr val="2D2D2D"/>
                </a:solidFill>
                <a:latin typeface="Arial Narrow" panose="020B0606020202030204" pitchFamily="34" charset="0"/>
              </a:rPr>
              <a:t>Граждане, имеющие I группу инвалидности, и дети-инвалиды имеют право на получение на тех же условиях второй путевки на санаторно-курортное лечение и на бесплатный проезд на пригородном железнодорожном транспорте, а также на междугородном транспорте к месту лечения и обратно для сопровождающего их лица.</a:t>
            </a:r>
          </a:p>
          <a:p>
            <a:r>
              <a:rPr lang="ru-RU" sz="3200" dirty="0">
                <a:latin typeface="Arial Narrow" panose="020B0606020202030204" pitchFamily="34" charset="0"/>
              </a:rPr>
              <a:t>Длительность санаторно-курортного лечения в рамках предоставляемого гражданам набора социальных услуг в санаторно-курортной организации составляет 18 дней, для детей-инвалидов - 21 день, а для</a:t>
            </a:r>
          </a:p>
        </p:txBody>
      </p:sp>
    </p:spTree>
    <p:extLst>
      <p:ext uri="{BB962C8B-B14F-4D97-AF65-F5344CB8AC3E}">
        <p14:creationId xmlns:p14="http://schemas.microsoft.com/office/powerpoint/2010/main" val="27030956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5AC9028-B18D-4D7F-8F4D-CAF405F86E36}"/>
              </a:ext>
            </a:extLst>
          </p:cNvPr>
          <p:cNvSpPr/>
          <p:nvPr/>
        </p:nvSpPr>
        <p:spPr>
          <a:xfrm>
            <a:off x="179512" y="188640"/>
            <a:ext cx="8712968" cy="5509200"/>
          </a:xfrm>
          <a:prstGeom prst="rect">
            <a:avLst/>
          </a:prstGeom>
        </p:spPr>
        <p:txBody>
          <a:bodyPr wrap="square">
            <a:spAutoFit/>
          </a:bodyPr>
          <a:lstStyle/>
          <a:p>
            <a:r>
              <a:rPr lang="ru-RU" dirty="0"/>
              <a:t> </a:t>
            </a:r>
            <a:r>
              <a:rPr lang="ru-RU" sz="3200" dirty="0">
                <a:latin typeface="Arial Narrow" panose="020B0606020202030204" pitchFamily="34" charset="0"/>
              </a:rPr>
              <a:t>инвалидов с заболеваниями и последствиями травм спинного и головного мозга - от 24 до 42 дней.</a:t>
            </a:r>
          </a:p>
          <a:p>
            <a:r>
              <a:rPr lang="ru-RU" sz="3200" dirty="0">
                <a:solidFill>
                  <a:srgbClr val="2D2D2D"/>
                </a:solidFill>
                <a:latin typeface="Arial Narrow" panose="020B0606020202030204" pitchFamily="34" charset="0"/>
              </a:rPr>
              <a:t> </a:t>
            </a:r>
            <a:r>
              <a:rPr lang="ru-RU" sz="3200" dirty="0">
                <a:latin typeface="Arial Narrow" panose="020B0606020202030204" pitchFamily="34" charset="0"/>
              </a:rPr>
              <a:t>Учет права граждан на получение социальных услуг  осуществляется по месту жительства гражданина с даты установления ему ежемесячной денежной выплаты.</a:t>
            </a:r>
          </a:p>
          <a:p>
            <a:r>
              <a:rPr lang="ru-RU" sz="3200" dirty="0">
                <a:latin typeface="Arial Narrow" panose="020B0606020202030204" pitchFamily="34" charset="0"/>
              </a:rPr>
              <a:t> Периодом предоставления гражданам социальных услуг является календарный год.</a:t>
            </a:r>
          </a:p>
          <a:p>
            <a:r>
              <a:rPr lang="ru-RU" sz="3200" dirty="0">
                <a:latin typeface="Arial Narrow" panose="020B0606020202030204" pitchFamily="34" charset="0"/>
              </a:rPr>
              <a:t>В целях обеспечения реализации прав граждан на получение ежемесячных денежных выплат, социальных услуг, социальных доплат к пенсии, </a:t>
            </a:r>
          </a:p>
        </p:txBody>
      </p:sp>
    </p:spTree>
    <p:extLst>
      <p:ext uri="{BB962C8B-B14F-4D97-AF65-F5344CB8AC3E}">
        <p14:creationId xmlns:p14="http://schemas.microsoft.com/office/powerpoint/2010/main" val="17357917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9C37FEF-48F3-4519-A4FE-034BA4104AF8}"/>
              </a:ext>
            </a:extLst>
          </p:cNvPr>
          <p:cNvSpPr/>
          <p:nvPr/>
        </p:nvSpPr>
        <p:spPr>
          <a:xfrm>
            <a:off x="179512" y="116632"/>
            <a:ext cx="8784976" cy="2062103"/>
          </a:xfrm>
          <a:prstGeom prst="rect">
            <a:avLst/>
          </a:prstGeom>
        </p:spPr>
        <p:txBody>
          <a:bodyPr wrap="square">
            <a:spAutoFit/>
          </a:bodyPr>
          <a:lstStyle/>
          <a:p>
            <a:r>
              <a:rPr lang="ru-RU" sz="3200" dirty="0">
                <a:latin typeface="Arial Narrow" panose="020B0606020202030204" pitchFamily="34" charset="0"/>
              </a:rPr>
              <a:t>и предоставление социальных услуг, осуществляется ведение Федерального регистра лиц, имеющих право на получение государственной социальной помощи.</a:t>
            </a:r>
          </a:p>
          <a:p>
            <a:endParaRPr lang="ru-RU" sz="3200" dirty="0">
              <a:latin typeface="Arial Narrow" panose="020B0606020202030204" pitchFamily="34" charset="0"/>
            </a:endParaRPr>
          </a:p>
        </p:txBody>
      </p:sp>
      <p:sp>
        <p:nvSpPr>
          <p:cNvPr id="3" name="Прямоугольник 2">
            <a:extLst>
              <a:ext uri="{FF2B5EF4-FFF2-40B4-BE49-F238E27FC236}">
                <a16:creationId xmlns:a16="http://schemas.microsoft.com/office/drawing/2014/main" id="{481384A4-9DDC-43EB-B9F9-7EF656B52CD6}"/>
              </a:ext>
            </a:extLst>
          </p:cNvPr>
          <p:cNvSpPr/>
          <p:nvPr/>
        </p:nvSpPr>
        <p:spPr>
          <a:xfrm>
            <a:off x="179512" y="1628800"/>
            <a:ext cx="8640960" cy="4524315"/>
          </a:xfrm>
          <a:prstGeom prst="rect">
            <a:avLst/>
          </a:prstGeom>
        </p:spPr>
        <p:txBody>
          <a:bodyPr wrap="square">
            <a:spAutoFit/>
          </a:bodyPr>
          <a:lstStyle/>
          <a:p>
            <a:r>
              <a:rPr lang="ru-RU" sz="3200" dirty="0">
                <a:latin typeface="Arial Narrow" panose="020B0606020202030204" pitchFamily="34" charset="0"/>
              </a:rPr>
              <a:t>На оплату предоставления гражданину набора социальных услуг направляется 705 рублей в месяц, в том числе:</a:t>
            </a:r>
          </a:p>
          <a:p>
            <a:r>
              <a:rPr lang="ru-RU" sz="3200" dirty="0">
                <a:latin typeface="Arial Narrow" panose="020B0606020202030204" pitchFamily="34" charset="0"/>
              </a:rPr>
              <a:t>- на оплату лекарственных препаратов, медицинских изделий, специализированных продуктов лечебного питания для детей-инвалидов - 543 рубля;</a:t>
            </a:r>
          </a:p>
          <a:p>
            <a:r>
              <a:rPr lang="ru-RU" sz="3200" dirty="0">
                <a:latin typeface="Arial Narrow" panose="020B0606020202030204" pitchFamily="34" charset="0"/>
              </a:rPr>
              <a:t>- на оплату путевки на санаторно-курортное лечение – 84 рубля;</a:t>
            </a:r>
          </a:p>
          <a:p>
            <a:endParaRPr lang="ru-RU" sz="3200" dirty="0">
              <a:latin typeface="Arial Narrow" panose="020B0606020202030204" pitchFamily="34" charset="0"/>
            </a:endParaRPr>
          </a:p>
        </p:txBody>
      </p:sp>
    </p:spTree>
    <p:extLst>
      <p:ext uri="{BB962C8B-B14F-4D97-AF65-F5344CB8AC3E}">
        <p14:creationId xmlns:p14="http://schemas.microsoft.com/office/powerpoint/2010/main" val="9474493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241235D-D5A9-4AD5-87E9-205BAD8BB8F6}"/>
              </a:ext>
            </a:extLst>
          </p:cNvPr>
          <p:cNvSpPr/>
          <p:nvPr/>
        </p:nvSpPr>
        <p:spPr>
          <a:xfrm>
            <a:off x="251520" y="188640"/>
            <a:ext cx="8712968" cy="6494085"/>
          </a:xfrm>
          <a:prstGeom prst="rect">
            <a:avLst/>
          </a:prstGeom>
        </p:spPr>
        <p:txBody>
          <a:bodyPr wrap="square">
            <a:spAutoFit/>
          </a:bodyPr>
          <a:lstStyle/>
          <a:p>
            <a:r>
              <a:rPr lang="ru-RU" sz="3200" dirty="0">
                <a:latin typeface="Arial Narrow" panose="020B0606020202030204" pitchFamily="34" charset="0"/>
              </a:rPr>
              <a:t>- на оплату  проезда на пригородном ж/д транспорте, а также на междугородном транспорте к месту </a:t>
            </a:r>
          </a:p>
          <a:p>
            <a:r>
              <a:rPr lang="ru-RU" sz="3200" dirty="0">
                <a:latin typeface="Arial Narrow" panose="020B0606020202030204" pitchFamily="34" charset="0"/>
              </a:rPr>
              <a:t>лечения и обратно -78 рублей.</a:t>
            </a:r>
          </a:p>
          <a:p>
            <a:r>
              <a:rPr lang="ru-RU" sz="3200" dirty="0">
                <a:latin typeface="Arial Narrow" panose="020B0606020202030204" pitchFamily="34" charset="0"/>
              </a:rPr>
              <a:t>Государственная социальная помощь на основании социального контракта оказывается гражданам  в целях стимулирования их активных действий по преодолению трудной жизненной ситуации.</a:t>
            </a:r>
          </a:p>
          <a:p>
            <a:r>
              <a:rPr lang="ru-RU" sz="3200" dirty="0">
                <a:latin typeface="Arial Narrow" panose="020B0606020202030204" pitchFamily="34" charset="0"/>
              </a:rPr>
              <a:t>В социальном контракте должны быть установлены:</a:t>
            </a:r>
          </a:p>
          <a:p>
            <a:r>
              <a:rPr lang="ru-RU" sz="3200" dirty="0">
                <a:latin typeface="Arial Narrow" panose="020B0606020202030204" pitchFamily="34" charset="0"/>
              </a:rPr>
              <a:t>1) предмет социального контракта;</a:t>
            </a:r>
          </a:p>
          <a:p>
            <a:r>
              <a:rPr lang="ru-RU" sz="3200" dirty="0">
                <a:latin typeface="Arial Narrow" panose="020B0606020202030204" pitchFamily="34" charset="0"/>
              </a:rPr>
              <a:t>2) права и обязанности граждан и органа социальной защиты населения при оказании государственной социальной помощи;</a:t>
            </a:r>
          </a:p>
          <a:p>
            <a:endParaRPr lang="ru-RU" sz="3200" dirty="0">
              <a:latin typeface="Arial Narrow" panose="020B0606020202030204" pitchFamily="34" charset="0"/>
            </a:endParaRPr>
          </a:p>
        </p:txBody>
      </p:sp>
    </p:spTree>
    <p:extLst>
      <p:ext uri="{BB962C8B-B14F-4D97-AF65-F5344CB8AC3E}">
        <p14:creationId xmlns:p14="http://schemas.microsoft.com/office/powerpoint/2010/main" val="28373861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EE15F1B-E4BC-4980-B32A-5418F3E05D28}"/>
              </a:ext>
            </a:extLst>
          </p:cNvPr>
          <p:cNvSpPr/>
          <p:nvPr/>
        </p:nvSpPr>
        <p:spPr>
          <a:xfrm>
            <a:off x="107504" y="188639"/>
            <a:ext cx="8856984" cy="6001643"/>
          </a:xfrm>
          <a:prstGeom prst="rect">
            <a:avLst/>
          </a:prstGeom>
        </p:spPr>
        <p:txBody>
          <a:bodyPr wrap="square">
            <a:spAutoFit/>
          </a:bodyPr>
          <a:lstStyle/>
          <a:p>
            <a:r>
              <a:rPr lang="ru-RU" sz="3200" dirty="0">
                <a:latin typeface="Arial Narrow" panose="020B0606020202030204" pitchFamily="34" charset="0"/>
              </a:rPr>
              <a:t>3) виды и размер государственной социальной помощи;</a:t>
            </a:r>
          </a:p>
          <a:p>
            <a:r>
              <a:rPr lang="ru-RU" sz="3200" dirty="0">
                <a:latin typeface="Arial Narrow" panose="020B0606020202030204" pitchFamily="34" charset="0"/>
              </a:rPr>
              <a:t>4) порядок оказания государственной социальной помощи на основании социального контракта;</a:t>
            </a:r>
          </a:p>
          <a:p>
            <a:r>
              <a:rPr lang="ru-RU" sz="3200" dirty="0">
                <a:latin typeface="Arial Narrow" panose="020B0606020202030204" pitchFamily="34" charset="0"/>
              </a:rPr>
              <a:t>5) срок действия социального контракта;</a:t>
            </a:r>
          </a:p>
          <a:p>
            <a:r>
              <a:rPr lang="ru-RU" sz="3200" dirty="0">
                <a:latin typeface="Arial Narrow" panose="020B0606020202030204" pitchFamily="34" charset="0"/>
              </a:rPr>
              <a:t>6) порядок изменения и основания прекращения социального контракта.</a:t>
            </a:r>
          </a:p>
          <a:p>
            <a:r>
              <a:rPr lang="ru-RU" sz="3200" dirty="0">
                <a:latin typeface="Arial Narrow" panose="020B0606020202030204" pitchFamily="34" charset="0"/>
              </a:rPr>
              <a:t>3. К социальному контракту прилагается программа социальной адаптации, которой предусматриваются обязательные для реализации получателями государственной социальной помощи мероприятия. К таким мероприятиям, в частности, относятся:</a:t>
            </a:r>
          </a:p>
        </p:txBody>
      </p:sp>
    </p:spTree>
    <p:extLst>
      <p:ext uri="{BB962C8B-B14F-4D97-AF65-F5344CB8AC3E}">
        <p14:creationId xmlns:p14="http://schemas.microsoft.com/office/powerpoint/2010/main" val="31738264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CDEBA30-3810-4D00-9CC5-EF487B3E8142}"/>
              </a:ext>
            </a:extLst>
          </p:cNvPr>
          <p:cNvSpPr/>
          <p:nvPr/>
        </p:nvSpPr>
        <p:spPr>
          <a:xfrm>
            <a:off x="179512" y="260648"/>
            <a:ext cx="8784976" cy="6494085"/>
          </a:xfrm>
          <a:prstGeom prst="rect">
            <a:avLst/>
          </a:prstGeom>
        </p:spPr>
        <p:txBody>
          <a:bodyPr wrap="square">
            <a:spAutoFit/>
          </a:bodyPr>
          <a:lstStyle/>
          <a:p>
            <a:pPr marL="514350" indent="-514350">
              <a:buAutoNum type="arabicParenR"/>
            </a:pPr>
            <a:r>
              <a:rPr lang="ru-RU" sz="3200" dirty="0">
                <a:latin typeface="Arial Narrow" panose="020B0606020202030204" pitchFamily="34" charset="0"/>
              </a:rPr>
              <a:t>поиск работы; </a:t>
            </a:r>
          </a:p>
          <a:p>
            <a:pPr marL="514350" indent="-514350">
              <a:buAutoNum type="arabicParenR"/>
            </a:pPr>
            <a:r>
              <a:rPr lang="ru-RU" sz="3200" dirty="0">
                <a:latin typeface="Arial Narrow" panose="020B0606020202030204" pitchFamily="34" charset="0"/>
              </a:rPr>
              <a:t>прохождение профессионального обучения и дополнительного профессионального образования;</a:t>
            </a:r>
          </a:p>
          <a:p>
            <a:r>
              <a:rPr lang="ru-RU" sz="3200" dirty="0">
                <a:latin typeface="Arial Narrow" panose="020B0606020202030204" pitchFamily="34" charset="0"/>
              </a:rPr>
              <a:t>3) осуществление индивидуальной предпринимательской деятельности;</a:t>
            </a:r>
          </a:p>
          <a:p>
            <a:r>
              <a:rPr lang="ru-RU" sz="3200" dirty="0">
                <a:latin typeface="Arial Narrow" panose="020B0606020202030204" pitchFamily="34" charset="0"/>
              </a:rPr>
              <a:t>4) ведение личного подсобного хозяйства;</a:t>
            </a:r>
          </a:p>
          <a:p>
            <a:r>
              <a:rPr lang="ru-RU" sz="3200" dirty="0">
                <a:latin typeface="Arial Narrow" panose="020B0606020202030204" pitchFamily="34" charset="0"/>
              </a:rPr>
              <a:t>5) осуществление иных мероприятий, направленных на преодоление гражданином трудной жизненной ситуации.</a:t>
            </a:r>
          </a:p>
          <a:p>
            <a:r>
              <a:rPr lang="ru-RU" sz="3200" dirty="0">
                <a:latin typeface="Arial Narrow" panose="020B0606020202030204" pitchFamily="34" charset="0"/>
              </a:rPr>
              <a:t>Программа социальной адаптации устанавливается на срок действия социального контракта.</a:t>
            </a:r>
          </a:p>
          <a:p>
            <a:endParaRPr lang="ru-RU" sz="3200" dirty="0">
              <a:latin typeface="Arial Narrow" panose="020B0606020202030204" pitchFamily="34" charset="0"/>
            </a:endParaRPr>
          </a:p>
        </p:txBody>
      </p:sp>
    </p:spTree>
    <p:extLst>
      <p:ext uri="{BB962C8B-B14F-4D97-AF65-F5344CB8AC3E}">
        <p14:creationId xmlns:p14="http://schemas.microsoft.com/office/powerpoint/2010/main" val="39235388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404EBFB-57D7-4CD6-B561-5AECDF765B76}"/>
              </a:ext>
            </a:extLst>
          </p:cNvPr>
          <p:cNvSpPr/>
          <p:nvPr/>
        </p:nvSpPr>
        <p:spPr>
          <a:xfrm>
            <a:off x="107504" y="188640"/>
            <a:ext cx="8784976" cy="6001643"/>
          </a:xfrm>
          <a:prstGeom prst="rect">
            <a:avLst/>
          </a:prstGeom>
        </p:spPr>
        <p:txBody>
          <a:bodyPr wrap="square">
            <a:spAutoFit/>
          </a:bodyPr>
          <a:lstStyle/>
          <a:p>
            <a:r>
              <a:rPr lang="ru-RU" sz="3200" dirty="0">
                <a:latin typeface="Arial Narrow" panose="020B0606020202030204" pitchFamily="34" charset="0"/>
              </a:rPr>
              <a:t>Государственная социальная помощь на основании социального контракта назначается на срок от трех месяцев до одного года исходя из содержания программы социальной адаптации. Данный срок может быть продлен органом социальной защиты населения по основаниям, установленным нормативным правовым актом субъекта РФ.</a:t>
            </a:r>
          </a:p>
          <a:p>
            <a:r>
              <a:rPr lang="ru-RU" sz="3200" dirty="0">
                <a:latin typeface="Arial Narrow" panose="020B0606020202030204" pitchFamily="34" charset="0"/>
              </a:rPr>
              <a:t> Оказание государственной социальной помощи на основании социального контракта не влечет за собой прекращение оказания государственной социальной помощи без социального контракта или отказ в назначении государственной социальной помощи.</a:t>
            </a:r>
          </a:p>
        </p:txBody>
      </p:sp>
    </p:spTree>
    <p:extLst>
      <p:ext uri="{BB962C8B-B14F-4D97-AF65-F5344CB8AC3E}">
        <p14:creationId xmlns:p14="http://schemas.microsoft.com/office/powerpoint/2010/main" val="41558294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2B8CA11-7887-4514-9FAF-C8AD05128C07}"/>
              </a:ext>
            </a:extLst>
          </p:cNvPr>
          <p:cNvSpPr/>
          <p:nvPr/>
        </p:nvSpPr>
        <p:spPr>
          <a:xfrm>
            <a:off x="179512" y="188640"/>
            <a:ext cx="8784976" cy="5509200"/>
          </a:xfrm>
          <a:prstGeom prst="rect">
            <a:avLst/>
          </a:prstGeom>
        </p:spPr>
        <p:txBody>
          <a:bodyPr wrap="square">
            <a:spAutoFit/>
          </a:bodyPr>
          <a:lstStyle/>
          <a:p>
            <a:r>
              <a:rPr lang="ru-RU" sz="3200" dirty="0">
                <a:latin typeface="Arial Narrow" panose="020B0606020202030204" pitchFamily="34" charset="0"/>
              </a:rPr>
              <a:t>Социальный контракт с прилагаемой к нему программой социальной адаптации подписывается заявителем и руководителем органа социальной защиты населения по месту жительства или месту пребывания гражданина.</a:t>
            </a:r>
          </a:p>
          <a:p>
            <a:r>
              <a:rPr lang="ru-RU" sz="3200" dirty="0">
                <a:latin typeface="Arial Narrow" panose="020B0606020202030204" pitchFamily="34" charset="0"/>
              </a:rPr>
              <a:t>Заявитель обязан известить орган социальной защиты населения, который назначил государственную социальную помощь, об изменениях, являвшихся основанием для назначения либо продолжения оказания ему (его семье) государственной социальной помощи сведений о</a:t>
            </a:r>
          </a:p>
        </p:txBody>
      </p:sp>
    </p:spTree>
    <p:extLst>
      <p:ext uri="{BB962C8B-B14F-4D97-AF65-F5344CB8AC3E}">
        <p14:creationId xmlns:p14="http://schemas.microsoft.com/office/powerpoint/2010/main" val="29350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286520"/>
            <a:ext cx="9144000" cy="571480"/>
          </a:xfrm>
          <a:solidFill>
            <a:srgbClr val="92D050"/>
          </a:solidFill>
        </p:spPr>
        <p:txBody>
          <a:bodyPr>
            <a:normAutofit fontScale="77500" lnSpcReduction="20000"/>
          </a:bodyPr>
          <a:lstStyle/>
          <a:p>
            <a:pPr algn="ctr"/>
            <a:r>
              <a:rPr lang="ru-RU" altLang="ru-RU" b="1" dirty="0">
                <a:latin typeface="Arial Narrow" pitchFamily="34" charset="0"/>
              </a:rPr>
              <a:t>Тема лекции: Льготы в праве социального обеспечения</a:t>
            </a:r>
            <a:endParaRPr lang="en-US" b="1" dirty="0">
              <a:latin typeface="Arial Narrow" pitchFamily="34" charset="0"/>
            </a:endParaRPr>
          </a:p>
          <a:p>
            <a:pPr algn="ctr"/>
            <a:r>
              <a:rPr lang="ru-RU" b="1" dirty="0">
                <a:latin typeface="Arial Narrow" pitchFamily="34" charset="0"/>
              </a:rPr>
              <a:t>Лектор</a:t>
            </a:r>
            <a:r>
              <a:rPr lang="en-US" b="1" dirty="0">
                <a:latin typeface="Arial Narrow" pitchFamily="34" charset="0"/>
              </a:rPr>
              <a:t> </a:t>
            </a:r>
            <a:r>
              <a:rPr lang="ru-RU"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3200" dirty="0"/>
              <a:t> </a:t>
            </a:r>
            <a:r>
              <a:rPr lang="ru-RU" sz="3200" dirty="0">
                <a:latin typeface="Arial Narrow" pitchFamily="34" charset="0"/>
              </a:rPr>
              <a:t>как  правомерное облегчение положения субъекта, позволяющее ему полнее удовлетворить свои интересы и выражающееся как в предоставлении дополнительных, особых прав  (преимуществ), так и в  освобождении от обязанностей. </a:t>
            </a:r>
          </a:p>
          <a:p>
            <a:r>
              <a:rPr lang="ru-RU" sz="3200" dirty="0">
                <a:latin typeface="Arial Narrow" pitchFamily="34" charset="0"/>
              </a:rPr>
              <a:t>Правовые льготы  следует рассматривать в широком и узком (специальном) смысле этого слова. В широком (общем) смысле слова под правовой льготой следует понимать улучшение правового положения субъекта по сравнению со стандартным как посредством наделения его дополнительными правомочиями, так и путем освобождения от исполнения некоторых обязанностей. </a:t>
            </a:r>
            <a:endParaRPr kumimoji="0" lang="ru-RU" sz="3200" b="0" u="none" strike="noStrike" cap="none" normalizeH="0" baseline="0" dirty="0">
              <a:ln>
                <a:noFill/>
              </a:ln>
              <a:solidFill>
                <a:schemeClr val="tx1"/>
              </a:solidFill>
              <a:effectLst/>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BB815BD-D62C-470C-9F5F-563A9D3667A9}"/>
              </a:ext>
            </a:extLst>
          </p:cNvPr>
          <p:cNvSpPr/>
          <p:nvPr/>
        </p:nvSpPr>
        <p:spPr>
          <a:xfrm>
            <a:off x="107504" y="188640"/>
            <a:ext cx="8856984" cy="6001643"/>
          </a:xfrm>
          <a:prstGeom prst="rect">
            <a:avLst/>
          </a:prstGeom>
        </p:spPr>
        <p:txBody>
          <a:bodyPr wrap="square">
            <a:spAutoFit/>
          </a:bodyPr>
          <a:lstStyle/>
          <a:p>
            <a:r>
              <a:rPr lang="ru-RU" sz="3200" dirty="0">
                <a:latin typeface="Arial Narrow" panose="020B0606020202030204" pitchFamily="34" charset="0"/>
              </a:rPr>
              <a:t>составе семьи, доходах и принадлежащем ему (его семье) имуществе на праве собственности в течение двух недель со дня наступления указанных изменений. В случае установления органом социальной защиты населения факта недостоверности представленных заявителем сведений он может быть лишен права на получение государственной социальной помощи.</a:t>
            </a:r>
          </a:p>
          <a:p>
            <a:endParaRPr lang="ru-RU" sz="3200" dirty="0">
              <a:latin typeface="Arial Narrow" panose="020B0606020202030204" pitchFamily="34" charset="0"/>
            </a:endParaRPr>
          </a:p>
          <a:p>
            <a:r>
              <a:rPr lang="ru-RU" sz="3200" b="1" dirty="0">
                <a:latin typeface="Arial Narrow" panose="020B0606020202030204" pitchFamily="34" charset="0"/>
              </a:rPr>
              <a:t>Меры социальной поддержки ветеранов.</a:t>
            </a:r>
          </a:p>
          <a:p>
            <a:r>
              <a:rPr lang="ru-RU" sz="3200" dirty="0">
                <a:latin typeface="Arial Narrow" panose="020B0606020202030204" pitchFamily="34" charset="0"/>
              </a:rPr>
              <a:t>Федеральный закон № 5-ФЗ « О ветеранах» устанавливает правовые гарантии социальной защиты ветеранов в Российской Федерации в целях</a:t>
            </a:r>
          </a:p>
        </p:txBody>
      </p:sp>
    </p:spTree>
    <p:extLst>
      <p:ext uri="{BB962C8B-B14F-4D97-AF65-F5344CB8AC3E}">
        <p14:creationId xmlns:p14="http://schemas.microsoft.com/office/powerpoint/2010/main" val="15371688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85828F79-400F-49A0-9386-7D991C57E085}"/>
              </a:ext>
            </a:extLst>
          </p:cNvPr>
          <p:cNvSpPr/>
          <p:nvPr/>
        </p:nvSpPr>
        <p:spPr>
          <a:xfrm>
            <a:off x="107504" y="1"/>
            <a:ext cx="8712968" cy="6494085"/>
          </a:xfrm>
          <a:prstGeom prst="rect">
            <a:avLst/>
          </a:prstGeom>
        </p:spPr>
        <p:txBody>
          <a:bodyPr wrap="square">
            <a:spAutoFit/>
          </a:bodyPr>
          <a:lstStyle/>
          <a:p>
            <a:r>
              <a:rPr lang="ru-RU" sz="3200" dirty="0">
                <a:latin typeface="Arial Narrow" pitchFamily="34" charset="0"/>
              </a:rPr>
              <a:t>создания условий, обеспечивающих им достойную жизнь, активную деятельность, почет и уважение в обществе. С учетом заслуг по защите Отечества, безупречной военной службы, иной государственной службы и продолжительного добросовестного труда устанавливаются следующие категории ветеранов: </a:t>
            </a:r>
          </a:p>
          <a:p>
            <a:r>
              <a:rPr lang="ru-RU" sz="3200" dirty="0">
                <a:latin typeface="Arial Narrow" pitchFamily="34" charset="0"/>
              </a:rPr>
              <a:t>ветераны Великой Отечественной войны, ветераны боевых действий на территории СССР, на территории РФ и территориях других государств, ветераны военной службы, ветераны труда. Ветераны военной службы и ветераны труда должны иметь государственные награды и стаж  службы ( работы).</a:t>
            </a:r>
          </a:p>
          <a:p>
            <a:endParaRPr lang="ru-RU" sz="3200" dirty="0">
              <a:latin typeface="Arial Narrow" pitchFamily="34" charset="0"/>
            </a:endParaRPr>
          </a:p>
        </p:txBody>
      </p:sp>
    </p:spTree>
    <p:extLst>
      <p:ext uri="{BB962C8B-B14F-4D97-AF65-F5344CB8AC3E}">
        <p14:creationId xmlns:p14="http://schemas.microsoft.com/office/powerpoint/2010/main" val="773128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85828F79-400F-49A0-9386-7D991C57E085}"/>
              </a:ext>
            </a:extLst>
          </p:cNvPr>
          <p:cNvSpPr/>
          <p:nvPr/>
        </p:nvSpPr>
        <p:spPr>
          <a:xfrm>
            <a:off x="107504" y="1"/>
            <a:ext cx="8712968" cy="6494085"/>
          </a:xfrm>
          <a:prstGeom prst="rect">
            <a:avLst/>
          </a:prstGeom>
        </p:spPr>
        <p:txBody>
          <a:bodyPr wrap="square">
            <a:spAutoFit/>
          </a:bodyPr>
          <a:lstStyle/>
          <a:p>
            <a:r>
              <a:rPr lang="ru-RU" sz="3200" b="1" dirty="0">
                <a:latin typeface="Arial Narrow" pitchFamily="34" charset="0"/>
              </a:rPr>
              <a:t>Меры социальной поддержки инвалидов войны</a:t>
            </a:r>
          </a:p>
          <a:p>
            <a:r>
              <a:rPr lang="ru-RU" sz="3200" dirty="0">
                <a:latin typeface="Arial Narrow" pitchFamily="34" charset="0"/>
              </a:rPr>
              <a:t>Инвалидам войны предоставляются следующие меры социальной поддержки:</a:t>
            </a:r>
          </a:p>
          <a:p>
            <a:r>
              <a:rPr lang="ru-RU" sz="3200" dirty="0">
                <a:latin typeface="Arial Narrow" pitchFamily="34" charset="0"/>
              </a:rPr>
              <a:t>1) льготы по пенсионному обеспечению;</a:t>
            </a:r>
          </a:p>
          <a:p>
            <a:r>
              <a:rPr lang="ru-RU" sz="3200" dirty="0">
                <a:latin typeface="Arial Narrow" pitchFamily="34" charset="0"/>
              </a:rPr>
              <a:t>2) обеспечение за счет средств федерального бюджета жильем инвалидов ВОВ, нуждающихся в улучшении жилищных условий, инвалидов боевых действий, нуждающихся в улучшении жилищных условий и вставших на учет до 1 января 2005 года.  Инвалиды ВОВ имеют право на получение мер социальной поддержки по обеспечению жильем один </a:t>
            </a:r>
          </a:p>
          <a:p>
            <a:r>
              <a:rPr lang="ru-RU" sz="3200" dirty="0">
                <a:latin typeface="Arial Narrow" pitchFamily="34" charset="0"/>
              </a:rPr>
              <a:t>раз. Инвалиды боевых действий, вставшие на учет</a:t>
            </a:r>
            <a:endParaRPr lang="ru-RU" sz="3200" dirty="0"/>
          </a:p>
          <a:p>
            <a:endParaRPr lang="ru-RU" sz="3200" dirty="0">
              <a:latin typeface="Arial Narrow" panose="020B0606020202030204" pitchFamily="34" charset="0"/>
            </a:endParaRPr>
          </a:p>
        </p:txBody>
      </p:sp>
    </p:spTree>
    <p:extLst>
      <p:ext uri="{BB962C8B-B14F-4D97-AF65-F5344CB8AC3E}">
        <p14:creationId xmlns:p14="http://schemas.microsoft.com/office/powerpoint/2010/main" val="8747391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85828F79-400F-49A0-9386-7D991C57E085}"/>
              </a:ext>
            </a:extLst>
          </p:cNvPr>
          <p:cNvSpPr/>
          <p:nvPr/>
        </p:nvSpPr>
        <p:spPr>
          <a:xfrm>
            <a:off x="107504" y="1"/>
            <a:ext cx="8712968" cy="6001643"/>
          </a:xfrm>
          <a:prstGeom prst="rect">
            <a:avLst/>
          </a:prstGeom>
        </p:spPr>
        <p:txBody>
          <a:bodyPr wrap="square">
            <a:spAutoFit/>
          </a:bodyPr>
          <a:lstStyle/>
          <a:p>
            <a:r>
              <a:rPr lang="ru-RU" sz="3200" dirty="0">
                <a:latin typeface="Arial Narrow" pitchFamily="34" charset="0"/>
              </a:rPr>
              <a:t>после 1 января 2005 года, обеспечиваются жильем в соответствии с жилищны</a:t>
            </a:r>
            <a:r>
              <a:rPr lang="ru-RU" sz="3200" dirty="0"/>
              <a:t>м </a:t>
            </a:r>
            <a:r>
              <a:rPr lang="ru-RU" sz="3200" dirty="0">
                <a:latin typeface="Arial Narrow" pitchFamily="34" charset="0"/>
              </a:rPr>
              <a:t>законодательством РФ. </a:t>
            </a:r>
          </a:p>
          <a:p>
            <a:r>
              <a:rPr lang="ru-RU" sz="3200" dirty="0">
                <a:latin typeface="Arial Narrow" pitchFamily="34" charset="0"/>
              </a:rPr>
              <a:t>3) внеочередная установка квартирного телефона;</a:t>
            </a:r>
          </a:p>
          <a:p>
            <a:r>
              <a:rPr lang="ru-RU" sz="3200" dirty="0">
                <a:latin typeface="Arial Narrow" pitchFamily="34" charset="0"/>
              </a:rPr>
              <a:t>4) преимущество при вступлении в жилищные, жилищно-строительные, гаражные кооперативы, первоочередное право на приобретение садовых земельных участков или огородных земельных участков;</a:t>
            </a:r>
          </a:p>
          <a:p>
            <a:r>
              <a:rPr lang="ru-RU" sz="3200" dirty="0">
                <a:latin typeface="Arial Narrow" pitchFamily="34" charset="0"/>
              </a:rPr>
              <a:t>5) компенсация расходов на оплату жилых помещений и коммунальных услуг в размере 50 процентов:</a:t>
            </a:r>
          </a:p>
          <a:p>
            <a:r>
              <a:rPr lang="ru-RU" sz="3200" dirty="0">
                <a:latin typeface="Arial Narrow" pitchFamily="34" charset="0"/>
              </a:rPr>
              <a:t>Обеспечение топливом инвалидов войны</a:t>
            </a:r>
          </a:p>
        </p:txBody>
      </p:sp>
    </p:spTree>
    <p:extLst>
      <p:ext uri="{BB962C8B-B14F-4D97-AF65-F5344CB8AC3E}">
        <p14:creationId xmlns:p14="http://schemas.microsoft.com/office/powerpoint/2010/main" val="18412860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85828F79-400F-49A0-9386-7D991C57E085}"/>
              </a:ext>
            </a:extLst>
          </p:cNvPr>
          <p:cNvSpPr/>
          <p:nvPr/>
        </p:nvSpPr>
        <p:spPr>
          <a:xfrm>
            <a:off x="107504" y="1"/>
            <a:ext cx="8712968" cy="6001643"/>
          </a:xfrm>
          <a:prstGeom prst="rect">
            <a:avLst/>
          </a:prstGeom>
        </p:spPr>
        <p:txBody>
          <a:bodyPr wrap="square">
            <a:spAutoFit/>
          </a:bodyPr>
          <a:lstStyle/>
          <a:p>
            <a:r>
              <a:rPr lang="ru-RU" sz="3200" dirty="0">
                <a:latin typeface="Arial Narrow" pitchFamily="34" charset="0"/>
              </a:rPr>
              <a:t>производится в первоочередном порядке.</a:t>
            </a:r>
          </a:p>
          <a:p>
            <a:r>
              <a:rPr lang="ru-RU" sz="3200" dirty="0">
                <a:latin typeface="Arial Narrow" pitchFamily="34" charset="0"/>
              </a:rPr>
              <a:t> Меры социальной поддержки по оплате жилых помещений и коммунальных услуг предоставляются лицам, проживающим в жилых помещениях</a:t>
            </a:r>
          </a:p>
          <a:p>
            <a:r>
              <a:rPr lang="ru-RU" sz="3200" dirty="0">
                <a:latin typeface="Arial Narrow" pitchFamily="34" charset="0"/>
              </a:rPr>
              <a:t>независимо от вида жилищного фонда, а также членам семей инвалидов войны, совместно с ними проживающим, и не распространяются на установленные Правительством РФ случаи применения повышающих коэффициентов к нормативам потребления коммунальных услуг;</a:t>
            </a:r>
          </a:p>
          <a:p>
            <a:r>
              <a:rPr lang="ru-RU" sz="3200" dirty="0">
                <a:latin typeface="Arial Narrow" pitchFamily="34" charset="0"/>
              </a:rPr>
              <a:t>6) сохранение права на получение медицинской помощи в медицинских организациях, к которым</a:t>
            </a:r>
          </a:p>
        </p:txBody>
      </p:sp>
    </p:spTree>
    <p:extLst>
      <p:ext uri="{BB962C8B-B14F-4D97-AF65-F5344CB8AC3E}">
        <p14:creationId xmlns:p14="http://schemas.microsoft.com/office/powerpoint/2010/main" val="39678476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указанные лица были прикреплены в период работы до выхода на пенсию, а также внеочередное оказание медицинской помощи в рамках программы</a:t>
            </a:r>
            <a:r>
              <a:rPr lang="ru-RU" sz="3200" dirty="0"/>
              <a:t> </a:t>
            </a:r>
            <a:r>
              <a:rPr lang="ru-RU" sz="3200" dirty="0">
                <a:latin typeface="Arial Narrow" pitchFamily="34" charset="0"/>
              </a:rPr>
              <a:t>государственных гарантий бесплатного оказания гражданам медицинской помощи (в том числе прохождение ежегодной диспансеризации) в медицинских организациях (в том числе в госпиталях ветеранов войн);</a:t>
            </a:r>
          </a:p>
          <a:p>
            <a:r>
              <a:rPr lang="ru-RU" sz="3200" dirty="0">
                <a:latin typeface="Arial Narrow" pitchFamily="34" charset="0"/>
              </a:rPr>
              <a:t> 7) обеспечение протезами (кроме зубных протезов) и протезно-ортопедическими изделиями. В случае, если инвалид войны приобрел за собственный счет протез (кроме зубных протезов), протезно-ортопедическое</a:t>
            </a:r>
          </a:p>
        </p:txBody>
      </p:sp>
    </p:spTree>
    <p:extLst>
      <p:ext uri="{BB962C8B-B14F-4D97-AF65-F5344CB8AC3E}">
        <p14:creationId xmlns:p14="http://schemas.microsoft.com/office/powerpoint/2010/main" val="1186474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изделие, обеспечение которыми предусмотрено в установленном порядке, ему выплачивается компенсация; </a:t>
            </a:r>
          </a:p>
          <a:p>
            <a:r>
              <a:rPr lang="ru-RU" sz="3200" dirty="0">
                <a:latin typeface="Arial Narrow" pitchFamily="34" charset="0"/>
              </a:rPr>
              <a:t>8) профессиональное обучение, дополнительное профессиональное образование за счет средств работодателя;</a:t>
            </a:r>
          </a:p>
          <a:p>
            <a:r>
              <a:rPr lang="ru-RU" sz="3200" dirty="0">
                <a:latin typeface="Arial Narrow" pitchFamily="34" charset="0"/>
              </a:rPr>
              <a:t>9) использование ежегодного отпуска в удобное для них время и предоставление отпуска без сохранения заработной платы сроком до 60 календарных дней в году. Инвалидам войны I и II групп при недостаточности ежегодного и ежегодного дополнительного отпусков для лечения и проезда в</a:t>
            </a:r>
          </a:p>
        </p:txBody>
      </p:sp>
    </p:spTree>
    <p:extLst>
      <p:ext uri="{BB962C8B-B14F-4D97-AF65-F5344CB8AC3E}">
        <p14:creationId xmlns:p14="http://schemas.microsoft.com/office/powerpoint/2010/main" val="12309704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санаторно-курортные организации и обратно разрешается выдавать листки временной нетрудоспособности на необходимое число дней и производить выплату пособий по государственному социальному страхованию независимо от того, кем и за чей счет предоставлена путевка;</a:t>
            </a:r>
          </a:p>
          <a:p>
            <a:r>
              <a:rPr lang="ru-RU" sz="3200" dirty="0">
                <a:latin typeface="Arial Narrow" pitchFamily="34" charset="0"/>
              </a:rPr>
              <a:t>10) внеочередное пользование всеми видами услуг учреждений связи, культурно-просветительных и</a:t>
            </a:r>
          </a:p>
          <a:p>
            <a:r>
              <a:rPr lang="ru-RU" sz="3200" dirty="0">
                <a:latin typeface="Arial Narrow" pitchFamily="34" charset="0"/>
              </a:rPr>
              <a:t>спортивно-оздоровительных учреждений, внеочередное приобретение билетов на все виды транспорта, внеочередное обслуживание предприятиями розничной торговли и бытового</a:t>
            </a:r>
          </a:p>
        </p:txBody>
      </p:sp>
    </p:spTree>
    <p:extLst>
      <p:ext uri="{BB962C8B-B14F-4D97-AF65-F5344CB8AC3E}">
        <p14:creationId xmlns:p14="http://schemas.microsoft.com/office/powerpoint/2010/main" val="27843997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обслуживания;</a:t>
            </a:r>
          </a:p>
          <a:p>
            <a:r>
              <a:rPr lang="ru-RU" sz="3200" dirty="0">
                <a:latin typeface="Arial Narrow" pitchFamily="34" charset="0"/>
              </a:rPr>
              <a:t>11) внеочередной прием в организации социального обслуживания, предоставляющие социальные услуги в стационарной форме, в полустационарной форме, внеочередное обслуживание организациями социального обслуживания, предоставляющими социальные услуги в форме социального обслуживания на дому.</a:t>
            </a:r>
          </a:p>
          <a:p>
            <a:r>
              <a:rPr lang="ru-RU" sz="3200" dirty="0">
                <a:latin typeface="Arial Narrow" pitchFamily="34" charset="0"/>
              </a:rPr>
              <a:t>Ликвидация госпиталей ветеранов войн допускается только по решению Правительства Российской Федерации.</a:t>
            </a:r>
          </a:p>
          <a:p>
            <a:r>
              <a:rPr lang="ru-RU" sz="3200" dirty="0">
                <a:latin typeface="Arial Narrow" pitchFamily="34" charset="0"/>
              </a:rPr>
              <a:t> Меры социальной поддержки, предоставляемые</a:t>
            </a:r>
          </a:p>
        </p:txBody>
      </p:sp>
    </p:spTree>
    <p:extLst>
      <p:ext uri="{BB962C8B-B14F-4D97-AF65-F5344CB8AC3E}">
        <p14:creationId xmlns:p14="http://schemas.microsoft.com/office/powerpoint/2010/main" val="37762965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4524315"/>
          </a:xfrm>
          <a:prstGeom prst="rect">
            <a:avLst/>
          </a:prstGeom>
        </p:spPr>
        <p:txBody>
          <a:bodyPr wrap="square">
            <a:spAutoFit/>
          </a:bodyPr>
          <a:lstStyle/>
          <a:p>
            <a:r>
              <a:rPr lang="ru-RU" sz="3200" dirty="0">
                <a:latin typeface="Arial Narrow" pitchFamily="34" charset="0"/>
              </a:rPr>
              <a:t>инвалидам боевых действий, распространяются на военнослужащих и лиц рядового и начальствующего состава органов внутренних дел, войск национальной гвардии, Государственной противопожарной службы, учреждений и органов уголовно-исполнительной системы, органов принудительного исполнения Российской Федерации, ставших инвалидами вследствие ранения, контузии или увечья, полученных при исполнении обязанностей военной службы. </a:t>
            </a:r>
          </a:p>
        </p:txBody>
      </p:sp>
    </p:spTree>
    <p:extLst>
      <p:ext uri="{BB962C8B-B14F-4D97-AF65-F5344CB8AC3E}">
        <p14:creationId xmlns:p14="http://schemas.microsoft.com/office/powerpoint/2010/main" val="101800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286520"/>
            <a:ext cx="9144000" cy="571480"/>
          </a:xfrm>
          <a:solidFill>
            <a:srgbClr val="92D050"/>
          </a:solidFill>
        </p:spPr>
        <p:txBody>
          <a:bodyPr>
            <a:normAutofit fontScale="77500" lnSpcReduction="20000"/>
          </a:bodyPr>
          <a:lstStyle/>
          <a:p>
            <a:pPr algn="ctr"/>
            <a:r>
              <a:rPr lang="ru-RU" altLang="ru-RU" b="1" dirty="0">
                <a:latin typeface="Arial Narrow" pitchFamily="34" charset="0"/>
              </a:rPr>
              <a:t>Тема лекции: Льготы в праве социального обеспечения</a:t>
            </a:r>
            <a:endParaRPr lang="en-US" b="1" dirty="0">
              <a:latin typeface="Arial Narrow" pitchFamily="34" charset="0"/>
            </a:endParaRPr>
          </a:p>
          <a:p>
            <a:pPr algn="ctr"/>
            <a:r>
              <a:rPr lang="ru-RU" b="1" dirty="0">
                <a:latin typeface="Arial Narrow" pitchFamily="34" charset="0"/>
              </a:rPr>
              <a:t>Лектор</a:t>
            </a:r>
            <a:r>
              <a:rPr lang="en-US" b="1" dirty="0">
                <a:latin typeface="Arial Narrow" pitchFamily="34" charset="0"/>
              </a:rPr>
              <a:t> </a:t>
            </a:r>
            <a:r>
              <a:rPr lang="ru-RU"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3200" dirty="0"/>
              <a:t> </a:t>
            </a:r>
            <a:r>
              <a:rPr lang="ru-RU" sz="3200" dirty="0">
                <a:latin typeface="Arial Narrow" pitchFamily="34" charset="0"/>
              </a:rPr>
              <a:t>В узком (специальном) понимании льгота – это закрепленное юридическими нормами освобождение субъекта от бремени исполнения части обязанностей, которые он должен был бы выполнять, если бы для него не было сделано исключение из общего правила.</a:t>
            </a:r>
          </a:p>
          <a:p>
            <a:r>
              <a:rPr lang="ru-RU" sz="3200" dirty="0">
                <a:latin typeface="Arial Narrow" pitchFamily="34" charset="0"/>
              </a:rPr>
              <a:t>Льготы  - это правовая  категория, представляющую собой правомерное исключение из общих правил, способ дифференциации, создающий более благоприятный режим для удовлетворения потребностей и интересов  субъектов.</a:t>
            </a:r>
          </a:p>
          <a:p>
            <a:r>
              <a:rPr lang="ru-RU" sz="3200" dirty="0">
                <a:latin typeface="Arial Narrow" pitchFamily="34" charset="0"/>
              </a:rPr>
              <a:t>Специфическими правами наделяются не все граждане, а только те, кто принадлежит к той или иной социальной</a:t>
            </a:r>
            <a:endParaRPr kumimoji="0" lang="ru-RU" sz="3200" b="0" u="none" strike="noStrike" cap="none" normalizeH="0" baseline="0" dirty="0">
              <a:ln>
                <a:noFill/>
              </a:ln>
              <a:solidFill>
                <a:schemeClr val="tx1"/>
              </a:solidFill>
              <a:effectLst/>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986528"/>
          </a:xfrm>
          <a:prstGeom prst="rect">
            <a:avLst/>
          </a:prstGeom>
        </p:spPr>
        <p:txBody>
          <a:bodyPr wrap="square">
            <a:spAutoFit/>
          </a:bodyPr>
          <a:lstStyle/>
          <a:p>
            <a:r>
              <a:rPr lang="ru-RU" sz="3200" b="1" dirty="0">
                <a:latin typeface="Arial Narrow" pitchFamily="34" charset="0"/>
              </a:rPr>
              <a:t>ПЕРЕЧЕНЬ</a:t>
            </a:r>
          </a:p>
          <a:p>
            <a:r>
              <a:rPr lang="ru-RU" sz="3200" b="1" dirty="0">
                <a:latin typeface="Arial Narrow" pitchFamily="34" charset="0"/>
              </a:rPr>
              <a:t>ГОСУДАРСТВ, ГОРОДОВ, ТЕРРИТОРИЙ И ПЕРИОДОВ ВЕДЕНИЯ БОЕВЫХ ДЕЙСТВИЙ С УЧАСТИЕМ ГРАЖДАН РОССИЙСКОЙ ФЕДЕРАЦИИ</a:t>
            </a:r>
          </a:p>
          <a:p>
            <a:r>
              <a:rPr lang="ru-RU" sz="3200" dirty="0">
                <a:latin typeface="Arial Narrow" pitchFamily="34" charset="0"/>
              </a:rPr>
              <a:t>Раздел I</a:t>
            </a:r>
          </a:p>
          <a:p>
            <a:r>
              <a:rPr lang="ru-RU" sz="3200" dirty="0">
                <a:latin typeface="Arial Narrow" pitchFamily="34" charset="0"/>
              </a:rPr>
              <a:t> Гражданская война: с 23 февраля 1918 года по октябрь 1922 года</a:t>
            </a:r>
          </a:p>
          <a:p>
            <a:r>
              <a:rPr lang="ru-RU" sz="3200" dirty="0">
                <a:latin typeface="Arial Narrow" pitchFamily="34" charset="0"/>
              </a:rPr>
              <a:t>Советско-польская война: март - октябрь 1920 года</a:t>
            </a:r>
          </a:p>
          <a:p>
            <a:r>
              <a:rPr lang="ru-RU" sz="3200" dirty="0">
                <a:latin typeface="Arial Narrow" pitchFamily="34" charset="0"/>
              </a:rPr>
              <a:t>Боевые действия в Испании: 1936 - 1939 годы</a:t>
            </a:r>
          </a:p>
          <a:p>
            <a:r>
              <a:rPr lang="ru-RU" sz="3200" dirty="0">
                <a:latin typeface="Arial Narrow" pitchFamily="34" charset="0"/>
              </a:rPr>
              <a:t>Война с Финляндией: с 30 ноября 1939 года по 13 марта 1940 года</a:t>
            </a:r>
          </a:p>
          <a:p>
            <a:r>
              <a:rPr lang="ru-RU" sz="3200" dirty="0">
                <a:latin typeface="Arial Narrow" pitchFamily="34" charset="0"/>
              </a:rPr>
              <a:t>Великая Отечественная война: с 22 июня 1941 года по 9 (11) мая 1945 года</a:t>
            </a:r>
          </a:p>
          <a:p>
            <a:endParaRPr lang="ru-RU" sz="3200" dirty="0">
              <a:latin typeface="Arial Narrow" pitchFamily="34" charset="0"/>
            </a:endParaRPr>
          </a:p>
        </p:txBody>
      </p:sp>
    </p:spTree>
    <p:extLst>
      <p:ext uri="{BB962C8B-B14F-4D97-AF65-F5344CB8AC3E}">
        <p14:creationId xmlns:p14="http://schemas.microsoft.com/office/powerpoint/2010/main" val="20064645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494085"/>
          </a:xfrm>
          <a:prstGeom prst="rect">
            <a:avLst/>
          </a:prstGeom>
        </p:spPr>
        <p:txBody>
          <a:bodyPr wrap="square">
            <a:spAutoFit/>
          </a:bodyPr>
          <a:lstStyle/>
          <a:p>
            <a:r>
              <a:rPr lang="ru-RU" sz="3200" dirty="0">
                <a:latin typeface="Arial Narrow" pitchFamily="34" charset="0"/>
              </a:rPr>
              <a:t>Война с Японией: с 9 августа 1945 года по 3 сентября 1945 года</a:t>
            </a:r>
          </a:p>
          <a:p>
            <a:r>
              <a:rPr lang="ru-RU" sz="3200" dirty="0">
                <a:latin typeface="Arial Narrow" pitchFamily="34" charset="0"/>
              </a:rPr>
              <a:t>Боевые операции по ликвидации басмачества:</a:t>
            </a:r>
          </a:p>
          <a:p>
            <a:r>
              <a:rPr lang="ru-RU" sz="3200" dirty="0">
                <a:latin typeface="Arial Narrow" pitchFamily="34" charset="0"/>
              </a:rPr>
              <a:t>с октября 1922 года по июнь 1931 года</a:t>
            </a:r>
          </a:p>
          <a:p>
            <a:r>
              <a:rPr lang="ru-RU" sz="3200" dirty="0">
                <a:latin typeface="Arial Narrow" pitchFamily="34" charset="0"/>
              </a:rPr>
              <a:t>Боевые действия в районе озера Хасан:</a:t>
            </a:r>
          </a:p>
          <a:p>
            <a:r>
              <a:rPr lang="ru-RU" sz="3200" dirty="0">
                <a:latin typeface="Arial Narrow" pitchFamily="34" charset="0"/>
              </a:rPr>
              <a:t>с 29 июля по 11 августа 1938 года</a:t>
            </a:r>
          </a:p>
          <a:p>
            <a:r>
              <a:rPr lang="ru-RU" sz="3200" dirty="0">
                <a:latin typeface="Arial Narrow" pitchFamily="34" charset="0"/>
              </a:rPr>
              <a:t>Боевые действия на реке Халхин-Гол:</a:t>
            </a:r>
          </a:p>
          <a:p>
            <a:r>
              <a:rPr lang="ru-RU" sz="3200" dirty="0">
                <a:latin typeface="Arial Narrow" pitchFamily="34" charset="0"/>
              </a:rPr>
              <a:t>с 11 мая по 16 сентября 1939 года</a:t>
            </a:r>
          </a:p>
          <a:p>
            <a:r>
              <a:rPr lang="ru-RU" sz="3200" dirty="0">
                <a:latin typeface="Arial Narrow" pitchFamily="34" charset="0"/>
              </a:rPr>
              <a:t>Боевые действия при воссоединении СССР, Западной Украины и Западной Белоруссии: с 17 по 28 сентября 1939 года</a:t>
            </a:r>
          </a:p>
          <a:p>
            <a:r>
              <a:rPr lang="ru-RU" sz="3200" dirty="0">
                <a:latin typeface="Arial Narrow" pitchFamily="34" charset="0"/>
              </a:rPr>
              <a:t>Боевые действия в Китае:</a:t>
            </a:r>
          </a:p>
          <a:p>
            <a:endParaRPr lang="ru-RU" sz="3200" dirty="0">
              <a:latin typeface="Arial Narrow" pitchFamily="34" charset="0"/>
            </a:endParaRPr>
          </a:p>
        </p:txBody>
      </p:sp>
    </p:spTree>
    <p:extLst>
      <p:ext uri="{BB962C8B-B14F-4D97-AF65-F5344CB8AC3E}">
        <p14:creationId xmlns:p14="http://schemas.microsoft.com/office/powerpoint/2010/main" val="33847443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494085"/>
          </a:xfrm>
          <a:prstGeom prst="rect">
            <a:avLst/>
          </a:prstGeom>
        </p:spPr>
        <p:txBody>
          <a:bodyPr wrap="square">
            <a:spAutoFit/>
          </a:bodyPr>
          <a:lstStyle/>
          <a:p>
            <a:r>
              <a:rPr lang="ru-RU" sz="3200" dirty="0">
                <a:latin typeface="Arial Narrow" pitchFamily="34" charset="0"/>
              </a:rPr>
              <a:t>с августа 1924 года по июль 1927 года;</a:t>
            </a:r>
          </a:p>
          <a:p>
            <a:r>
              <a:rPr lang="ru-RU" sz="3200" dirty="0">
                <a:latin typeface="Arial Narrow" pitchFamily="34" charset="0"/>
              </a:rPr>
              <a:t>октябрь - ноябрь 1929 года;</a:t>
            </a:r>
          </a:p>
          <a:p>
            <a:r>
              <a:rPr lang="ru-RU" sz="3200" dirty="0">
                <a:latin typeface="Arial Narrow" pitchFamily="34" charset="0"/>
              </a:rPr>
              <a:t>с июля 1937 года по сентябрь 1944 года;</a:t>
            </a:r>
          </a:p>
          <a:p>
            <a:r>
              <a:rPr lang="ru-RU" sz="3200" dirty="0">
                <a:latin typeface="Arial Narrow" pitchFamily="34" charset="0"/>
              </a:rPr>
              <a:t>июль - сентябрь 1945 года;</a:t>
            </a:r>
          </a:p>
          <a:p>
            <a:r>
              <a:rPr lang="ru-RU" sz="3200" dirty="0">
                <a:latin typeface="Arial Narrow" pitchFamily="34" charset="0"/>
              </a:rPr>
              <a:t>с марта 1946 года по апрель 1949 года;</a:t>
            </a:r>
          </a:p>
          <a:p>
            <a:r>
              <a:rPr lang="ru-RU" sz="3200" dirty="0">
                <a:latin typeface="Arial Narrow" pitchFamily="34" charset="0"/>
              </a:rPr>
              <a:t>март - май 1950 года (для группы войск ПВО);</a:t>
            </a:r>
          </a:p>
          <a:p>
            <a:r>
              <a:rPr lang="ru-RU" sz="3200" dirty="0">
                <a:latin typeface="Arial Narrow" pitchFamily="34" charset="0"/>
              </a:rPr>
              <a:t>с июня 1950 года по июль 1953 года (для воинских подразделений, принимавших участие в боевых действиях в Северной Корее с территории Китая)</a:t>
            </a:r>
          </a:p>
          <a:p>
            <a:r>
              <a:rPr lang="ru-RU" sz="3200" dirty="0">
                <a:latin typeface="Arial Narrow" pitchFamily="34" charset="0"/>
              </a:rPr>
              <a:t>Боевые действия в Венгрии: 1956 год</a:t>
            </a:r>
          </a:p>
          <a:p>
            <a:r>
              <a:rPr lang="ru-RU" sz="3200" dirty="0">
                <a:latin typeface="Arial Narrow" pitchFamily="34" charset="0"/>
              </a:rPr>
              <a:t>Боевые действия в районе острова </a:t>
            </a:r>
            <a:r>
              <a:rPr lang="ru-RU" sz="3200" dirty="0" err="1">
                <a:latin typeface="Arial Narrow" pitchFamily="34" charset="0"/>
              </a:rPr>
              <a:t>Даманский</a:t>
            </a:r>
            <a:r>
              <a:rPr lang="ru-RU" sz="3200" dirty="0">
                <a:latin typeface="Arial Narrow" pitchFamily="34" charset="0"/>
              </a:rPr>
              <a:t>: март 1969 года</a:t>
            </a:r>
          </a:p>
          <a:p>
            <a:endParaRPr lang="ru-RU" sz="3200" dirty="0">
              <a:latin typeface="Arial Narrow" pitchFamily="34" charset="0"/>
            </a:endParaRPr>
          </a:p>
        </p:txBody>
      </p:sp>
    </p:spTree>
    <p:extLst>
      <p:ext uri="{BB962C8B-B14F-4D97-AF65-F5344CB8AC3E}">
        <p14:creationId xmlns:p14="http://schemas.microsoft.com/office/powerpoint/2010/main" val="26289491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Боевые действия в районе озера Жаланашколь: август 1969 года</a:t>
            </a:r>
          </a:p>
          <a:p>
            <a:r>
              <a:rPr lang="ru-RU" sz="3200" b="1" dirty="0">
                <a:latin typeface="Arial Narrow" pitchFamily="34" charset="0"/>
              </a:rPr>
              <a:t>Раздел II</a:t>
            </a:r>
          </a:p>
          <a:p>
            <a:r>
              <a:rPr lang="ru-RU" sz="3200" dirty="0">
                <a:latin typeface="Arial Narrow" pitchFamily="34" charset="0"/>
              </a:rPr>
              <a:t> Оборона города Одессы: с 10 августа по 16 октября 1941 года</a:t>
            </a:r>
          </a:p>
          <a:p>
            <a:r>
              <a:rPr lang="ru-RU" sz="3200" dirty="0">
                <a:latin typeface="Arial Narrow" pitchFamily="34" charset="0"/>
              </a:rPr>
              <a:t>Оборона города Ленинграда: с 8 сентября 1941 года по 27 января 1944 года</a:t>
            </a:r>
          </a:p>
          <a:p>
            <a:r>
              <a:rPr lang="ru-RU" sz="3200" dirty="0">
                <a:latin typeface="Arial Narrow" pitchFamily="34" charset="0"/>
              </a:rPr>
              <a:t>Оборона города Севастополя: с 30 октября 1941 года по 4 июля 1942 года</a:t>
            </a:r>
          </a:p>
          <a:p>
            <a:r>
              <a:rPr lang="ru-RU" sz="3200" dirty="0">
                <a:latin typeface="Arial Narrow" pitchFamily="34" charset="0"/>
              </a:rPr>
              <a:t> Оборона города Сталинграда: с 12 июля по 19 ноября 1942 года</a:t>
            </a:r>
          </a:p>
          <a:p>
            <a:r>
              <a:rPr lang="ru-RU" sz="3200" dirty="0">
                <a:latin typeface="Arial Narrow" pitchFamily="34" charset="0"/>
              </a:rPr>
              <a:t> </a:t>
            </a:r>
          </a:p>
        </p:txBody>
      </p:sp>
    </p:spTree>
    <p:extLst>
      <p:ext uri="{BB962C8B-B14F-4D97-AF65-F5344CB8AC3E}">
        <p14:creationId xmlns:p14="http://schemas.microsoft.com/office/powerpoint/2010/main" val="5619888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5509200"/>
          </a:xfrm>
          <a:prstGeom prst="rect">
            <a:avLst/>
          </a:prstGeom>
        </p:spPr>
        <p:txBody>
          <a:bodyPr wrap="square">
            <a:spAutoFit/>
          </a:bodyPr>
          <a:lstStyle/>
          <a:p>
            <a:r>
              <a:rPr lang="ru-RU" sz="3200" b="1" dirty="0">
                <a:latin typeface="Arial Narrow" pitchFamily="34" charset="0"/>
              </a:rPr>
              <a:t>Раздел III</a:t>
            </a:r>
          </a:p>
          <a:p>
            <a:r>
              <a:rPr lang="ru-RU" sz="3200" dirty="0">
                <a:latin typeface="Arial Narrow" pitchFamily="34" charset="0"/>
              </a:rPr>
              <a:t> Боевые действия в Алжире: 1962 - 1964 годы</a:t>
            </a:r>
          </a:p>
          <a:p>
            <a:r>
              <a:rPr lang="ru-RU" sz="3200" dirty="0">
                <a:latin typeface="Arial Narrow" pitchFamily="34" charset="0"/>
              </a:rPr>
              <a:t>Боевые действия в Египте (Объединенная Арабская Республика):</a:t>
            </a:r>
          </a:p>
          <a:p>
            <a:r>
              <a:rPr lang="ru-RU" sz="3200" dirty="0">
                <a:latin typeface="Arial Narrow" pitchFamily="34" charset="0"/>
              </a:rPr>
              <a:t>с октября 1962 года по март 1963 года;</a:t>
            </a:r>
          </a:p>
          <a:p>
            <a:r>
              <a:rPr lang="ru-RU" sz="3200" dirty="0">
                <a:latin typeface="Arial Narrow" pitchFamily="34" charset="0"/>
              </a:rPr>
              <a:t>июнь 1967 года;</a:t>
            </a:r>
          </a:p>
          <a:p>
            <a:r>
              <a:rPr lang="ru-RU" sz="3200" dirty="0">
                <a:latin typeface="Arial Narrow" pitchFamily="34" charset="0"/>
              </a:rPr>
              <a:t>1968 год;</a:t>
            </a:r>
          </a:p>
          <a:p>
            <a:r>
              <a:rPr lang="ru-RU" sz="3200" dirty="0">
                <a:latin typeface="Arial Narrow" pitchFamily="34" charset="0"/>
              </a:rPr>
              <a:t>с марта 1969 года по июль 1972 года;</a:t>
            </a:r>
          </a:p>
          <a:p>
            <a:r>
              <a:rPr lang="ru-RU" sz="3200" dirty="0">
                <a:latin typeface="Arial Narrow" pitchFamily="34" charset="0"/>
              </a:rPr>
              <a:t>с октября 1973 года по март 1974 года;</a:t>
            </a:r>
          </a:p>
          <a:p>
            <a:r>
              <a:rPr lang="ru-RU" sz="3200" dirty="0">
                <a:latin typeface="Arial Narrow" pitchFamily="34" charset="0"/>
              </a:rPr>
              <a:t>с июня 1974 года по февраль 1975 года (для личного состава тральщиков Черноморского и Тихоокеанского</a:t>
            </a:r>
          </a:p>
        </p:txBody>
      </p:sp>
    </p:spTree>
    <p:extLst>
      <p:ext uri="{BB962C8B-B14F-4D97-AF65-F5344CB8AC3E}">
        <p14:creationId xmlns:p14="http://schemas.microsoft.com/office/powerpoint/2010/main" val="40380395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494085"/>
          </a:xfrm>
          <a:prstGeom prst="rect">
            <a:avLst/>
          </a:prstGeom>
        </p:spPr>
        <p:txBody>
          <a:bodyPr wrap="square">
            <a:spAutoFit/>
          </a:bodyPr>
          <a:lstStyle/>
          <a:p>
            <a:r>
              <a:rPr lang="ru-RU" sz="3200" dirty="0">
                <a:latin typeface="Arial Narrow" pitchFamily="34" charset="0"/>
              </a:rPr>
              <a:t>флотов, участвовавших в разминировании зоны Суэцкого канала)</a:t>
            </a:r>
          </a:p>
          <a:p>
            <a:r>
              <a:rPr lang="ru-RU" sz="3200" dirty="0">
                <a:latin typeface="Arial Narrow" pitchFamily="34" charset="0"/>
              </a:rPr>
              <a:t>Боевые действия в Йеменской Арабской Республике: с октября 1962 года по март 1963 года;</a:t>
            </a:r>
          </a:p>
          <a:p>
            <a:r>
              <a:rPr lang="ru-RU" sz="3200" dirty="0">
                <a:latin typeface="Arial Narrow" pitchFamily="34" charset="0"/>
              </a:rPr>
              <a:t>с ноября 1967 года по декабрь 1969 года</a:t>
            </a:r>
          </a:p>
          <a:p>
            <a:r>
              <a:rPr lang="ru-RU" sz="3200" dirty="0">
                <a:latin typeface="Arial Narrow" pitchFamily="34" charset="0"/>
              </a:rPr>
              <a:t>Боевые действия во Вьетнаме: с января 1961 года по декабрь 1974 года, в том числе для личного состава разведывательных кораблей Тихоокеанского флота, решавших задачи боевой службы в Южно-Китайском море</a:t>
            </a:r>
          </a:p>
          <a:p>
            <a:r>
              <a:rPr lang="ru-RU" sz="3200" dirty="0">
                <a:latin typeface="Arial Narrow" pitchFamily="34" charset="0"/>
              </a:rPr>
              <a:t>Боевые действия в Сирии: июнь 1967 года;</a:t>
            </a:r>
          </a:p>
          <a:p>
            <a:r>
              <a:rPr lang="ru-RU" sz="3200" dirty="0">
                <a:latin typeface="Arial Narrow" pitchFamily="34" charset="0"/>
              </a:rPr>
              <a:t>март - июль 1970 года;</a:t>
            </a:r>
          </a:p>
          <a:p>
            <a:endParaRPr lang="ru-RU" sz="3200" dirty="0">
              <a:latin typeface="Arial Narrow" pitchFamily="34" charset="0"/>
            </a:endParaRPr>
          </a:p>
        </p:txBody>
      </p:sp>
    </p:spTree>
    <p:extLst>
      <p:ext uri="{BB962C8B-B14F-4D97-AF65-F5344CB8AC3E}">
        <p14:creationId xmlns:p14="http://schemas.microsoft.com/office/powerpoint/2010/main" val="33942737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494085"/>
          </a:xfrm>
          <a:prstGeom prst="rect">
            <a:avLst/>
          </a:prstGeom>
        </p:spPr>
        <p:txBody>
          <a:bodyPr wrap="square">
            <a:spAutoFit/>
          </a:bodyPr>
          <a:lstStyle/>
          <a:p>
            <a:r>
              <a:rPr lang="ru-RU" sz="3200" dirty="0">
                <a:latin typeface="Arial Narrow" pitchFamily="34" charset="0"/>
              </a:rPr>
              <a:t>сентябрь - ноябрь 1972 года;</a:t>
            </a:r>
          </a:p>
          <a:p>
            <a:r>
              <a:rPr lang="ru-RU" sz="3200" dirty="0">
                <a:latin typeface="Arial Narrow" pitchFamily="34" charset="0"/>
              </a:rPr>
              <a:t>октябрь 1973 года</a:t>
            </a:r>
          </a:p>
          <a:p>
            <a:r>
              <a:rPr lang="ru-RU" sz="3200" dirty="0">
                <a:latin typeface="Arial Narrow" pitchFamily="34" charset="0"/>
              </a:rPr>
              <a:t>Боевые действия в Анголе: с ноября 1975 года по ноябрь 1992 года</a:t>
            </a:r>
          </a:p>
          <a:p>
            <a:r>
              <a:rPr lang="ru-RU" sz="3200" dirty="0">
                <a:latin typeface="Arial Narrow" pitchFamily="34" charset="0"/>
              </a:rPr>
              <a:t>Боевые действия в Мозамбике: 1967 - 1969 годы;</a:t>
            </a:r>
          </a:p>
          <a:p>
            <a:r>
              <a:rPr lang="ru-RU" sz="3200" dirty="0">
                <a:latin typeface="Arial Narrow" pitchFamily="34" charset="0"/>
              </a:rPr>
              <a:t>с ноября 1975 года по ноябрь 1979 года;</a:t>
            </a:r>
          </a:p>
          <a:p>
            <a:r>
              <a:rPr lang="ru-RU" sz="3200" dirty="0">
                <a:latin typeface="Arial Narrow" pitchFamily="34" charset="0"/>
              </a:rPr>
              <a:t>с марта 1984 года по август 1988 года</a:t>
            </a:r>
          </a:p>
          <a:p>
            <a:r>
              <a:rPr lang="ru-RU" sz="3200" dirty="0">
                <a:latin typeface="Arial Narrow" pitchFamily="34" charset="0"/>
              </a:rPr>
              <a:t>Боевые действия в Эфиопии: с декабря 1977 года по ноябрь 1990 года;</a:t>
            </a:r>
          </a:p>
          <a:p>
            <a:r>
              <a:rPr lang="ru-RU" sz="3200" dirty="0">
                <a:latin typeface="Arial Narrow" pitchFamily="34" charset="0"/>
              </a:rPr>
              <a:t>с мая 2000 года по декабрь 2000 года</a:t>
            </a:r>
          </a:p>
          <a:p>
            <a:r>
              <a:rPr lang="ru-RU" sz="3200" dirty="0">
                <a:latin typeface="Arial Narrow" pitchFamily="34" charset="0"/>
              </a:rPr>
              <a:t>Боевые действия в Афганистане: с апреля 1978 года по 15 февраля 1989 года</a:t>
            </a:r>
          </a:p>
          <a:p>
            <a:endParaRPr lang="ru-RU" sz="3200" dirty="0">
              <a:latin typeface="Arial Narrow" pitchFamily="34" charset="0"/>
            </a:endParaRPr>
          </a:p>
        </p:txBody>
      </p:sp>
    </p:spTree>
    <p:extLst>
      <p:ext uri="{BB962C8B-B14F-4D97-AF65-F5344CB8AC3E}">
        <p14:creationId xmlns:p14="http://schemas.microsoft.com/office/powerpoint/2010/main" val="42414663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Боевые действия в Камбодже: апрель - декабрь 1970 года</a:t>
            </a:r>
          </a:p>
          <a:p>
            <a:r>
              <a:rPr lang="ru-RU" sz="3200" dirty="0">
                <a:latin typeface="Arial Narrow" pitchFamily="34" charset="0"/>
              </a:rPr>
              <a:t>Боевые действия в Бангладеш: 1972 - 1973 годы (для личного состава кораблей и вспомогательных судов Военно-Морского Флота СССР)</a:t>
            </a:r>
          </a:p>
          <a:p>
            <a:r>
              <a:rPr lang="ru-RU" sz="3200" dirty="0">
                <a:latin typeface="Arial Narrow" pitchFamily="34" charset="0"/>
              </a:rPr>
              <a:t>Боевые действия в Лаосе: с января 1960 года по декабрь 1963 года;</a:t>
            </a:r>
          </a:p>
          <a:p>
            <a:r>
              <a:rPr lang="ru-RU" sz="3200" dirty="0">
                <a:latin typeface="Arial Narrow" pitchFamily="34" charset="0"/>
              </a:rPr>
              <a:t>с августа 1964 года по ноябрь 1968 года;</a:t>
            </a:r>
          </a:p>
          <a:p>
            <a:r>
              <a:rPr lang="ru-RU" sz="3200" dirty="0">
                <a:latin typeface="Arial Narrow" pitchFamily="34" charset="0"/>
              </a:rPr>
              <a:t>с ноября 1969 года по декабрь 1970 года</a:t>
            </a:r>
          </a:p>
          <a:p>
            <a:r>
              <a:rPr lang="ru-RU" sz="3200" dirty="0">
                <a:latin typeface="Arial Narrow" pitchFamily="34" charset="0"/>
              </a:rPr>
              <a:t>Боевые действия в Сирии и Ливане: июнь 1982 года</a:t>
            </a:r>
          </a:p>
          <a:p>
            <a:r>
              <a:rPr lang="ru-RU" sz="3200" dirty="0">
                <a:latin typeface="Arial Narrow" pitchFamily="34" charset="0"/>
              </a:rPr>
              <a:t>Выполнение задач по охране конституционных прав граждан, восстановлению мира, поддержанию</a:t>
            </a:r>
          </a:p>
        </p:txBody>
      </p:sp>
    </p:spTree>
    <p:extLst>
      <p:ext uri="{BB962C8B-B14F-4D97-AF65-F5344CB8AC3E}">
        <p14:creationId xmlns:p14="http://schemas.microsoft.com/office/powerpoint/2010/main" val="33390071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494085"/>
          </a:xfrm>
          <a:prstGeom prst="rect">
            <a:avLst/>
          </a:prstGeom>
        </p:spPr>
        <p:txBody>
          <a:bodyPr wrap="square">
            <a:spAutoFit/>
          </a:bodyPr>
          <a:lstStyle/>
          <a:p>
            <a:r>
              <a:rPr lang="ru-RU" sz="3200" dirty="0">
                <a:latin typeface="Arial Narrow" pitchFamily="34" charset="0"/>
              </a:rPr>
              <a:t>правопорядка, обороне таджикско-афганской границы, стабилизации обстановки, охране и обороне важных государственных объектов в условиях чрезвычайного положения и при вооруженном конфликте на территории Республики Таджикистан:</a:t>
            </a:r>
          </a:p>
          <a:p>
            <a:r>
              <a:rPr lang="ru-RU" sz="3200" dirty="0">
                <a:latin typeface="Arial Narrow" pitchFamily="34" charset="0"/>
              </a:rPr>
              <a:t>сентябрь - ноябрь 1992 года;</a:t>
            </a:r>
          </a:p>
          <a:p>
            <a:r>
              <a:rPr lang="ru-RU" sz="3200" dirty="0">
                <a:latin typeface="Arial Narrow" pitchFamily="34" charset="0"/>
              </a:rPr>
              <a:t>с февраля 1993 года по декабрь 1997 года</a:t>
            </a:r>
          </a:p>
          <a:p>
            <a:r>
              <a:rPr lang="ru-RU" sz="3200" dirty="0">
                <a:latin typeface="Arial Narrow" pitchFamily="34" charset="0"/>
              </a:rPr>
              <a:t>Выполнение задач в условиях вооруженного конфликта в Чеченской Республике и на прилегающих к ней территориях Российской Федерации, отнесенных к зоне вооруженного конфликта: с декабря 1994 года по декабрь 1996 года</a:t>
            </a:r>
          </a:p>
          <a:p>
            <a:endParaRPr lang="ru-RU" sz="3200" dirty="0">
              <a:latin typeface="Arial Narrow" pitchFamily="34" charset="0"/>
            </a:endParaRPr>
          </a:p>
        </p:txBody>
      </p:sp>
    </p:spTree>
    <p:extLst>
      <p:ext uri="{BB962C8B-B14F-4D97-AF65-F5344CB8AC3E}">
        <p14:creationId xmlns:p14="http://schemas.microsoft.com/office/powerpoint/2010/main" val="19312123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5509200"/>
          </a:xfrm>
          <a:prstGeom prst="rect">
            <a:avLst/>
          </a:prstGeom>
        </p:spPr>
        <p:txBody>
          <a:bodyPr wrap="square">
            <a:spAutoFit/>
          </a:bodyPr>
          <a:lstStyle/>
          <a:p>
            <a:r>
              <a:rPr lang="ru-RU" sz="3200" dirty="0">
                <a:latin typeface="Arial Narrow" pitchFamily="34" charset="0"/>
              </a:rPr>
              <a:t>Выполнение задач в ходе контртеррористических операций на территории Северо-Кавказского региона: с августа 1999 года</a:t>
            </a:r>
          </a:p>
          <a:p>
            <a:r>
              <a:rPr lang="ru-RU" sz="3200" dirty="0">
                <a:latin typeface="Arial Narrow" pitchFamily="34" charset="0"/>
              </a:rPr>
              <a:t>Выполнение задач по обеспечению безопасности и защите граждан Российской Федерации, проживающих на территориях Республики Южная Осетия и Республики Абхазия: с 8 по 22 августа 2008 года</a:t>
            </a:r>
          </a:p>
          <a:p>
            <a:r>
              <a:rPr lang="ru-RU" sz="3200" dirty="0">
                <a:latin typeface="Arial Narrow" pitchFamily="34" charset="0"/>
              </a:rPr>
              <a:t>Выполнение специальных задач на территории Сирийской Арабской Республики: с 30 сентября 2015 года.</a:t>
            </a:r>
          </a:p>
          <a:p>
            <a:endParaRPr lang="ru-RU" sz="3200" dirty="0">
              <a:latin typeface="Arial Narrow" pitchFamily="34" charset="0"/>
            </a:endParaRPr>
          </a:p>
        </p:txBody>
      </p:sp>
    </p:spTree>
    <p:extLst>
      <p:ext uri="{BB962C8B-B14F-4D97-AF65-F5344CB8AC3E}">
        <p14:creationId xmlns:p14="http://schemas.microsoft.com/office/powerpoint/2010/main" val="411891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6286520"/>
            <a:ext cx="9144000" cy="571480"/>
          </a:xfrm>
          <a:solidFill>
            <a:srgbClr val="92D050"/>
          </a:solidFill>
        </p:spPr>
        <p:txBody>
          <a:bodyPr>
            <a:normAutofit fontScale="77500" lnSpcReduction="20000"/>
          </a:bodyPr>
          <a:lstStyle/>
          <a:p>
            <a:pPr algn="ctr"/>
            <a:r>
              <a:rPr lang="ru-RU" altLang="ru-RU" b="1" dirty="0">
                <a:latin typeface="Arial Narrow" pitchFamily="34" charset="0"/>
              </a:rPr>
              <a:t>Тема лекции: Льготы в праве социального обеспечения</a:t>
            </a:r>
            <a:endParaRPr lang="en-US" b="1" dirty="0">
              <a:latin typeface="Arial Narrow" pitchFamily="34" charset="0"/>
            </a:endParaRPr>
          </a:p>
          <a:p>
            <a:pPr algn="ctr"/>
            <a:r>
              <a:rPr lang="ru-RU" b="1" dirty="0">
                <a:latin typeface="Arial Narrow" pitchFamily="34" charset="0"/>
              </a:rPr>
              <a:t>Лектор</a:t>
            </a:r>
            <a:r>
              <a:rPr lang="en-US" b="1" dirty="0">
                <a:latin typeface="Arial Narrow" pitchFamily="34" charset="0"/>
              </a:rPr>
              <a:t> </a:t>
            </a:r>
            <a:r>
              <a:rPr lang="ru-RU" b="1" dirty="0">
                <a:latin typeface="Arial Narrow" pitchFamily="34" charset="0"/>
              </a:rPr>
              <a:t>:   Пашкова Галина Георгиевна</a:t>
            </a:r>
          </a:p>
          <a:p>
            <a:pPr algn="ctr"/>
            <a:r>
              <a:rPr lang="ru-RU" b="1" dirty="0">
                <a:latin typeface="Arial Narrow" pitchFamily="34" charset="0"/>
              </a:rPr>
              <a:t>         </a:t>
            </a:r>
          </a:p>
          <a:p>
            <a:pPr algn="ctr"/>
            <a:endParaRPr lang="ru-RU" b="1" dirty="0">
              <a:latin typeface="Arial Narrow" pitchFamily="34" charset="0"/>
            </a:endParaRPr>
          </a:p>
        </p:txBody>
      </p:sp>
      <p:sp>
        <p:nvSpPr>
          <p:cNvPr id="7" name="Прямоугольник 6"/>
          <p:cNvSpPr/>
          <p:nvPr/>
        </p:nvSpPr>
        <p:spPr>
          <a:xfrm>
            <a:off x="357158" y="1357298"/>
            <a:ext cx="8572560" cy="3539430"/>
          </a:xfrm>
          <a:prstGeom prst="rect">
            <a:avLst/>
          </a:prstGeom>
        </p:spPr>
        <p:txBody>
          <a:bodyPr wrap="square">
            <a:spAutoFit/>
          </a:bodyPr>
          <a:lstStyle/>
          <a:p>
            <a:r>
              <a:rPr lang="ru-RU" altLang="ru-RU" sz="3200" b="1" dirty="0"/>
              <a:t>     </a:t>
            </a:r>
            <a:endParaRPr lang="en-US" altLang="ru-RU" sz="3200" b="1"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endParaRPr lang="en-US" altLang="ru-RU" sz="3200" b="1" u="sng" dirty="0">
              <a:latin typeface="Arial Narrow" pitchFamily="34" charset="0"/>
            </a:endParaRPr>
          </a:p>
          <a:p>
            <a:r>
              <a:rPr lang="ru-RU" altLang="ru-RU" sz="3200" b="1" u="sng" dirty="0">
                <a:latin typeface="Arial Narrow" pitchFamily="34" charset="0"/>
              </a:rPr>
              <a:t> </a:t>
            </a:r>
            <a:endParaRPr lang="en-US" altLang="ru-RU" sz="3200" b="1" u="sng" dirty="0">
              <a:latin typeface="Arial Narrow" pitchFamily="34" charset="0"/>
            </a:endParaRPr>
          </a:p>
          <a:p>
            <a:endParaRPr lang="en-US" altLang="ru-RU" sz="3200" b="1" u="sng" dirty="0">
              <a:latin typeface="Arial Narrow" pitchFamily="34" charset="0"/>
            </a:endParaRPr>
          </a:p>
          <a:p>
            <a:endParaRPr lang="ru-RU" altLang="ru-RU" sz="3200" b="1" dirty="0"/>
          </a:p>
        </p:txBody>
      </p:sp>
      <p:sp>
        <p:nvSpPr>
          <p:cNvPr id="122884" name="Rectangle 4"/>
          <p:cNvSpPr>
            <a:spLocks noChangeArrowheads="1"/>
          </p:cNvSpPr>
          <p:nvPr/>
        </p:nvSpPr>
        <p:spPr bwMode="auto">
          <a:xfrm>
            <a:off x="142844" y="0"/>
            <a:ext cx="90059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endParaRPr lang="ru-RU" sz="3200" dirty="0">
              <a:latin typeface="Arial Narrow" pitchFamily="34" charset="0"/>
              <a:cs typeface="Times New Roman" pitchFamily="18" charset="0"/>
            </a:endParaRPr>
          </a:p>
          <a:p>
            <a:pPr marL="0" marR="0" lvl="0" indent="342900" algn="l" defTabSz="914400" rtl="0" eaLnBrk="1" fontAlgn="base" latinLnBrk="0" hangingPunct="1">
              <a:lnSpc>
                <a:spcPct val="100000"/>
              </a:lnSpc>
              <a:spcBef>
                <a:spcPct val="0"/>
              </a:spcBef>
              <a:spcAft>
                <a:spcPct val="0"/>
              </a:spcAft>
              <a:buClrTx/>
              <a:buSzTx/>
              <a:buFontTx/>
              <a:buNone/>
              <a:tabLst/>
            </a:pPr>
            <a:endParaRPr kumimoji="0" lang="ru-RU" sz="3200" u="none" strike="noStrike" cap="none" normalizeH="0" baseline="0" dirty="0">
              <a:ln>
                <a:noFill/>
              </a:ln>
              <a:solidFill>
                <a:schemeClr val="tx1"/>
              </a:solidFill>
              <a:effectLst/>
              <a:latin typeface="Arial Narrow" pitchFamily="34" charset="0"/>
              <a:cs typeface="Times New Roman" pitchFamily="18" charset="0"/>
            </a:endParaRPr>
          </a:p>
          <a:p>
            <a:pPr marR="0" lvl="0" algn="l" defTabSz="914400" rtl="0" eaLnBrk="0" fontAlgn="base" latinLnBrk="0" hangingPunct="0">
              <a:lnSpc>
                <a:spcPct val="100000"/>
              </a:lnSpc>
              <a:spcBef>
                <a:spcPct val="0"/>
              </a:spcBef>
              <a:spcAft>
                <a:spcPct val="0"/>
              </a:spcAft>
              <a:buClrTx/>
              <a:buSzTx/>
              <a:tabLst/>
            </a:pPr>
            <a:r>
              <a:rPr lang="ru-RU" sz="2800" b="1" dirty="0">
                <a:latin typeface="Arial Narrow" pitchFamily="34" charset="0"/>
                <a:ea typeface="Times New Roman" pitchFamily="18" charset="0"/>
                <a:cs typeface="Times New Roman" pitchFamily="18" charset="0"/>
              </a:rPr>
              <a:t>     </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sz="2800" b="0" u="none" strike="noStrike" cap="none" normalizeH="0" baseline="0" dirty="0">
              <a:ln>
                <a:noFill/>
              </a:ln>
              <a:solidFill>
                <a:schemeClr val="tx1"/>
              </a:solidFill>
              <a:effectLst/>
              <a:latin typeface="Arial Narrow" pitchFamily="34" charset="0"/>
            </a:endParaRPr>
          </a:p>
        </p:txBody>
      </p:sp>
      <p:sp>
        <p:nvSpPr>
          <p:cNvPr id="98305" name="Rectangle 1"/>
          <p:cNvSpPr>
            <a:spLocks noChangeArrowheads="1"/>
          </p:cNvSpPr>
          <p:nvPr/>
        </p:nvSpPr>
        <p:spPr bwMode="auto">
          <a:xfrm>
            <a:off x="785786" y="-357214"/>
            <a:ext cx="8215370" cy="718089"/>
          </a:xfrm>
          <a:prstGeom prst="rect">
            <a:avLst/>
          </a:prstGeom>
          <a:noFill/>
          <a:ln w="9525">
            <a:noFill/>
            <a:miter lim="800000"/>
            <a:headEnd/>
            <a:tailEnd/>
          </a:ln>
          <a:effectLst/>
        </p:spPr>
        <p:txBody>
          <a:bodyPr vert="horz" wrap="square" lIns="-630039" tIns="45720" rIns="91440" bIns="177744"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Arial" pitchFamily="34" charset="0"/>
                <a:ea typeface="Times New Roman" pitchFamily="18" charset="0"/>
              </a:rPr>
              <a:t> </a:t>
            </a:r>
            <a:r>
              <a:rPr kumimoji="0" lang="ru-RU" sz="1600" b="1" i="0" u="none" strike="noStrike" cap="none" normalizeH="0" baseline="0" dirty="0" bmk="">
                <a:ln>
                  <a:noFill/>
                </a:ln>
                <a:solidFill>
                  <a:srgbClr val="000000"/>
                </a:solidFill>
                <a:effectLst/>
                <a:latin typeface="Arial" pitchFamily="34" charset="0"/>
                <a:ea typeface="Times New Roman" pitchFamily="18" charset="0"/>
              </a:rPr>
              <a:t>        </a:t>
            </a:r>
            <a:endParaRPr kumimoji="0" lang="ru-RU" sz="2400" b="1" i="0" u="none" strike="noStrike" cap="none" normalizeH="0" baseline="0" dirty="0">
              <a:ln>
                <a:noFill/>
              </a:ln>
              <a:solidFill>
                <a:schemeClr val="tx1"/>
              </a:solidFill>
              <a:effectLst/>
              <a:latin typeface="Arial" pitchFamily="34" charset="0"/>
              <a:ea typeface="Times New Roman" pitchFamily="18" charset="0"/>
            </a:endParaRPr>
          </a:p>
          <a:p>
            <a:pPr marL="0" marR="0" lvl="0" indent="136525"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Calibri"/>
                <a:ea typeface="Times New Roman" pitchFamily="18" charset="0"/>
                <a:cs typeface="Times New Roman" pitchFamily="18" charset="0"/>
              </a:rPr>
              <a:t> </a:t>
            </a:r>
            <a:endParaRPr kumimoji="0" lang="ru-RU" sz="3200" b="0" i="0" u="none" strike="noStrike" cap="none" normalizeH="0" baseline="0" dirty="0">
              <a:ln>
                <a:noFill/>
              </a:ln>
              <a:solidFill>
                <a:schemeClr val="tx1"/>
              </a:solidFill>
              <a:effectLst/>
              <a:latin typeface="Arial Narrow" pitchFamily="34" charset="0"/>
            </a:endParaRPr>
          </a:p>
        </p:txBody>
      </p:sp>
      <p:sp>
        <p:nvSpPr>
          <p:cNvPr id="110593" name="Rectangle 1"/>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3200" dirty="0">
              <a:latin typeface="Arial Narrow" pitchFamily="34" charset="0"/>
            </a:endParaRPr>
          </a:p>
          <a:p>
            <a:endParaRPr kumimoji="0" lang="ru-RU" sz="3200" b="0" u="none" strike="noStrike" cap="none" normalizeH="0" baseline="0" dirty="0">
              <a:ln>
                <a:noFill/>
              </a:ln>
              <a:solidFill>
                <a:schemeClr val="tx1"/>
              </a:solidFill>
              <a:effectLst/>
              <a:latin typeface="Arial Narrow" pitchFamily="34" charset="0"/>
            </a:endParaRPr>
          </a:p>
        </p:txBody>
      </p:sp>
      <p:sp>
        <p:nvSpPr>
          <p:cNvPr id="8" name="Прямоугольник 7"/>
          <p:cNvSpPr/>
          <p:nvPr/>
        </p:nvSpPr>
        <p:spPr>
          <a:xfrm>
            <a:off x="142844" y="142853"/>
            <a:ext cx="8786874" cy="6555641"/>
          </a:xfrm>
          <a:prstGeom prst="rect">
            <a:avLst/>
          </a:prstGeom>
        </p:spPr>
        <p:txBody>
          <a:bodyPr wrap="square">
            <a:spAutoFit/>
          </a:bodyPr>
          <a:lstStyle/>
          <a:p>
            <a:r>
              <a:rPr lang="ru-RU" sz="3200" dirty="0">
                <a:latin typeface="Arial Narrow" pitchFamily="34" charset="0"/>
              </a:rPr>
              <a:t>группе, и чья принадлежность  к такой группе уже получила необходимое правовое оформление (например, установлена инвалидность, категория «ветеран войны»). Такие факты являются правообразующими, они закрепляют принадлежность конкретного гражданина к определенной категории.</a:t>
            </a:r>
          </a:p>
          <a:p>
            <a:r>
              <a:rPr lang="ru-RU" sz="3200" dirty="0">
                <a:latin typeface="Arial Narrow" pitchFamily="34" charset="0"/>
              </a:rPr>
              <a:t>Л</a:t>
            </a:r>
            <a:r>
              <a:rPr lang="ru-RU" sz="3200" i="1" dirty="0">
                <a:latin typeface="Arial Narrow" pitchFamily="34" charset="0"/>
              </a:rPr>
              <a:t>ьготы в праве социального обеспечения - это юридическое средство создания режима благоприятствования для нуждающихся граждан, выражающегося  в полном или частичном освобождении от исполнения определенных  обязанностей.</a:t>
            </a:r>
            <a:endParaRPr lang="ru-RU" sz="3200" dirty="0">
              <a:latin typeface="Arial Narrow" pitchFamily="34" charset="0"/>
            </a:endParaRPr>
          </a:p>
          <a:p>
            <a:endParaRPr lang="ru-RU" dirty="0">
              <a:latin typeface="Arial Narrow" pitchFamily="34" charset="0"/>
            </a:endParaRPr>
          </a:p>
          <a:p>
            <a:endParaRPr lang="ru-RU" dirty="0">
              <a:latin typeface="Arial Narrow" pitchFamily="34" charset="0"/>
            </a:endParaRPr>
          </a:p>
        </p:txBody>
      </p:sp>
    </p:spTree>
    <p:extLst>
      <p:ext uri="{BB962C8B-B14F-4D97-AF65-F5344CB8AC3E}">
        <p14:creationId xmlns:p14="http://schemas.microsoft.com/office/powerpoint/2010/main" val="13809805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494085"/>
          </a:xfrm>
          <a:prstGeom prst="rect">
            <a:avLst/>
          </a:prstGeom>
        </p:spPr>
        <p:txBody>
          <a:bodyPr wrap="square">
            <a:spAutoFit/>
          </a:bodyPr>
          <a:lstStyle/>
          <a:p>
            <a:r>
              <a:rPr lang="ru-RU" sz="3200" b="1" dirty="0">
                <a:latin typeface="Arial Narrow" pitchFamily="34" charset="0"/>
              </a:rPr>
              <a:t>Закон РФ от 12.01.1991.г. «О реабилитации жертв политических репрессий»</a:t>
            </a:r>
          </a:p>
          <a:p>
            <a:r>
              <a:rPr lang="ru-RU" sz="3200" dirty="0">
                <a:latin typeface="Arial Narrow" pitchFamily="34" charset="0"/>
              </a:rPr>
              <a:t>Целью Закона является реабилитация всех жертв политических репрессий, подвергнутых таковым на территории Российской Федерации с 25 октября (7 ноября) 1917 года, восстановление их в гражданских правах, устранение иных последствий произвола и обеспечение посильной в настоящее время компенсации материального ущерба.</a:t>
            </a:r>
          </a:p>
          <a:p>
            <a:r>
              <a:rPr lang="ru-RU" sz="3200" dirty="0">
                <a:latin typeface="Arial Narrow" pitchFamily="34" charset="0"/>
              </a:rPr>
              <a:t>Политическими репрессиями признаются различные меры принуждения, применяемые государством по политическим мотивам, в виде лишения жизни или </a:t>
            </a:r>
          </a:p>
          <a:p>
            <a:endParaRPr lang="ru-RU" sz="3200" dirty="0">
              <a:latin typeface="Arial Narrow" pitchFamily="34" charset="0"/>
            </a:endParaRPr>
          </a:p>
        </p:txBody>
      </p:sp>
    </p:spTree>
    <p:extLst>
      <p:ext uri="{BB962C8B-B14F-4D97-AF65-F5344CB8AC3E}">
        <p14:creationId xmlns:p14="http://schemas.microsoft.com/office/powerpoint/2010/main" val="30099012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свободы, помещения на принудительное лечение в психиатрические лечебные учреждения, выдворения из страны и лишения гражданства, выселения групп населения из мест проживания, направления в ссылку, высылку и на </a:t>
            </a:r>
            <a:r>
              <a:rPr lang="ru-RU" sz="3200" dirty="0" err="1">
                <a:latin typeface="Arial Narrow" pitchFamily="34" charset="0"/>
              </a:rPr>
              <a:t>спецпоселение</a:t>
            </a:r>
            <a:r>
              <a:rPr lang="ru-RU" sz="3200" dirty="0">
                <a:latin typeface="Arial Narrow" pitchFamily="34" charset="0"/>
              </a:rPr>
              <a:t>, привлечения к принудительному труду в условиях ограничения свободы, а также иное лишение или ограничение прав и свобод лиц, признававшихся социально опасными для государства или политического строя по классовым, социальным, национальным, религиозным или иным признакам, осуществлявшееся по решениям судов и других органов, </a:t>
            </a:r>
            <a:r>
              <a:rPr lang="ru-RU" sz="3200" dirty="0" err="1">
                <a:latin typeface="Arial Narrow" pitchFamily="34" charset="0"/>
              </a:rPr>
              <a:t>наделявшихся</a:t>
            </a:r>
            <a:r>
              <a:rPr lang="ru-RU" sz="3200" dirty="0">
                <a:latin typeface="Arial Narrow" pitchFamily="34" charset="0"/>
              </a:rPr>
              <a:t> судебными </a:t>
            </a:r>
          </a:p>
        </p:txBody>
      </p:sp>
    </p:spTree>
    <p:extLst>
      <p:ext uri="{BB962C8B-B14F-4D97-AF65-F5344CB8AC3E}">
        <p14:creationId xmlns:p14="http://schemas.microsoft.com/office/powerpoint/2010/main" val="13801240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функциями, либо в административном порядке органами исполнительной власти и должностными лицами и общественными организациями или их органами, </a:t>
            </a:r>
            <a:r>
              <a:rPr lang="ru-RU" sz="3200" dirty="0" err="1">
                <a:latin typeface="Arial Narrow" pitchFamily="34" charset="0"/>
              </a:rPr>
              <a:t>наделявшимися</a:t>
            </a:r>
            <a:r>
              <a:rPr lang="ru-RU" sz="3200" dirty="0">
                <a:latin typeface="Arial Narrow" pitchFamily="34" charset="0"/>
              </a:rPr>
              <a:t> административными полномочиями.</a:t>
            </a:r>
          </a:p>
          <a:p>
            <a:r>
              <a:rPr lang="ru-RU" sz="3200" dirty="0">
                <a:latin typeface="Arial Narrow" pitchFamily="34" charset="0"/>
              </a:rPr>
              <a:t>Подвергшимися политическим репрессиям и подлежащими реабилитации признаются:</a:t>
            </a:r>
          </a:p>
          <a:p>
            <a:r>
              <a:rPr lang="ru-RU" sz="3200" dirty="0">
                <a:latin typeface="Arial Narrow" pitchFamily="34" charset="0"/>
              </a:rPr>
              <a:t>дети, находившиеся вместе с репрессированными по политическим мотивам родителями или лицами, их заменявшими, в местах лишения свободы, в ссылке, высылке, на </a:t>
            </a:r>
            <a:r>
              <a:rPr lang="ru-RU" sz="3200" dirty="0" err="1">
                <a:latin typeface="Arial Narrow" pitchFamily="34" charset="0"/>
              </a:rPr>
              <a:t>спецпоселении</a:t>
            </a:r>
            <a:r>
              <a:rPr lang="ru-RU" sz="3200" dirty="0">
                <a:latin typeface="Arial Narrow" pitchFamily="34" charset="0"/>
              </a:rPr>
              <a:t>; дети, оставшиеся в несовершеннолетнем возрасте без попечения</a:t>
            </a:r>
          </a:p>
        </p:txBody>
      </p:sp>
    </p:spTree>
    <p:extLst>
      <p:ext uri="{BB962C8B-B14F-4D97-AF65-F5344CB8AC3E}">
        <p14:creationId xmlns:p14="http://schemas.microsoft.com/office/powerpoint/2010/main" val="14755588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E58FB6FA-5BA7-4684-A1B8-4E63E2B8A187}"/>
              </a:ext>
            </a:extLst>
          </p:cNvPr>
          <p:cNvSpPr/>
          <p:nvPr/>
        </p:nvSpPr>
        <p:spPr>
          <a:xfrm>
            <a:off x="179512" y="116633"/>
            <a:ext cx="8856984" cy="6494085"/>
          </a:xfrm>
          <a:prstGeom prst="rect">
            <a:avLst/>
          </a:prstGeom>
        </p:spPr>
        <p:txBody>
          <a:bodyPr wrap="square">
            <a:spAutoFit/>
          </a:bodyPr>
          <a:lstStyle/>
          <a:p>
            <a:r>
              <a:rPr lang="ru-RU" sz="3200" dirty="0">
                <a:latin typeface="Arial Narrow" pitchFamily="34" charset="0"/>
              </a:rPr>
              <a:t>родителей или одного из них, необоснованно репрессированных по политическим мотивам.</a:t>
            </a:r>
          </a:p>
          <a:p>
            <a:r>
              <a:rPr lang="ru-RU" sz="3200" dirty="0">
                <a:latin typeface="Arial Narrow" pitchFamily="34" charset="0"/>
              </a:rPr>
              <a:t>Закон в части порядка реабилитации распространяется:</a:t>
            </a:r>
          </a:p>
          <a:p>
            <a:r>
              <a:rPr lang="ru-RU" sz="3200" dirty="0">
                <a:latin typeface="Arial Narrow" pitchFamily="34" charset="0"/>
              </a:rPr>
              <a:t>- на граждан Российской Федерации, граждан государств - бывших союзных республик СССР, иностранных граждан и лиц без гражданства, подвергшихся политическим репрессиям на территории Российской Федерации с 25 октября (7 ноября) 1917 года;</a:t>
            </a:r>
          </a:p>
          <a:p>
            <a:r>
              <a:rPr lang="ru-RU" sz="3200" dirty="0">
                <a:latin typeface="Arial Narrow" pitchFamily="34" charset="0"/>
              </a:rPr>
              <a:t>- на лиц, постоянно проживающих на территории РФ, репрессированных советскими судебными и</a:t>
            </a:r>
          </a:p>
          <a:p>
            <a:endParaRPr lang="ru-RU" sz="3200" dirty="0">
              <a:latin typeface="Arial Narrow" pitchFamily="34" charset="0"/>
            </a:endParaRPr>
          </a:p>
        </p:txBody>
      </p:sp>
    </p:spTree>
    <p:extLst>
      <p:ext uri="{BB962C8B-B14F-4D97-AF65-F5344CB8AC3E}">
        <p14:creationId xmlns:p14="http://schemas.microsoft.com/office/powerpoint/2010/main" val="29693091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F92B7004-7CAE-41FC-B270-BA057F326C01}"/>
              </a:ext>
            </a:extLst>
          </p:cNvPr>
          <p:cNvSpPr/>
          <p:nvPr/>
        </p:nvSpPr>
        <p:spPr>
          <a:xfrm>
            <a:off x="179512" y="116632"/>
            <a:ext cx="8640960" cy="6986528"/>
          </a:xfrm>
          <a:prstGeom prst="rect">
            <a:avLst/>
          </a:prstGeom>
        </p:spPr>
        <p:txBody>
          <a:bodyPr wrap="square">
            <a:spAutoFit/>
          </a:bodyPr>
          <a:lstStyle/>
          <a:p>
            <a:r>
              <a:rPr lang="ru-RU" sz="3200" dirty="0">
                <a:latin typeface="Arial Narrow" pitchFamily="34" charset="0"/>
              </a:rPr>
              <a:t>административными органами, действовавшими за пределами СССР, либо военными трибуналами, либо центральными судами Союза ССР и внесудебными органами;</a:t>
            </a:r>
          </a:p>
          <a:p>
            <a:r>
              <a:rPr lang="ru-RU" sz="3200" dirty="0">
                <a:latin typeface="Arial Narrow" pitchFamily="34" charset="0"/>
              </a:rPr>
              <a:t>- на иностранных граждан, репрессированных по решению судов Союза ССР или внесудебных органов за пределами СССР по обвинению в деяниях против граждан СССР и интересов СССР. </a:t>
            </a:r>
          </a:p>
          <a:p>
            <a:r>
              <a:rPr lang="ru-RU" sz="3200" dirty="0">
                <a:latin typeface="Arial Narrow" pitchFamily="34" charset="0"/>
              </a:rPr>
              <a:t>Пострадавшими от политических репрессий признаются дети, супруга (супруг), родители лиц, расстрелянных или умерших в местах лишения свободы и реабилитированных посмертно.</a:t>
            </a:r>
          </a:p>
          <a:p>
            <a:endParaRPr lang="ru-RU" sz="3200" dirty="0">
              <a:latin typeface="Arial Narrow" pitchFamily="34" charset="0"/>
            </a:endParaRPr>
          </a:p>
          <a:p>
            <a:endParaRPr lang="ru-RU" sz="3200" dirty="0">
              <a:latin typeface="Arial Narrow" pitchFamily="34" charset="0"/>
            </a:endParaRPr>
          </a:p>
        </p:txBody>
      </p:sp>
    </p:spTree>
    <p:extLst>
      <p:ext uri="{BB962C8B-B14F-4D97-AF65-F5344CB8AC3E}">
        <p14:creationId xmlns:p14="http://schemas.microsoft.com/office/powerpoint/2010/main" val="3223256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Это положение распространяется на членов семей репрессированных участников событий в г. Новочеркасске 01 - 03.06.1962.</a:t>
            </a:r>
          </a:p>
          <a:p>
            <a:r>
              <a:rPr lang="ru-RU" sz="3200" dirty="0">
                <a:latin typeface="Arial Narrow" pitchFamily="34" charset="0"/>
              </a:rPr>
              <a:t>Подлежат реабилитации лица, которые по политическим мотивам были:</a:t>
            </a:r>
          </a:p>
          <a:p>
            <a:r>
              <a:rPr lang="ru-RU" sz="3200" dirty="0">
                <a:latin typeface="Arial Narrow" pitchFamily="34" charset="0"/>
              </a:rPr>
              <a:t>а) осуждены за государственные и иные преступления;</a:t>
            </a:r>
          </a:p>
          <a:p>
            <a:r>
              <a:rPr lang="ru-RU" sz="3200" dirty="0">
                <a:latin typeface="Arial Narrow" pitchFamily="34" charset="0"/>
              </a:rPr>
              <a:t>б) подвергнуты уголовным репрессиям по решениям органов ВЧК, ГПУ - ОГПУ, УНКВД - НКВД, МГБ, МВД, прокуратуры и их коллегий, комиссий, "особых совещаний", "двоек", "троек" и иных органов, осуществлявших судебные функции;</a:t>
            </a:r>
          </a:p>
          <a:p>
            <a:endParaRPr lang="ru-RU" sz="3200" dirty="0">
              <a:latin typeface="Arial Narrow" pitchFamily="34" charset="0"/>
            </a:endParaRPr>
          </a:p>
        </p:txBody>
      </p:sp>
    </p:spTree>
    <p:extLst>
      <p:ext uri="{BB962C8B-B14F-4D97-AF65-F5344CB8AC3E}">
        <p14:creationId xmlns:p14="http://schemas.microsoft.com/office/powerpoint/2010/main" val="8253399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986528"/>
          </a:xfrm>
          <a:prstGeom prst="rect">
            <a:avLst/>
          </a:prstGeom>
        </p:spPr>
        <p:txBody>
          <a:bodyPr wrap="square">
            <a:spAutoFit/>
          </a:bodyPr>
          <a:lstStyle/>
          <a:p>
            <a:r>
              <a:rPr lang="ru-RU" sz="3200" dirty="0">
                <a:latin typeface="Arial Narrow" pitchFamily="34" charset="0"/>
              </a:rPr>
              <a:t>в) подвергнуты в административном порядке ссылке, высылке, направлению на </a:t>
            </a:r>
            <a:r>
              <a:rPr lang="ru-RU" sz="3200" dirty="0" err="1">
                <a:latin typeface="Arial Narrow" pitchFamily="34" charset="0"/>
              </a:rPr>
              <a:t>спецпоселение</a:t>
            </a:r>
            <a:r>
              <a:rPr lang="ru-RU" sz="3200" dirty="0">
                <a:latin typeface="Arial Narrow" pitchFamily="34" charset="0"/>
              </a:rPr>
              <a:t>, привлечению к принудительному труду в условиях ограничения свободы, в том числе в "рабочих колоннах НКВД", а также иным ограничениям прав и свобод;</a:t>
            </a:r>
          </a:p>
          <a:p>
            <a:r>
              <a:rPr lang="ru-RU" sz="3200" dirty="0">
                <a:latin typeface="Arial Narrow" pitchFamily="34" charset="0"/>
              </a:rPr>
              <a:t>г) необоснованно помещены по решениям судов и несудебных органов в психиатрические учреждения на принудительное лечение;</a:t>
            </a:r>
          </a:p>
          <a:p>
            <a:r>
              <a:rPr lang="ru-RU" sz="3200" dirty="0">
                <a:latin typeface="Arial Narrow" pitchFamily="34" charset="0"/>
              </a:rPr>
              <a:t>д) необоснованно привлечены к уголовной ответственности и дела на них прекращены по </a:t>
            </a:r>
            <a:r>
              <a:rPr lang="ru-RU" sz="3200" dirty="0" err="1">
                <a:latin typeface="Arial Narrow" pitchFamily="34" charset="0"/>
              </a:rPr>
              <a:t>нереабилитирующим</a:t>
            </a:r>
            <a:r>
              <a:rPr lang="ru-RU" sz="3200" dirty="0">
                <a:latin typeface="Arial Narrow" pitchFamily="34" charset="0"/>
              </a:rPr>
              <a:t> основаниям;</a:t>
            </a:r>
          </a:p>
          <a:p>
            <a:endParaRPr lang="ru-RU" sz="3200" dirty="0">
              <a:latin typeface="Arial Narrow" pitchFamily="34" charset="0"/>
            </a:endParaRPr>
          </a:p>
          <a:p>
            <a:endParaRPr lang="ru-RU" sz="3200" dirty="0">
              <a:latin typeface="Arial Narrow" pitchFamily="34" charset="0"/>
            </a:endParaRPr>
          </a:p>
        </p:txBody>
      </p:sp>
    </p:spTree>
    <p:extLst>
      <p:ext uri="{BB962C8B-B14F-4D97-AF65-F5344CB8AC3E}">
        <p14:creationId xmlns:p14="http://schemas.microsoft.com/office/powerpoint/2010/main" val="7408623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494085"/>
          </a:xfrm>
          <a:prstGeom prst="rect">
            <a:avLst/>
          </a:prstGeom>
        </p:spPr>
        <p:txBody>
          <a:bodyPr wrap="square">
            <a:spAutoFit/>
          </a:bodyPr>
          <a:lstStyle/>
          <a:p>
            <a:r>
              <a:rPr lang="ru-RU" sz="3200" dirty="0">
                <a:latin typeface="Arial Narrow" pitchFamily="34" charset="0"/>
              </a:rPr>
              <a:t>е) признаны социально опасными по политическим мотивам и подвергнуты лишению свободы, ссылке, высылке по решениям судов и внесудебных органов без предъявления обвинения в совершении конкретного преступления.</a:t>
            </a:r>
          </a:p>
          <a:p>
            <a:r>
              <a:rPr lang="ru-RU" sz="3200" dirty="0">
                <a:latin typeface="Arial Narrow" pitchFamily="34" charset="0"/>
              </a:rPr>
              <a:t>Не подлежат реабилитации лица,  обоснованно осужденные судами, а также подвергнутые наказаниям по решению несудебных органов, в делах которых имеются достаточные доказательства по обвинению в совершении следующих преступлений:</a:t>
            </a:r>
          </a:p>
          <a:p>
            <a:r>
              <a:rPr lang="ru-RU" sz="3200" dirty="0">
                <a:latin typeface="Arial Narrow" pitchFamily="34" charset="0"/>
              </a:rPr>
              <a:t>а) измена Родине в форме шпионажа, выдачи военной или государственной тайны, перехода на сторону</a:t>
            </a:r>
          </a:p>
          <a:p>
            <a:endParaRPr lang="ru-RU" sz="3200" dirty="0">
              <a:latin typeface="Arial Narrow" pitchFamily="34" charset="0"/>
            </a:endParaRPr>
          </a:p>
        </p:txBody>
      </p:sp>
    </p:spTree>
    <p:extLst>
      <p:ext uri="{BB962C8B-B14F-4D97-AF65-F5344CB8AC3E}">
        <p14:creationId xmlns:p14="http://schemas.microsoft.com/office/powerpoint/2010/main" val="19291922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494085"/>
          </a:xfrm>
          <a:prstGeom prst="rect">
            <a:avLst/>
          </a:prstGeom>
        </p:spPr>
        <p:txBody>
          <a:bodyPr wrap="square">
            <a:spAutoFit/>
          </a:bodyPr>
          <a:lstStyle/>
          <a:p>
            <a:r>
              <a:rPr lang="ru-RU" sz="3200" dirty="0">
                <a:latin typeface="Arial Narrow" pitchFamily="34" charset="0"/>
              </a:rPr>
              <a:t>врага; шпионаж, террористический акт, диверсия;</a:t>
            </a:r>
          </a:p>
          <a:p>
            <a:r>
              <a:rPr lang="ru-RU" sz="3200" dirty="0">
                <a:latin typeface="Arial Narrow" pitchFamily="34" charset="0"/>
              </a:rPr>
              <a:t>б) совершение насильственных действий в отношении гражданского населения и военнопленных, а также пособничество изменникам Родины и фашистским оккупантам в совершении таких действий во время Великой Отечественной войны;</a:t>
            </a:r>
          </a:p>
          <a:p>
            <a:r>
              <a:rPr lang="ru-RU" sz="3200" dirty="0">
                <a:latin typeface="Arial Narrow" pitchFamily="34" charset="0"/>
              </a:rPr>
              <a:t>в) организация бандформирований, совершавших убийства, грабежи и другие насильственные действия, а также принимавших личное участие в совершении этих деяний в составе бандформирований;</a:t>
            </a:r>
          </a:p>
          <a:p>
            <a:r>
              <a:rPr lang="ru-RU" sz="3200" dirty="0">
                <a:latin typeface="Arial Narrow" pitchFamily="34" charset="0"/>
              </a:rPr>
              <a:t>г) военные преступления, преступления против мира, против человечности и против правосудия.</a:t>
            </a:r>
          </a:p>
          <a:p>
            <a:endParaRPr lang="ru-RU" sz="3200" dirty="0">
              <a:latin typeface="Arial Narrow" pitchFamily="34" charset="0"/>
            </a:endParaRPr>
          </a:p>
        </p:txBody>
      </p:sp>
    </p:spTree>
    <p:extLst>
      <p:ext uri="{BB962C8B-B14F-4D97-AF65-F5344CB8AC3E}">
        <p14:creationId xmlns:p14="http://schemas.microsoft.com/office/powerpoint/2010/main" val="32290522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5509200"/>
          </a:xfrm>
          <a:prstGeom prst="rect">
            <a:avLst/>
          </a:prstGeom>
        </p:spPr>
        <p:txBody>
          <a:bodyPr wrap="square">
            <a:spAutoFit/>
          </a:bodyPr>
          <a:lstStyle/>
          <a:p>
            <a:r>
              <a:rPr lang="ru-RU" sz="3200" dirty="0">
                <a:latin typeface="Arial Narrow" pitchFamily="34" charset="0"/>
              </a:rPr>
              <a:t>Кроме того, не подлежат реабилитации направленные в административном порядке на </a:t>
            </a:r>
            <a:r>
              <a:rPr lang="ru-RU" sz="3200" dirty="0" err="1">
                <a:latin typeface="Arial Narrow" pitchFamily="34" charset="0"/>
              </a:rPr>
              <a:t>спецпоселение</a:t>
            </a:r>
            <a:r>
              <a:rPr lang="ru-RU" sz="3200" dirty="0">
                <a:latin typeface="Arial Narrow" pitchFamily="34" charset="0"/>
              </a:rPr>
              <a:t> лица  </a:t>
            </a:r>
          </a:p>
          <a:p>
            <a:r>
              <a:rPr lang="ru-RU" sz="3200" dirty="0">
                <a:latin typeface="Arial Narrow" pitchFamily="34" charset="0"/>
              </a:rPr>
              <a:t>из числа репатриированных советских граждан (военнопленных и гражданских лиц), служивших в строевых и специальных формированиях немецко-фашистских войск, полиции, если имеются доказательства их участия в разведывательных, карательных и боевых действиях против Красной Армии, партизан, армий стран антигитлеровской коалиции и мирного населения, за исключением тех, кто впоследствии принимал участие в боевых</a:t>
            </a:r>
          </a:p>
        </p:txBody>
      </p:sp>
    </p:spTree>
    <p:extLst>
      <p:ext uri="{BB962C8B-B14F-4D97-AF65-F5344CB8AC3E}">
        <p14:creationId xmlns:p14="http://schemas.microsoft.com/office/powerpoint/2010/main" val="424473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5216DA6-A1D9-4C42-A098-9BA9D28D1BBE}"/>
              </a:ext>
            </a:extLst>
          </p:cNvPr>
          <p:cNvSpPr/>
          <p:nvPr/>
        </p:nvSpPr>
        <p:spPr>
          <a:xfrm>
            <a:off x="179512" y="188640"/>
            <a:ext cx="8784976" cy="6494085"/>
          </a:xfrm>
          <a:prstGeom prst="rect">
            <a:avLst/>
          </a:prstGeom>
        </p:spPr>
        <p:txBody>
          <a:bodyPr wrap="square">
            <a:spAutoFit/>
          </a:bodyPr>
          <a:lstStyle/>
          <a:p>
            <a:r>
              <a:rPr lang="ru-RU" dirty="0">
                <a:latin typeface="Times New Roman" panose="02020603050405020304" pitchFamily="18" charset="0"/>
                <a:ea typeface="Times New Roman" panose="02020603050405020304" pitchFamily="18" charset="0"/>
              </a:rPr>
              <a:t> </a:t>
            </a:r>
            <a:r>
              <a:rPr lang="ru-RU" sz="3200" dirty="0">
                <a:latin typeface="Arial Narrow" panose="020B0606020202030204" pitchFamily="34" charset="0"/>
                <a:ea typeface="Times New Roman" panose="02020603050405020304" pitchFamily="18" charset="0"/>
              </a:rPr>
              <a:t>Льготу не следует отождествлять с таким внешне похожим на нее феноменом, как привилегия. Законодатель, издавна употреблял термины «льгота» и «привилегия», но не всегда достаточно четко проводил и проводит в настоящее время различия между ними. </a:t>
            </a:r>
          </a:p>
          <a:p>
            <a:r>
              <a:rPr lang="ru-RU" sz="3200" dirty="0">
                <a:latin typeface="Arial Narrow" panose="020B0606020202030204" pitchFamily="34" charset="0"/>
              </a:rPr>
              <a:t>Льготы и привилегии  объединяет то, что оба эти юридические средства – исключение из общих правил, позволяющее улучшать положение субъектов, но это исключение делается по-разному: в первом случае – посредством облегчения положения субъекта, во втором – с помощью дополнительных предоставлений к  имеющимся у субъекта правам.</a:t>
            </a:r>
          </a:p>
        </p:txBody>
      </p:sp>
    </p:spTree>
    <p:extLst>
      <p:ext uri="{BB962C8B-B14F-4D97-AF65-F5344CB8AC3E}">
        <p14:creationId xmlns:p14="http://schemas.microsoft.com/office/powerpoint/2010/main" val="1990252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действиях против немецко-фашистских войск в составе Красной Армии, партизанских отрядов или в движении Сопротивления.</a:t>
            </a:r>
          </a:p>
          <a:p>
            <a:r>
              <a:rPr lang="ru-RU" sz="3200" dirty="0">
                <a:latin typeface="Arial Narrow" pitchFamily="34" charset="0"/>
              </a:rPr>
              <a:t>Признаются не содержащими общественной опасности нижеперечисленные деяния и реабилитируются независимо от фактической обоснованности обвинения лица, осужденные за:</a:t>
            </a:r>
          </a:p>
          <a:p>
            <a:r>
              <a:rPr lang="ru-RU" sz="3200" dirty="0">
                <a:latin typeface="Arial Narrow" pitchFamily="34" charset="0"/>
              </a:rPr>
              <a:t>а) антисоветскую агитацию и пропаганду;</a:t>
            </a:r>
          </a:p>
          <a:p>
            <a:r>
              <a:rPr lang="ru-RU" sz="3200" dirty="0">
                <a:latin typeface="Arial Narrow" pitchFamily="34" charset="0"/>
              </a:rPr>
              <a:t>б) распространение заведомо ложных измышлений, порочащих советский государственный или общественный строй;</a:t>
            </a:r>
          </a:p>
          <a:p>
            <a:r>
              <a:rPr lang="ru-RU" sz="3200" dirty="0">
                <a:latin typeface="Arial Narrow" pitchFamily="34" charset="0"/>
              </a:rPr>
              <a:t>в) нарушение законов об отделении церкви от</a:t>
            </a:r>
          </a:p>
        </p:txBody>
      </p:sp>
    </p:spTree>
    <p:extLst>
      <p:ext uri="{BB962C8B-B14F-4D97-AF65-F5344CB8AC3E}">
        <p14:creationId xmlns:p14="http://schemas.microsoft.com/office/powerpoint/2010/main" val="4281089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государства и школы от церкви;</a:t>
            </a:r>
          </a:p>
          <a:p>
            <a:r>
              <a:rPr lang="ru-RU" sz="3200" dirty="0">
                <a:latin typeface="Arial Narrow" pitchFamily="34" charset="0"/>
              </a:rPr>
              <a:t>г) посягательство на личность и права граждан под видом исполнения религиозных обрядов,</a:t>
            </a:r>
          </a:p>
          <a:p>
            <a:r>
              <a:rPr lang="ru-RU" sz="3200" dirty="0">
                <a:latin typeface="Arial Narrow" pitchFamily="34" charset="0"/>
              </a:rPr>
              <a:t>д) побег из мест лишения свободы, ссылки и </a:t>
            </a:r>
            <a:r>
              <a:rPr lang="ru-RU" sz="3200" dirty="0" err="1">
                <a:latin typeface="Arial Narrow" pitchFamily="34" charset="0"/>
              </a:rPr>
              <a:t>спецпоселения</a:t>
            </a:r>
            <a:r>
              <a:rPr lang="ru-RU" sz="3200" dirty="0">
                <a:latin typeface="Arial Narrow" pitchFamily="34" charset="0"/>
              </a:rPr>
              <a:t>, мест привлечения к принудительному труду в условиях ограничения свободы лиц, которые находились в указанных местах в связи с необоснованными политическими репрессиями.</a:t>
            </a:r>
          </a:p>
          <a:p>
            <a:r>
              <a:rPr lang="ru-RU" sz="3200" dirty="0">
                <a:latin typeface="Arial Narrow" pitchFamily="34" charset="0"/>
              </a:rPr>
              <a:t>Заявления о реабилитации могут быть поданы самими репрессированными, а равно любыми лицами или общественными организациями. Заявления подаются по месту нахождения органа или должностного лица, </a:t>
            </a:r>
          </a:p>
        </p:txBody>
      </p:sp>
    </p:spTree>
    <p:extLst>
      <p:ext uri="{BB962C8B-B14F-4D97-AF65-F5344CB8AC3E}">
        <p14:creationId xmlns:p14="http://schemas.microsoft.com/office/powerpoint/2010/main" val="15126383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5509200"/>
          </a:xfrm>
          <a:prstGeom prst="rect">
            <a:avLst/>
          </a:prstGeom>
        </p:spPr>
        <p:txBody>
          <a:bodyPr wrap="square">
            <a:spAutoFit/>
          </a:bodyPr>
          <a:lstStyle/>
          <a:p>
            <a:r>
              <a:rPr lang="ru-RU" sz="3200" dirty="0">
                <a:latin typeface="Arial Narrow" pitchFamily="34" charset="0"/>
              </a:rPr>
              <a:t>принявшего решение о применении репрессий, либо по месту жительства заявителя. Срок рассмотрения заявлений о реабилитации не может превышать трех месяцев.</a:t>
            </a:r>
          </a:p>
          <a:p>
            <a:r>
              <a:rPr lang="ru-RU" sz="3200" dirty="0"/>
              <a:t> </a:t>
            </a:r>
            <a:r>
              <a:rPr lang="ru-RU" sz="3200" dirty="0">
                <a:latin typeface="Arial Narrow" pitchFamily="34" charset="0"/>
              </a:rPr>
              <a:t>Органы внутренних дел по заявлениям заинтересованных лиц или общественных организаций устанавливают факт применения ссылки, высылки, направления на </a:t>
            </a:r>
            <a:r>
              <a:rPr lang="ru-RU" sz="3200" dirty="0" err="1">
                <a:latin typeface="Arial Narrow" pitchFamily="34" charset="0"/>
              </a:rPr>
              <a:t>спецпоселение</a:t>
            </a:r>
            <a:r>
              <a:rPr lang="ru-RU" sz="3200" dirty="0">
                <a:latin typeface="Arial Narrow" pitchFamily="34" charset="0"/>
              </a:rPr>
              <a:t>, привлечения к принудительному труду в условиях ограничения свободы и иных ограничений прав и свобод, установленных в административном порядке, и</a:t>
            </a:r>
          </a:p>
        </p:txBody>
      </p:sp>
    </p:spTree>
    <p:extLst>
      <p:ext uri="{BB962C8B-B14F-4D97-AF65-F5344CB8AC3E}">
        <p14:creationId xmlns:p14="http://schemas.microsoft.com/office/powerpoint/2010/main" val="41834542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составляют заключение и выдают справку о реабилитации или сообщают об отказе в выдаче такой справки. Решение органов внутренних дел об отказе в выдаче справки о реабилитации может быть обжаловано в суд.  </a:t>
            </a:r>
          </a:p>
          <a:p>
            <a:r>
              <a:rPr lang="ru-RU" sz="3200" dirty="0">
                <a:latin typeface="Arial Narrow" pitchFamily="34" charset="0"/>
              </a:rPr>
              <a:t>Органы прокуратуры с привлечением по их поручению органов государственной безопасности и внутренних дел устанавливают и проверяют все дела с неотмененными до введения в действие  Закона решениями судов и несудебных органов на лиц, подлежащих реабилитации. Порядок указанной работы и распределение обязанностей определяются</a:t>
            </a:r>
          </a:p>
        </p:txBody>
      </p:sp>
    </p:spTree>
    <p:extLst>
      <p:ext uri="{BB962C8B-B14F-4D97-AF65-F5344CB8AC3E}">
        <p14:creationId xmlns:p14="http://schemas.microsoft.com/office/powerpoint/2010/main" val="304398830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494085"/>
          </a:xfrm>
          <a:prstGeom prst="rect">
            <a:avLst/>
          </a:prstGeom>
        </p:spPr>
        <p:txBody>
          <a:bodyPr wrap="square">
            <a:spAutoFit/>
          </a:bodyPr>
          <a:lstStyle/>
          <a:p>
            <a:r>
              <a:rPr lang="ru-RU" sz="3200" dirty="0">
                <a:latin typeface="Arial Narrow" pitchFamily="34" charset="0"/>
              </a:rPr>
              <a:t>Генеральным прокурором Российской Федерации. По материалам проверки органы прокуратуры составляют заключения и выдают справки о реабилитации заявителям, а при отсутствии таковых периодически представляют сведения о реабилитированных для публикации в местной печати.</a:t>
            </a:r>
          </a:p>
          <a:p>
            <a:r>
              <a:rPr lang="ru-RU" sz="3200" dirty="0">
                <a:latin typeface="Arial Narrow" pitchFamily="34" charset="0"/>
              </a:rPr>
              <a:t>При отсутствии оснований для реабилитации органы прокуратуры составляют заключение об отказе в реабилитации, а по определенным делам в случае поступления заявлений заинтересованных лиц или общественных организаций направляют эти дела с заключениями в суд. </a:t>
            </a:r>
          </a:p>
          <a:p>
            <a:endParaRPr lang="ru-RU" sz="3200" dirty="0">
              <a:latin typeface="Arial Narrow" pitchFamily="34" charset="0"/>
            </a:endParaRPr>
          </a:p>
        </p:txBody>
      </p:sp>
    </p:spTree>
    <p:extLst>
      <p:ext uri="{BB962C8B-B14F-4D97-AF65-F5344CB8AC3E}">
        <p14:creationId xmlns:p14="http://schemas.microsoft.com/office/powerpoint/2010/main" val="274201147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Решения об отказе в выдаче справок о признании лиц подвергшимися политическим репрессиям и подлежащими реабилитации либо пострадавшими от политических репрессий могут быть обжалованы в суд. </a:t>
            </a:r>
          </a:p>
          <a:p>
            <a:r>
              <a:rPr lang="ru-RU" sz="3200" dirty="0">
                <a:latin typeface="Arial Narrow" pitchFamily="34" charset="0"/>
              </a:rPr>
              <a:t>Реабилитированные лица, а с их согласия или в случае их смерти - родственники имеют право на ознакомление с материалами прекращенных  </a:t>
            </a:r>
          </a:p>
          <a:p>
            <a:r>
              <a:rPr lang="ru-RU" sz="3200" dirty="0">
                <a:latin typeface="Arial Narrow" pitchFamily="34" charset="0"/>
              </a:rPr>
              <a:t>уголовных и административных дел и получение копий документов. Ознакомление других лиц с указанными материалами производится в порядке, установленном для ознакомления с материалами государственных архивов. Использование полученных сведений в</a:t>
            </a:r>
          </a:p>
        </p:txBody>
      </p:sp>
    </p:spTree>
    <p:extLst>
      <p:ext uri="{BB962C8B-B14F-4D97-AF65-F5344CB8AC3E}">
        <p14:creationId xmlns:p14="http://schemas.microsoft.com/office/powerpoint/2010/main" val="155179312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001643"/>
          </a:xfrm>
          <a:prstGeom prst="rect">
            <a:avLst/>
          </a:prstGeom>
        </p:spPr>
        <p:txBody>
          <a:bodyPr wrap="square">
            <a:spAutoFit/>
          </a:bodyPr>
          <a:lstStyle/>
          <a:p>
            <a:r>
              <a:rPr lang="ru-RU" sz="3200" dirty="0">
                <a:latin typeface="Arial Narrow" pitchFamily="34" charset="0"/>
              </a:rPr>
              <a:t>ущерб правам и законным интересам проходящих по делу лиц и их родственников не допускается и преследуется в установленном законом порядке.</a:t>
            </a:r>
          </a:p>
          <a:p>
            <a:r>
              <a:rPr lang="ru-RU" sz="3200" dirty="0">
                <a:latin typeface="Arial Narrow" pitchFamily="34" charset="0"/>
              </a:rPr>
              <a:t>Реабилитированные лица и их наследники имеют право на получение сохранившихся в делах рукописей, фотографий и других личных документов.</a:t>
            </a:r>
          </a:p>
          <a:p>
            <a:r>
              <a:rPr lang="ru-RU" sz="3200" dirty="0">
                <a:latin typeface="Arial Narrow" pitchFamily="34" charset="0"/>
              </a:rPr>
              <a:t>По ходатайству заявителей органы, осуществляющие архивное хранение дел, связанных с репрессиями,</a:t>
            </a:r>
            <a:endParaRPr lang="ru-RU" sz="3200" dirty="0"/>
          </a:p>
          <a:p>
            <a:r>
              <a:rPr lang="ru-RU" sz="3200" dirty="0">
                <a:latin typeface="Arial Narrow" pitchFamily="34" charset="0"/>
              </a:rPr>
              <a:t>обязаны, если располагают соответствующими сведениями, сообщить им время, причины смерти и место погребения реабилитированного.</a:t>
            </a:r>
          </a:p>
          <a:p>
            <a:r>
              <a:rPr lang="ru-RU" sz="3200" dirty="0">
                <a:latin typeface="Arial Narrow" pitchFamily="34" charset="0"/>
              </a:rPr>
              <a:t>Реабилитированные лица восстанавливаются в</a:t>
            </a:r>
          </a:p>
        </p:txBody>
      </p:sp>
    </p:spTree>
    <p:extLst>
      <p:ext uri="{BB962C8B-B14F-4D97-AF65-F5344CB8AC3E}">
        <p14:creationId xmlns:p14="http://schemas.microsoft.com/office/powerpoint/2010/main" val="418802174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6771084"/>
          </a:xfrm>
          <a:prstGeom prst="rect">
            <a:avLst/>
          </a:prstGeom>
        </p:spPr>
        <p:txBody>
          <a:bodyPr wrap="square">
            <a:spAutoFit/>
          </a:bodyPr>
          <a:lstStyle/>
          <a:p>
            <a:r>
              <a:rPr lang="ru-RU" sz="3200" dirty="0">
                <a:latin typeface="Arial Narrow" pitchFamily="34" charset="0"/>
              </a:rPr>
              <a:t>утраченных ими в связи с репрессиями социально-политических и гражданских правах, воинских и специальных званиях, им возвращаются государственные награды, предоставляются меры социальной поддержки, выплачиваются компенсации.  Реабилитированным лицам и их наследникам возмещается причиненный в связи с репрессиями материальный вред за счет федерального бюджета.</a:t>
            </a:r>
          </a:p>
          <a:p>
            <a:r>
              <a:rPr lang="ru-RU" sz="3200" dirty="0">
                <a:latin typeface="Arial Narrow" panose="020B0606020202030204" pitchFamily="34" charset="0"/>
              </a:rPr>
              <a:t>Лицам, подвергшимся репрессиям в виде лишения свободы, помещения на принудительное лечение в психиатрические лечебные учреждения и впоследствии реабилитированным, органами</a:t>
            </a:r>
          </a:p>
          <a:p>
            <a:endParaRPr lang="ru-RU" sz="3200" dirty="0">
              <a:latin typeface="Arial Narrow" pitchFamily="34" charset="0"/>
            </a:endParaRPr>
          </a:p>
          <a:p>
            <a:endParaRPr lang="ru-RU" dirty="0">
              <a:latin typeface="Arial Narrow" pitchFamily="34" charset="0"/>
            </a:endParaRPr>
          </a:p>
        </p:txBody>
      </p:sp>
    </p:spTree>
    <p:extLst>
      <p:ext uri="{BB962C8B-B14F-4D97-AF65-F5344CB8AC3E}">
        <p14:creationId xmlns:p14="http://schemas.microsoft.com/office/powerpoint/2010/main" val="219367049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6278642"/>
          </a:xfrm>
          <a:prstGeom prst="rect">
            <a:avLst/>
          </a:prstGeom>
        </p:spPr>
        <p:txBody>
          <a:bodyPr wrap="square">
            <a:spAutoFit/>
          </a:bodyPr>
          <a:lstStyle/>
          <a:p>
            <a:r>
              <a:rPr lang="ru-RU" sz="3200" dirty="0">
                <a:latin typeface="Arial Narrow" panose="020B0606020202030204" pitchFamily="34" charset="0"/>
              </a:rPr>
              <a:t>социальной защиты населения по месту их жительства на основании документов о реабилитации и о времени нахождения в местах лишения свободы и психиатрических лечебных учреждениях единовременно выплачиваются денежные компенсации из расчета 75 рублей за каждый месяц лишения свободы или пребывания в психиатрических лечебных учреждениях, но не более 10 000 рублей.</a:t>
            </a:r>
          </a:p>
          <a:p>
            <a:r>
              <a:rPr lang="ru-RU" sz="3200" dirty="0">
                <a:latin typeface="Arial Narrow" panose="020B0606020202030204" pitchFamily="34" charset="0"/>
              </a:rPr>
              <a:t>Выплата компенсации наследникам не производится, кроме случаев, когда компенсация была начислена, но не получена реабилитированным.</a:t>
            </a:r>
          </a:p>
          <a:p>
            <a:r>
              <a:rPr lang="ru-RU" sz="3200" dirty="0">
                <a:latin typeface="Arial Narrow" panose="020B0606020202030204" pitchFamily="34" charset="0"/>
              </a:rPr>
              <a:t>  </a:t>
            </a:r>
          </a:p>
          <a:p>
            <a:endParaRPr lang="ru-RU" dirty="0">
              <a:latin typeface="Arial Narrow" pitchFamily="34" charset="0"/>
            </a:endParaRPr>
          </a:p>
        </p:txBody>
      </p:sp>
    </p:spTree>
    <p:extLst>
      <p:ext uri="{BB962C8B-B14F-4D97-AF65-F5344CB8AC3E}">
        <p14:creationId xmlns:p14="http://schemas.microsoft.com/office/powerpoint/2010/main" val="393444378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2062103"/>
          </a:xfrm>
          <a:prstGeom prst="rect">
            <a:avLst/>
          </a:prstGeom>
        </p:spPr>
        <p:txBody>
          <a:bodyPr wrap="square">
            <a:spAutoFit/>
          </a:bodyPr>
          <a:lstStyle/>
          <a:p>
            <a:r>
              <a:rPr lang="ru-RU" sz="3200">
                <a:latin typeface="Arial Narrow" pitchFamily="34" charset="0"/>
              </a:rPr>
              <a:t> </a:t>
            </a:r>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a:p>
            <a:endParaRPr lang="ru-RU" sz="3200" dirty="0">
              <a:latin typeface="Arial Narrow" pitchFamily="34" charset="0"/>
            </a:endParaRPr>
          </a:p>
        </p:txBody>
      </p:sp>
      <p:sp>
        <p:nvSpPr>
          <p:cNvPr id="3" name="Прямоугольник 2">
            <a:extLst>
              <a:ext uri="{FF2B5EF4-FFF2-40B4-BE49-F238E27FC236}">
                <a16:creationId xmlns:a16="http://schemas.microsoft.com/office/drawing/2014/main" id="{B31761D7-0F83-4C70-8DEC-B61AF3225D53}"/>
              </a:ext>
            </a:extLst>
          </p:cNvPr>
          <p:cNvSpPr/>
          <p:nvPr/>
        </p:nvSpPr>
        <p:spPr>
          <a:xfrm>
            <a:off x="179512" y="188640"/>
            <a:ext cx="8784976" cy="7263527"/>
          </a:xfrm>
          <a:prstGeom prst="rect">
            <a:avLst/>
          </a:prstGeom>
        </p:spPr>
        <p:txBody>
          <a:bodyPr wrap="square">
            <a:spAutoFit/>
          </a:bodyPr>
          <a:lstStyle/>
          <a:p>
            <a:r>
              <a:rPr lang="ru-RU" sz="3200" dirty="0">
                <a:latin typeface="Arial Narrow" panose="020B0606020202030204" pitchFamily="34" charset="0"/>
              </a:rPr>
              <a:t>Реабилитированным лицам возвращается конфискованное, изъятое и вышедшее иным путем из их владения в связи с репрессиями имущество, либо возмещается его стоимость, либо выплачиваются денежные компенсации.</a:t>
            </a:r>
          </a:p>
          <a:p>
            <a:r>
              <a:rPr lang="ru-RU" sz="3200" dirty="0">
                <a:latin typeface="Arial Narrow" panose="020B0606020202030204" pitchFamily="34" charset="0"/>
              </a:rPr>
              <a:t>Не подлежит возврату, возмещению или компенсации:</a:t>
            </a:r>
          </a:p>
          <a:p>
            <a:r>
              <a:rPr lang="ru-RU" sz="3200" dirty="0">
                <a:latin typeface="Arial Narrow" panose="020B0606020202030204" pitchFamily="34" charset="0"/>
              </a:rPr>
              <a:t>имущество (в том числе жилые дома), национализированное (муниципализированное) либо подлежавшее национализации (муниципализации) в соответствии с законодательством, действовавшим на момент конфискации, изъятия, выхода имущества из владения иным путем;</a:t>
            </a:r>
          </a:p>
          <a:p>
            <a:endParaRPr lang="ru-RU" sz="3200" dirty="0">
              <a:latin typeface="Arial Narrow" panose="020B0606020202030204" pitchFamily="34" charset="0"/>
            </a:endParaRPr>
          </a:p>
          <a:p>
            <a:r>
              <a:rPr lang="ru-RU" sz="3200" dirty="0">
                <a:latin typeface="Arial Narrow" panose="020B0606020202030204" pitchFamily="34" charset="0"/>
              </a:rPr>
              <a:t>  </a:t>
            </a:r>
          </a:p>
          <a:p>
            <a:endParaRPr lang="ru-RU" dirty="0">
              <a:latin typeface="Arial Narrow" pitchFamily="34" charset="0"/>
            </a:endParaRPr>
          </a:p>
        </p:txBody>
      </p:sp>
    </p:spTree>
    <p:extLst>
      <p:ext uri="{BB962C8B-B14F-4D97-AF65-F5344CB8AC3E}">
        <p14:creationId xmlns:p14="http://schemas.microsoft.com/office/powerpoint/2010/main" val="3895596690"/>
      </p:ext>
    </p:extLst>
  </p:cSld>
  <p:clrMapOvr>
    <a:masterClrMapping/>
  </p:clrMapOvr>
</p:sld>
</file>

<file path=ppt/theme/theme1.xml><?xml version="1.0" encoding="utf-8"?>
<a:theme xmlns:a="http://schemas.openxmlformats.org/drawingml/2006/main" name="Тема Office">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5721</TotalTime>
  <Words>8540</Words>
  <Application>Microsoft Office PowerPoint</Application>
  <PresentationFormat>Экран (4:3)</PresentationFormat>
  <Paragraphs>723</Paragraphs>
  <Slides>110</Slides>
  <Notes>20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110</vt:i4>
      </vt:variant>
    </vt:vector>
  </HeadingPairs>
  <TitlesOfParts>
    <vt:vector size="115" baseType="lpstr">
      <vt:lpstr>Arial</vt:lpstr>
      <vt:lpstr>Arial Narrow</vt:lpstr>
      <vt:lpstr>Calibri</vt:lpstr>
      <vt:lpstr>Times New Roman</vt:lpstr>
      <vt:lpstr>Тема Office</vt:lpstr>
      <vt:lpstr>Тема лекции:  «Льготы в праве социального обеспечения»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new</dc:creator>
  <cp:lastModifiedBy>мвид</cp:lastModifiedBy>
  <cp:revision>573</cp:revision>
  <cp:lastPrinted>2016-09-26T08:05:29Z</cp:lastPrinted>
  <dcterms:created xsi:type="dcterms:W3CDTF">2016-08-29T02:39:29Z</dcterms:created>
  <dcterms:modified xsi:type="dcterms:W3CDTF">2020-03-17T10:29:25Z</dcterms:modified>
</cp:coreProperties>
</file>