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925" r:id="rId1"/>
  </p:sldMasterIdLst>
  <p:notesMasterIdLst>
    <p:notesMasterId r:id="rId51"/>
  </p:notesMasterIdLst>
  <p:sldIdLst>
    <p:sldId id="364" r:id="rId2"/>
    <p:sldId id="259" r:id="rId3"/>
    <p:sldId id="569" r:id="rId4"/>
    <p:sldId id="642" r:id="rId5"/>
    <p:sldId id="641" r:id="rId6"/>
    <p:sldId id="637" r:id="rId7"/>
    <p:sldId id="600" r:id="rId8"/>
    <p:sldId id="601" r:id="rId9"/>
    <p:sldId id="602" r:id="rId10"/>
    <p:sldId id="640" r:id="rId11"/>
    <p:sldId id="603" r:id="rId12"/>
    <p:sldId id="604" r:id="rId13"/>
    <p:sldId id="605" r:id="rId14"/>
    <p:sldId id="606" r:id="rId15"/>
    <p:sldId id="607" r:id="rId16"/>
    <p:sldId id="608" r:id="rId17"/>
    <p:sldId id="609" r:id="rId18"/>
    <p:sldId id="610" r:id="rId19"/>
    <p:sldId id="611" r:id="rId20"/>
    <p:sldId id="614" r:id="rId21"/>
    <p:sldId id="612" r:id="rId22"/>
    <p:sldId id="613" r:id="rId23"/>
    <p:sldId id="638" r:id="rId24"/>
    <p:sldId id="615" r:id="rId25"/>
    <p:sldId id="616" r:id="rId26"/>
    <p:sldId id="617" r:id="rId27"/>
    <p:sldId id="618" r:id="rId28"/>
    <p:sldId id="619" r:id="rId29"/>
    <p:sldId id="620" r:id="rId30"/>
    <p:sldId id="621" r:id="rId31"/>
    <p:sldId id="635" r:id="rId32"/>
    <p:sldId id="622" r:id="rId33"/>
    <p:sldId id="623" r:id="rId34"/>
    <p:sldId id="624" r:id="rId35"/>
    <p:sldId id="625" r:id="rId36"/>
    <p:sldId id="626" r:id="rId37"/>
    <p:sldId id="627" r:id="rId38"/>
    <p:sldId id="628" r:id="rId39"/>
    <p:sldId id="636" r:id="rId40"/>
    <p:sldId id="629" r:id="rId41"/>
    <p:sldId id="630" r:id="rId42"/>
    <p:sldId id="631" r:id="rId43"/>
    <p:sldId id="632" r:id="rId44"/>
    <p:sldId id="633" r:id="rId45"/>
    <p:sldId id="634" r:id="rId46"/>
    <p:sldId id="639" r:id="rId47"/>
    <p:sldId id="644" r:id="rId48"/>
    <p:sldId id="645" r:id="rId49"/>
    <p:sldId id="646"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CDBC16E-C31B-4F50-B056-076CE5376607}">
          <p14:sldIdLst>
            <p14:sldId id="364"/>
            <p14:sldId id="259"/>
            <p14:sldId id="569"/>
            <p14:sldId id="642"/>
            <p14:sldId id="641"/>
            <p14:sldId id="637"/>
            <p14:sldId id="600"/>
            <p14:sldId id="601"/>
            <p14:sldId id="602"/>
            <p14:sldId id="640"/>
            <p14:sldId id="603"/>
            <p14:sldId id="604"/>
            <p14:sldId id="605"/>
            <p14:sldId id="606"/>
            <p14:sldId id="607"/>
            <p14:sldId id="608"/>
            <p14:sldId id="609"/>
            <p14:sldId id="610"/>
            <p14:sldId id="611"/>
            <p14:sldId id="614"/>
            <p14:sldId id="612"/>
            <p14:sldId id="613"/>
            <p14:sldId id="638"/>
            <p14:sldId id="615"/>
            <p14:sldId id="616"/>
            <p14:sldId id="617"/>
            <p14:sldId id="618"/>
            <p14:sldId id="619"/>
            <p14:sldId id="620"/>
            <p14:sldId id="621"/>
            <p14:sldId id="635"/>
            <p14:sldId id="622"/>
            <p14:sldId id="623"/>
            <p14:sldId id="624"/>
            <p14:sldId id="625"/>
            <p14:sldId id="626"/>
            <p14:sldId id="627"/>
            <p14:sldId id="628"/>
            <p14:sldId id="636"/>
            <p14:sldId id="629"/>
            <p14:sldId id="630"/>
            <p14:sldId id="631"/>
            <p14:sldId id="632"/>
            <p14:sldId id="633"/>
            <p14:sldId id="634"/>
            <p14:sldId id="639"/>
            <p14:sldId id="644"/>
            <p14:sldId id="645"/>
            <p14:sldId id="646"/>
          </p14:sldIdLst>
        </p14:section>
        <p14:section name="Раздел без заголовка" id="{2D7ED592-EF75-411E-AA7D-7C33022835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C2"/>
    <a:srgbClr val="E4F199"/>
    <a:srgbClr val="FBF991"/>
    <a:srgbClr val="F7FCC8"/>
    <a:srgbClr val="E9F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67476" autoAdjust="0"/>
  </p:normalViewPr>
  <p:slideViewPr>
    <p:cSldViewPr>
      <p:cViewPr varScale="1">
        <p:scale>
          <a:sx n="127" d="100"/>
          <a:sy n="127" d="100"/>
        </p:scale>
        <p:origin x="1806"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DA6F9-4575-4816-AA2F-81623DD69263}" type="datetimeFigureOut">
              <a:rPr lang="ru-RU" smtClean="0"/>
              <a:pPr/>
              <a:t>17.03.2020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034A9C-2394-491F-8E3A-6E75F10AB0C2}" type="slidenum">
              <a:rPr lang="ru-RU" smtClean="0"/>
              <a:pPr/>
              <a:t>‹#›</a:t>
            </a:fld>
            <a:endParaRPr lang="ru-RU"/>
          </a:p>
        </p:txBody>
      </p:sp>
    </p:spTree>
    <p:extLst>
      <p:ext uri="{BB962C8B-B14F-4D97-AF65-F5344CB8AC3E}">
        <p14:creationId xmlns:p14="http://schemas.microsoft.com/office/powerpoint/2010/main" val="353989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11</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12</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13</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14</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15</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16</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17</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18</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19</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20</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21</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22</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23</a:t>
            </a:fld>
            <a:endParaRPr lang="ru-RU"/>
          </a:p>
        </p:txBody>
      </p:sp>
    </p:spTree>
    <p:extLst>
      <p:ext uri="{BB962C8B-B14F-4D97-AF65-F5344CB8AC3E}">
        <p14:creationId xmlns:p14="http://schemas.microsoft.com/office/powerpoint/2010/main" val="665660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24</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25</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26</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27</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28</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29</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30</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a:t>
            </a:fld>
            <a:endParaRPr lang="ru-RU"/>
          </a:p>
        </p:txBody>
      </p:sp>
    </p:spTree>
    <p:extLst>
      <p:ext uri="{BB962C8B-B14F-4D97-AF65-F5344CB8AC3E}">
        <p14:creationId xmlns:p14="http://schemas.microsoft.com/office/powerpoint/2010/main" val="1530409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31</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32</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33</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34</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35</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36</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37</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38</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39</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40</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5</a:t>
            </a:fld>
            <a:endParaRPr lang="ru-RU"/>
          </a:p>
        </p:txBody>
      </p:sp>
    </p:spTree>
    <p:extLst>
      <p:ext uri="{BB962C8B-B14F-4D97-AF65-F5344CB8AC3E}">
        <p14:creationId xmlns:p14="http://schemas.microsoft.com/office/powerpoint/2010/main" val="25013698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41</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42</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43</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44</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45</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46</a:t>
            </a:fld>
            <a:endParaRPr lang="ru-RU"/>
          </a:p>
        </p:txBody>
      </p:sp>
    </p:spTree>
    <p:extLst>
      <p:ext uri="{BB962C8B-B14F-4D97-AF65-F5344CB8AC3E}">
        <p14:creationId xmlns:p14="http://schemas.microsoft.com/office/powerpoint/2010/main" val="18047863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47</a:t>
            </a:fld>
            <a:endParaRPr lang="ru-RU"/>
          </a:p>
        </p:txBody>
      </p:sp>
    </p:spTree>
    <p:extLst>
      <p:ext uri="{BB962C8B-B14F-4D97-AF65-F5344CB8AC3E}">
        <p14:creationId xmlns:p14="http://schemas.microsoft.com/office/powerpoint/2010/main" val="900587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48</a:t>
            </a:fld>
            <a:endParaRPr lang="ru-RU"/>
          </a:p>
        </p:txBody>
      </p:sp>
    </p:spTree>
    <p:extLst>
      <p:ext uri="{BB962C8B-B14F-4D97-AF65-F5344CB8AC3E}">
        <p14:creationId xmlns:p14="http://schemas.microsoft.com/office/powerpoint/2010/main" val="32963883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49</a:t>
            </a:fld>
            <a:endParaRPr lang="ru-RU"/>
          </a:p>
        </p:txBody>
      </p:sp>
    </p:spTree>
    <p:extLst>
      <p:ext uri="{BB962C8B-B14F-4D97-AF65-F5344CB8AC3E}">
        <p14:creationId xmlns:p14="http://schemas.microsoft.com/office/powerpoint/2010/main" val="4215210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6</a:t>
            </a:fld>
            <a:endParaRPr lang="ru-RU"/>
          </a:p>
        </p:txBody>
      </p:sp>
    </p:spTree>
    <p:extLst>
      <p:ext uri="{BB962C8B-B14F-4D97-AF65-F5344CB8AC3E}">
        <p14:creationId xmlns:p14="http://schemas.microsoft.com/office/powerpoint/2010/main" val="2545985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7</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8</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9</a:t>
            </a:fld>
            <a:endParaRPr lang="ru-RU"/>
          </a:p>
        </p:txBody>
      </p:sp>
    </p:spTree>
    <p:extLst>
      <p:ext uri="{BB962C8B-B14F-4D97-AF65-F5344CB8AC3E}">
        <p14:creationId xmlns:p14="http://schemas.microsoft.com/office/powerpoint/2010/main" val="317957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E5E1A8-4BF0-416A-AFD3-27B1A4380886}" type="slidenum">
              <a:rPr lang="ru-RU" smtClean="0"/>
              <a:pPr/>
              <a:t>10</a:t>
            </a:fld>
            <a:endParaRPr lang="ru-RU"/>
          </a:p>
        </p:txBody>
      </p:sp>
    </p:spTree>
    <p:extLst>
      <p:ext uri="{BB962C8B-B14F-4D97-AF65-F5344CB8AC3E}">
        <p14:creationId xmlns:p14="http://schemas.microsoft.com/office/powerpoint/2010/main" val="192407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CD8FA83-721C-4E0F-B192-12C83F3E62B4}" type="datetimeFigureOut">
              <a:rPr lang="ru-RU" smtClean="0"/>
              <a:pPr/>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26DFB3-06DE-4CFA-B0CF-5C430591E25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D8FA83-721C-4E0F-B192-12C83F3E62B4}" type="datetimeFigureOut">
              <a:rPr lang="ru-RU" smtClean="0"/>
              <a:pPr/>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26DFB3-06DE-4CFA-B0CF-5C430591E25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D8FA83-721C-4E0F-B192-12C83F3E62B4}" type="datetimeFigureOut">
              <a:rPr lang="ru-RU" smtClean="0"/>
              <a:pPr/>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26DFB3-06DE-4CFA-B0CF-5C430591E25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D8FA83-721C-4E0F-B192-12C83F3E62B4}" type="datetimeFigureOut">
              <a:rPr lang="ru-RU" smtClean="0"/>
              <a:pPr/>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26DFB3-06DE-4CFA-B0CF-5C430591E25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CD8FA83-721C-4E0F-B192-12C83F3E62B4}" type="datetimeFigureOut">
              <a:rPr lang="ru-RU" smtClean="0"/>
              <a:pPr/>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26DFB3-06DE-4CFA-B0CF-5C430591E25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CD8FA83-721C-4E0F-B192-12C83F3E62B4}" type="datetimeFigureOut">
              <a:rPr lang="ru-RU" smtClean="0"/>
              <a:pPr/>
              <a:t>17.03.2020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26DFB3-06DE-4CFA-B0CF-5C430591E25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CD8FA83-721C-4E0F-B192-12C83F3E62B4}" type="datetimeFigureOut">
              <a:rPr lang="ru-RU" smtClean="0"/>
              <a:pPr/>
              <a:t>17.03.2020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26DFB3-06DE-4CFA-B0CF-5C430591E25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CD8FA83-721C-4E0F-B192-12C83F3E62B4}" type="datetimeFigureOut">
              <a:rPr lang="ru-RU" smtClean="0"/>
              <a:pPr/>
              <a:t>17.03.2020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26DFB3-06DE-4CFA-B0CF-5C430591E25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CD8FA83-721C-4E0F-B192-12C83F3E62B4}" type="datetimeFigureOut">
              <a:rPr lang="ru-RU" smtClean="0"/>
              <a:pPr/>
              <a:t>17.03.2020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26DFB3-06DE-4CFA-B0CF-5C430591E25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CD8FA83-721C-4E0F-B192-12C83F3E62B4}" type="datetimeFigureOut">
              <a:rPr lang="ru-RU" smtClean="0"/>
              <a:pPr/>
              <a:t>17.03.2020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26DFB3-06DE-4CFA-B0CF-5C430591E25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CD8FA83-721C-4E0F-B192-12C83F3E62B4}" type="datetimeFigureOut">
              <a:rPr lang="ru-RU" smtClean="0"/>
              <a:pPr/>
              <a:t>17.03.2020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26DFB3-06DE-4CFA-B0CF-5C430591E25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8FA83-721C-4E0F-B192-12C83F3E62B4}" type="datetimeFigureOut">
              <a:rPr lang="ru-RU" smtClean="0"/>
              <a:pPr/>
              <a:t>17.03.2020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6DFB3-06DE-4CFA-B0CF-5C430591E25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consultantplus://offline/ref=2052A512C330980604EC4F7FF0617225B35CBA37880388001D0C25537AD1CC464D467238AFF85864EFY0K"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500042"/>
            <a:ext cx="7772400" cy="1714512"/>
          </a:xfrm>
        </p:spPr>
        <p:txBody>
          <a:bodyPr>
            <a:normAutofit/>
          </a:bodyPr>
          <a:lstStyle/>
          <a:p>
            <a:r>
              <a:rPr lang="ru-RU" altLang="ru-RU" sz="3200" b="1" dirty="0">
                <a:latin typeface="Arial Narrow" pitchFamily="34" charset="0"/>
              </a:rPr>
              <a:t> Тема лекции: «Время отдыха» </a:t>
            </a:r>
            <a:br>
              <a:rPr lang="en-US" altLang="ru-RU" sz="3200" b="1" dirty="0">
                <a:latin typeface="Arial Narrow" pitchFamily="34" charset="0"/>
              </a:rPr>
            </a:br>
            <a:endParaRPr lang="ru-RU" sz="3200" dirty="0"/>
          </a:p>
        </p:txBody>
      </p:sp>
      <p:sp>
        <p:nvSpPr>
          <p:cNvPr id="4" name="Подзаголовок 3"/>
          <p:cNvSpPr>
            <a:spLocks noGrp="1"/>
          </p:cNvSpPr>
          <p:nvPr>
            <p:ph type="subTitle" idx="1"/>
          </p:nvPr>
        </p:nvSpPr>
        <p:spPr>
          <a:xfrm>
            <a:off x="642910" y="3929066"/>
            <a:ext cx="8001056" cy="1752600"/>
          </a:xfrm>
        </p:spPr>
        <p:txBody>
          <a:bodyPr>
            <a:noAutofit/>
          </a:bodyPr>
          <a:lstStyle/>
          <a:p>
            <a:r>
              <a:rPr lang="ru-RU" sz="3200" b="1" dirty="0">
                <a:solidFill>
                  <a:schemeClr val="tx1"/>
                </a:solidFill>
                <a:latin typeface="Arial Narrow" pitchFamily="34" charset="0"/>
              </a:rPr>
              <a:t>Лектор </a:t>
            </a:r>
            <a:r>
              <a:rPr lang="ru-RU" sz="3200" b="1" dirty="0" err="1">
                <a:solidFill>
                  <a:schemeClr val="tx1"/>
                </a:solidFill>
                <a:latin typeface="Arial Narrow" pitchFamily="34" charset="0"/>
              </a:rPr>
              <a:t>к.ю.н</a:t>
            </a:r>
            <a:r>
              <a:rPr lang="ru-RU" sz="3200" b="1" dirty="0">
                <a:solidFill>
                  <a:schemeClr val="tx1"/>
                </a:solidFill>
                <a:latin typeface="Arial Narrow" pitchFamily="34" charset="0"/>
              </a:rPr>
              <a:t>., </a:t>
            </a:r>
            <a:r>
              <a:rPr lang="ru-RU" sz="3200" b="1">
                <a:solidFill>
                  <a:schemeClr val="tx1"/>
                </a:solidFill>
                <a:latin typeface="Arial Narrow" pitchFamily="34" charset="0"/>
              </a:rPr>
              <a:t>доцент Пашкова </a:t>
            </a:r>
            <a:r>
              <a:rPr lang="ru-RU" sz="3200" b="1" dirty="0">
                <a:solidFill>
                  <a:schemeClr val="tx1"/>
                </a:solidFill>
                <a:latin typeface="Arial Narrow" pitchFamily="34" charset="0"/>
              </a:rPr>
              <a:t>Галина Георгиевна</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0" y="3097507"/>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pic>
        <p:nvPicPr>
          <p:cNvPr id="8" name="Рисунок 7">
            <a:extLst>
              <a:ext uri="{FF2B5EF4-FFF2-40B4-BE49-F238E27FC236}">
                <a16:creationId xmlns:a16="http://schemas.microsoft.com/office/drawing/2014/main" id="{9872524B-8BBD-4319-8158-129DB3A2E21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7729" y="332656"/>
            <a:ext cx="8318727" cy="5099451"/>
          </a:xfrm>
          <a:prstGeom prst="rect">
            <a:avLst/>
          </a:prstGeom>
          <a:noFill/>
          <a:ln>
            <a:noFill/>
          </a:ln>
        </p:spPr>
      </p:pic>
    </p:spTree>
    <p:extLst>
      <p:ext uri="{BB962C8B-B14F-4D97-AF65-F5344CB8AC3E}">
        <p14:creationId xmlns:p14="http://schemas.microsoft.com/office/powerpoint/2010/main" val="226094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0" y="142852"/>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i="1" dirty="0">
                <a:latin typeface="Arial Narrow" pitchFamily="34" charset="0"/>
              </a:rPr>
              <a:t>Выходные дни</a:t>
            </a:r>
          </a:p>
          <a:p>
            <a:r>
              <a:rPr lang="ru-RU" sz="3200" dirty="0">
                <a:latin typeface="Arial Narrow" pitchFamily="34" charset="0"/>
              </a:rPr>
              <a:t>Всем работникам предоставляются выходные дни (еженедельный непрерывный отдых). При пятидневной рабочей неделе работникам предоставляются два выходных дня в неделю, при шестидневной рабочей неделе - один выходной день. Общим выходным днем является воскресенье. Второй выходной день при пятидневной рабочей неделе устанавливается коллективным договором или правилами внутреннего трудового распорядка. Оба выходных дня предоставляются, как правило, подряд.</a:t>
            </a:r>
          </a:p>
          <a:p>
            <a:r>
              <a:rPr lang="ru-RU" sz="3200" dirty="0">
                <a:latin typeface="Arial Narrow" pitchFamily="34" charset="0"/>
              </a:rPr>
              <a:t>У работодателей, приостановка работы у которых в</a:t>
            </a: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0" y="142852"/>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42900" fontAlgn="base">
              <a:spcBef>
                <a:spcPct val="0"/>
              </a:spcBef>
              <a:spcAft>
                <a:spcPct val="0"/>
              </a:spcAft>
            </a:pPr>
            <a:r>
              <a:rPr lang="ru-RU" sz="3200" dirty="0">
                <a:latin typeface="Arial Narrow" pitchFamily="34" charset="0"/>
              </a:rPr>
              <a:t>выходные дни невозможна по производственно-техническим и организационным условиям, выходные дни предоставляются в различные дни недели поочередно каждой группе работников согласно правилам внутреннего трудового распорядка.</a:t>
            </a: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pic>
        <p:nvPicPr>
          <p:cNvPr id="8" name="Рисунок 7" descr="https://otvet.imgsmail.ru/download/29952748_dd63a97cdf38cd93fb8a2a894b6a51c1_800.jpg"/>
          <p:cNvPicPr/>
          <p:nvPr/>
        </p:nvPicPr>
        <p:blipFill>
          <a:blip r:embed="rId3">
            <a:extLst>
              <a:ext uri="{28A0092B-C50C-407E-A947-70E740481C1C}">
                <a14:useLocalDpi xmlns:a14="http://schemas.microsoft.com/office/drawing/2010/main" val="0"/>
              </a:ext>
            </a:extLst>
          </a:blip>
          <a:srcRect/>
          <a:stretch>
            <a:fillRect/>
          </a:stretch>
        </p:blipFill>
        <p:spPr bwMode="auto">
          <a:xfrm>
            <a:off x="1601787" y="2643182"/>
            <a:ext cx="5940425" cy="3500462"/>
          </a:xfrm>
          <a:prstGeom prst="rect">
            <a:avLst/>
          </a:prstGeom>
          <a:noFill/>
          <a:ln>
            <a:noFill/>
          </a:ln>
        </p:spPr>
      </p:pic>
    </p:spTree>
    <p:extLst>
      <p:ext uri="{BB962C8B-B14F-4D97-AF65-F5344CB8AC3E}">
        <p14:creationId xmlns:p14="http://schemas.microsoft.com/office/powerpoint/2010/main" val="1380980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hlinkClick r:id="rId3"/>
              </a:rPr>
              <a:t>Нерабочими праздничными днями</a:t>
            </a:r>
            <a:r>
              <a:rPr lang="ru-RU" sz="3200" dirty="0">
                <a:latin typeface="Arial Narrow" pitchFamily="34" charset="0"/>
              </a:rPr>
              <a:t> в Российской Федерации являются:</a:t>
            </a:r>
          </a:p>
          <a:p>
            <a:r>
              <a:rPr lang="ru-RU" sz="3200" dirty="0">
                <a:latin typeface="Arial Narrow" pitchFamily="34" charset="0"/>
              </a:rPr>
              <a:t>1, 2, 3, 4, 5, 6 и 8 января - Новогодние каникулы;</a:t>
            </a:r>
          </a:p>
          <a:p>
            <a:r>
              <a:rPr lang="ru-RU" sz="3200" dirty="0">
                <a:latin typeface="Arial Narrow" pitchFamily="34" charset="0"/>
              </a:rPr>
              <a:t>7 января - Рождество Христово;</a:t>
            </a:r>
          </a:p>
          <a:p>
            <a:r>
              <a:rPr lang="ru-RU" sz="3200" dirty="0">
                <a:latin typeface="Arial Narrow" pitchFamily="34" charset="0"/>
              </a:rPr>
              <a:t>23 февраля - День защитника Отечества;</a:t>
            </a:r>
          </a:p>
          <a:p>
            <a:r>
              <a:rPr lang="ru-RU" sz="3200" dirty="0">
                <a:latin typeface="Arial Narrow" pitchFamily="34" charset="0"/>
              </a:rPr>
              <a:t>8 марта - Международный женский день;</a:t>
            </a:r>
          </a:p>
          <a:p>
            <a:r>
              <a:rPr lang="ru-RU" sz="3200" dirty="0">
                <a:latin typeface="Arial Narrow" pitchFamily="34" charset="0"/>
              </a:rPr>
              <a:t>1 мая - Праздник Весны и Труда;</a:t>
            </a:r>
          </a:p>
          <a:p>
            <a:r>
              <a:rPr lang="ru-RU" sz="3200" dirty="0">
                <a:latin typeface="Arial Narrow" pitchFamily="34" charset="0"/>
              </a:rPr>
              <a:t>9 мая - День Победы;</a:t>
            </a:r>
          </a:p>
          <a:p>
            <a:r>
              <a:rPr lang="ru-RU" sz="3200" dirty="0">
                <a:latin typeface="Arial Narrow" pitchFamily="34" charset="0"/>
              </a:rPr>
              <a:t>12 июня - День России;</a:t>
            </a:r>
          </a:p>
          <a:p>
            <a:r>
              <a:rPr lang="ru-RU" sz="3200" dirty="0">
                <a:latin typeface="Arial Narrow" pitchFamily="34" charset="0"/>
              </a:rPr>
              <a:t>4 ноября - День народного единства.</a:t>
            </a: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7971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Наличие в календарном месяце нерабочих праздничных дней не является основанием для снижения заработной платы работникам, получающим оклад (должностной оклад).</a:t>
            </a:r>
          </a:p>
          <a:p>
            <a:r>
              <a:rPr lang="ru-RU" sz="3200" dirty="0">
                <a:latin typeface="Arial Narrow" pitchFamily="34" charset="0"/>
              </a:rPr>
              <a:t>В целях рационального использования работниками выходных и нерабочих праздничных дней выходные дни могут переноситься на другие дни федеральным законом или нормативным правовым актом Правительства Российской Федерации. Работа в выходные и нерабочие праздничные дни запрещается, за исключением случаев, предусмотренных   Трудовым кодексом.</a:t>
            </a: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7971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Привлечение работников к работе в выходные и нерабочие праздничные дни производится с их письменного согласия в случае необходимости выполнения заранее непредвиденных работ, от срочного выполнения которых зависит в дальнейшем нормальная работа организации в целом или ее отдельных структурных подразделений, индивидуального предпринимателя.</a:t>
            </a:r>
          </a:p>
          <a:p>
            <a:r>
              <a:rPr lang="ru-RU" sz="3200" dirty="0">
                <a:latin typeface="Arial Narrow" pitchFamily="34" charset="0"/>
              </a:rPr>
              <a:t>Привлечение работников к работе в выходные и нерабочие праздничные дни без их согласия допускается в следующих случаях:</a:t>
            </a:r>
          </a:p>
          <a:p>
            <a:r>
              <a:rPr lang="ru-RU" sz="3200" dirty="0">
                <a:latin typeface="Arial Narrow" pitchFamily="34" charset="0"/>
              </a:rPr>
              <a:t>1) для предотвращения катастрофы, производственной</a:t>
            </a: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0" y="142852"/>
            <a:ext cx="9144000" cy="84638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аварии либо устранения последствий катастрофы, производственной аварии или стихийного бедствия;</a:t>
            </a:r>
          </a:p>
          <a:p>
            <a:r>
              <a:rPr lang="ru-RU" sz="3200" dirty="0">
                <a:latin typeface="Arial Narrow" pitchFamily="34" charset="0"/>
              </a:rPr>
              <a:t>2) для предотвращения несчастных случаев, уничтожения или порчи имущества работодателя, государственного или муниципального имущества;</a:t>
            </a:r>
          </a:p>
          <a:p>
            <a:r>
              <a:rPr lang="ru-RU" sz="3200" dirty="0">
                <a:latin typeface="Arial Narrow" pitchFamily="34" charset="0"/>
              </a:rPr>
              <a:t>3) для выполнения работ, необходимость которых обусловлена введением чрезвычайного или военного положения, а также неотложных работ в условиях чрезвычайных обстоятельств, то есть в случае бедствия или угрозы бедствия (пожары, наводнения) и в иных случаях, ставящих под угрозу жизнь или нормальные жизненные условия всего населения или его части.</a:t>
            </a:r>
          </a:p>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0" y="142852"/>
            <a:ext cx="9144000" cy="7971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В других случаях привлечение к работе в выходные и нерабочие праздничные дни допускается с письменного согласия работника и с учетом мнения выборного органа первичной профсоюзной организации.</a:t>
            </a:r>
          </a:p>
          <a:p>
            <a:r>
              <a:rPr lang="ru-RU" sz="3200" dirty="0">
                <a:latin typeface="Arial Narrow" pitchFamily="34" charset="0"/>
              </a:rPr>
              <a:t>В нерабочие праздничные дни допускается производство работ, приостановка которых невозможна по производственно-техническим условиям (непрерывно действующие организации), работ, вызываемых необходимостью обслуживания населения, а также неотложных ремонтных и погрузочно-разгрузочных работ.</a:t>
            </a:r>
          </a:p>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0" y="142852"/>
            <a:ext cx="9144000" cy="84638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ru-RU" sz="3200" dirty="0">
                <a:latin typeface="Arial Narrow" pitchFamily="34" charset="0"/>
              </a:rPr>
              <a:t>Привлечение к работе осуществляется исключительно письменным распоряжением работодателя. Отдельные категории работников должны быть ознакомлены со своим правом отказаться от работы в такие дни.</a:t>
            </a:r>
            <a:r>
              <a:rPr lang="ru-RU" sz="3200" dirty="0"/>
              <a:t> </a:t>
            </a:r>
          </a:p>
          <a:p>
            <a:pPr lvl="0"/>
            <a:endParaRPr lang="ru-RU" sz="3200" dirty="0"/>
          </a:p>
          <a:p>
            <a:pPr lvl="0"/>
            <a:r>
              <a:rPr lang="ru-RU" sz="3200" b="1" dirty="0">
                <a:latin typeface="Arial Narrow" pitchFamily="34" charset="0"/>
                <a:ea typeface="Times New Roman" pitchFamily="18" charset="0"/>
                <a:cs typeface="Times New Roman" pitchFamily="18" charset="0"/>
              </a:rPr>
              <a:t>Ежегодные оплачиваемые отпуска</a:t>
            </a:r>
            <a:endParaRPr lang="ru-RU" sz="3200" dirty="0"/>
          </a:p>
          <a:p>
            <a:r>
              <a:rPr lang="ru-RU" sz="3200" dirty="0">
                <a:latin typeface="Arial Narrow" pitchFamily="34" charset="0"/>
              </a:rPr>
              <a:t>Работникам предоставляются ежегодные отпуска с сохранением места работы (должности) и среднего заработка.</a:t>
            </a:r>
          </a:p>
          <a:p>
            <a:r>
              <a:rPr lang="ru-RU" sz="3200" dirty="0">
                <a:latin typeface="Arial Narrow" pitchFamily="34" charset="0"/>
              </a:rPr>
              <a:t>Признаки отпусков: </a:t>
            </a:r>
            <a:endParaRPr lang="ru-RU" sz="3200" dirty="0"/>
          </a:p>
          <a:p>
            <a:pPr marL="514350" lvl="0" indent="-514350">
              <a:buAutoNum type="arabicPeriod"/>
            </a:pPr>
            <a:r>
              <a:rPr lang="ru-RU" sz="3200" dirty="0">
                <a:latin typeface="Arial Narrow" pitchFamily="34" charset="0"/>
              </a:rPr>
              <a:t>Длительность – продолжительность отпуска всегда больше, чем длительность других видов отдыха.</a:t>
            </a: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89562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ru-RU" sz="3200" dirty="0">
                <a:latin typeface="Arial Narrow" pitchFamily="34" charset="0"/>
              </a:rPr>
              <a:t>2. В период отпуска сохраняется место работы и должность.</a:t>
            </a:r>
          </a:p>
          <a:p>
            <a:pPr lvl="0"/>
            <a:r>
              <a:rPr lang="ru-RU" sz="3200" dirty="0">
                <a:latin typeface="Arial Narrow" pitchFamily="34" charset="0"/>
              </a:rPr>
              <a:t>3. В этот период работник может использовать свое время по собственному усмотрению и не подпадает под хозяйственную власть работодателя.</a:t>
            </a:r>
          </a:p>
          <a:p>
            <a:r>
              <a:rPr lang="ru-RU" sz="3200" dirty="0">
                <a:latin typeface="Arial Narrow" pitchFamily="34" charset="0"/>
              </a:rPr>
              <a:t>С точки зрения оснований возникновения выделяют:</a:t>
            </a:r>
          </a:p>
          <a:p>
            <a:pPr lvl="0"/>
            <a:r>
              <a:rPr lang="ru-RU" sz="3200" dirty="0">
                <a:latin typeface="Arial Narrow" pitchFamily="34" charset="0"/>
              </a:rPr>
              <a:t>1) трудовые отпуска – основание – труд (стаж).</a:t>
            </a:r>
          </a:p>
          <a:p>
            <a:pPr lvl="0"/>
            <a:r>
              <a:rPr lang="ru-RU" sz="3200" dirty="0">
                <a:latin typeface="Arial Narrow" pitchFamily="34" charset="0"/>
              </a:rPr>
              <a:t>2) специальные (целевые) отпуска – есть определенное жизненное обстоятельство, являющееся основанием.</a:t>
            </a:r>
          </a:p>
          <a:p>
            <a:pPr lvl="0"/>
            <a:r>
              <a:rPr lang="ru-RU" sz="3200" dirty="0">
                <a:latin typeface="Arial Narrow" pitchFamily="34" charset="0"/>
              </a:rPr>
              <a:t>3) социальные отпуска – связаны с осуществлением семейных обязанностей.</a:t>
            </a: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214282" y="203291"/>
            <a:ext cx="864399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Вопросы: </a:t>
            </a:r>
          </a:p>
          <a:p>
            <a:pPr marL="0" marR="0" lvl="0" indent="342900" algn="l" defTabSz="914400" rtl="0" eaLnBrk="1" fontAlgn="base" latinLnBrk="0" hangingPunct="1">
              <a:lnSpc>
                <a:spcPct val="100000"/>
              </a:lnSpc>
              <a:spcBef>
                <a:spcPct val="0"/>
              </a:spcBef>
              <a:spcAft>
                <a:spcPct val="0"/>
              </a:spcAft>
              <a:buClrTx/>
              <a:buSzTx/>
              <a:buFontTx/>
              <a:buAutoNum type="arabicPeriod"/>
              <a:tabLst/>
            </a:pPr>
            <a:r>
              <a:rPr lang="ru-RU" sz="3200" i="1" dirty="0">
                <a:latin typeface="Arial Narrow" pitchFamily="34" charset="0"/>
                <a:ea typeface="Times New Roman" pitchFamily="18" charset="0"/>
                <a:cs typeface="Times New Roman" pitchFamily="18" charset="0"/>
              </a:rPr>
              <a:t>Понятие и виды времени отдыха</a:t>
            </a:r>
          </a:p>
          <a:p>
            <a:pPr marL="0" marR="0" lvl="0" indent="342900" algn="l" defTabSz="914400" rtl="0" eaLnBrk="1" fontAlgn="base" latinLnBrk="0" hangingPunct="1">
              <a:lnSpc>
                <a:spcPct val="100000"/>
              </a:lnSpc>
              <a:spcBef>
                <a:spcPct val="0"/>
              </a:spcBef>
              <a:spcAft>
                <a:spcPct val="0"/>
              </a:spcAft>
              <a:buClrTx/>
              <a:buSzTx/>
              <a:buFontTx/>
              <a:buAutoNum type="arabicPeriod"/>
              <a:tabLst/>
            </a:pPr>
            <a:r>
              <a:rPr lang="ru-RU" sz="3200" i="1" dirty="0">
                <a:latin typeface="Arial Narrow" pitchFamily="34" charset="0"/>
                <a:ea typeface="Times New Roman" pitchFamily="18" charset="0"/>
                <a:cs typeface="Times New Roman" pitchFamily="18" charset="0"/>
              </a:rPr>
              <a:t>Ежегодные оплачиваемые отпуска</a:t>
            </a:r>
          </a:p>
          <a:p>
            <a:pPr marL="0" marR="0" lvl="0" indent="342900" algn="l" defTabSz="914400" rtl="0" eaLnBrk="1" fontAlgn="base" latinLnBrk="0" hangingPunct="1">
              <a:lnSpc>
                <a:spcPct val="100000"/>
              </a:lnSpc>
              <a:spcBef>
                <a:spcPct val="0"/>
              </a:spcBef>
              <a:spcAft>
                <a:spcPct val="0"/>
              </a:spcAft>
              <a:buClrTx/>
              <a:buSzTx/>
              <a:buFontTx/>
              <a:buAutoNum type="arabicPeriod"/>
              <a:tabLst/>
            </a:pPr>
            <a:r>
              <a:rPr lang="ru-RU" sz="3200" i="1" dirty="0">
                <a:latin typeface="Arial Narrow" pitchFamily="34" charset="0"/>
                <a:ea typeface="Times New Roman" pitchFamily="18" charset="0"/>
                <a:cs typeface="Times New Roman" pitchFamily="18" charset="0"/>
              </a:rPr>
              <a:t>Порядок предоставления</a:t>
            </a:r>
          </a:p>
          <a:p>
            <a:pPr marR="0" lvl="0" algn="l" defTabSz="914400" rtl="0" eaLnBrk="1" fontAlgn="base" latinLnBrk="0" hangingPunct="1">
              <a:lnSpc>
                <a:spcPct val="100000"/>
              </a:lnSpc>
              <a:spcBef>
                <a:spcPct val="0"/>
              </a:spcBef>
              <a:spcAft>
                <a:spcPct val="0"/>
              </a:spcAft>
              <a:buClrTx/>
              <a:buSzTx/>
              <a:tabLst/>
            </a:pPr>
            <a:r>
              <a:rPr lang="ru-RU" sz="3200" i="1" dirty="0">
                <a:latin typeface="Arial Narrow" pitchFamily="34" charset="0"/>
                <a:ea typeface="Times New Roman" pitchFamily="18" charset="0"/>
                <a:cs typeface="Times New Roman" pitchFamily="18" charset="0"/>
              </a:rPr>
              <a:t> отпусков</a:t>
            </a:r>
          </a:p>
          <a:p>
            <a:pPr marR="0" lvl="0" algn="l" defTabSz="914400" rtl="0" eaLnBrk="1" fontAlgn="base" latinLnBrk="0" hangingPunct="1">
              <a:lnSpc>
                <a:spcPct val="100000"/>
              </a:lnSpc>
              <a:spcBef>
                <a:spcPct val="0"/>
              </a:spcBef>
              <a:spcAft>
                <a:spcPct val="0"/>
              </a:spcAft>
              <a:buClrTx/>
              <a:buSzTx/>
              <a:tabLst/>
            </a:pPr>
            <a:r>
              <a:rPr lang="ru-RU" sz="3200" i="1" dirty="0">
                <a:latin typeface="Arial Narrow" pitchFamily="34" charset="0"/>
                <a:ea typeface="Times New Roman" pitchFamily="18" charset="0"/>
                <a:cs typeface="Times New Roman" pitchFamily="18" charset="0"/>
              </a:rPr>
              <a:t>4. Отпуск без сохранения</a:t>
            </a:r>
          </a:p>
          <a:p>
            <a:pPr marR="0" lvl="0" algn="l" defTabSz="914400" rtl="0" eaLnBrk="1" fontAlgn="base" latinLnBrk="0" hangingPunct="1">
              <a:lnSpc>
                <a:spcPct val="100000"/>
              </a:lnSpc>
              <a:spcBef>
                <a:spcPct val="0"/>
              </a:spcBef>
              <a:spcAft>
                <a:spcPct val="0"/>
              </a:spcAft>
              <a:buClrTx/>
              <a:buSzTx/>
              <a:tabLst/>
            </a:pPr>
            <a:r>
              <a:rPr lang="ru-RU" sz="3200" i="1" dirty="0">
                <a:latin typeface="Arial Narrow" pitchFamily="34" charset="0"/>
                <a:ea typeface="Times New Roman" pitchFamily="18" charset="0"/>
                <a:cs typeface="Times New Roman" pitchFamily="18" charset="0"/>
              </a:rPr>
              <a:t> заработной платы,</a:t>
            </a:r>
          </a:p>
          <a:p>
            <a:pPr marR="0" lvl="0" algn="l" defTabSz="914400" rtl="0" eaLnBrk="1" fontAlgn="base" latinLnBrk="0" hangingPunct="1">
              <a:lnSpc>
                <a:spcPct val="100000"/>
              </a:lnSpc>
              <a:spcBef>
                <a:spcPct val="0"/>
              </a:spcBef>
              <a:spcAft>
                <a:spcPct val="0"/>
              </a:spcAft>
              <a:buClrTx/>
              <a:buSzTx/>
              <a:tabLst/>
            </a:pPr>
            <a:r>
              <a:rPr lang="ru-RU" sz="3200" i="1" dirty="0">
                <a:latin typeface="Arial Narrow" pitchFamily="34" charset="0"/>
                <a:ea typeface="Times New Roman" pitchFamily="18" charset="0"/>
                <a:cs typeface="Times New Roman" pitchFamily="18" charset="0"/>
              </a:rPr>
              <a:t> целевые и социальные</a:t>
            </a:r>
          </a:p>
          <a:p>
            <a:pPr marR="0" lvl="0" algn="l" defTabSz="914400" rtl="0" eaLnBrk="1" fontAlgn="base" latinLnBrk="0" hangingPunct="1">
              <a:lnSpc>
                <a:spcPct val="100000"/>
              </a:lnSpc>
              <a:spcBef>
                <a:spcPct val="0"/>
              </a:spcBef>
              <a:spcAft>
                <a:spcPct val="0"/>
              </a:spcAft>
              <a:buClrTx/>
              <a:buSzTx/>
              <a:tabLst/>
            </a:pPr>
            <a:r>
              <a:rPr lang="ru-RU" sz="3200" i="1" dirty="0">
                <a:latin typeface="Arial Narrow" pitchFamily="34" charset="0"/>
                <a:ea typeface="Times New Roman" pitchFamily="18" charset="0"/>
                <a:cs typeface="Times New Roman" pitchFamily="18" charset="0"/>
              </a:rPr>
              <a:t> отпуска</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3200" b="0" u="none" strike="noStrike" cap="none" normalizeH="0" baseline="0" dirty="0">
              <a:ln>
                <a:noFill/>
              </a:ln>
              <a:solidFill>
                <a:schemeClr val="tx1"/>
              </a:solidFill>
              <a:effectLst/>
              <a:latin typeface="Arial Narrow" pitchFamily="34" charset="0"/>
            </a:endParaRPr>
          </a:p>
        </p:txBody>
      </p:sp>
      <p:pic>
        <p:nvPicPr>
          <p:cNvPr id="6" name="Рисунок 5" descr="http://cs631922.vk.me/v631922160/19a54/4zOLifeMsE4.jpg"/>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772816"/>
            <a:ext cx="4356578" cy="4442267"/>
          </a:xfrm>
          <a:prstGeom prst="rect">
            <a:avLst/>
          </a:prstGeom>
          <a:noFill/>
          <a:ln>
            <a:noFill/>
          </a:ln>
        </p:spPr>
      </p:pic>
    </p:spTree>
    <p:extLst>
      <p:ext uri="{BB962C8B-B14F-4D97-AF65-F5344CB8AC3E}">
        <p14:creationId xmlns:p14="http://schemas.microsoft.com/office/powerpoint/2010/main" val="138098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pic>
        <p:nvPicPr>
          <p:cNvPr id="8" name="Рисунок 7" descr="http://otvet.imgsmail.ru/download/a4a04ac588b5e066feaeec49df432b9b_i-723.jpg"/>
          <p:cNvPicPr/>
          <p:nvPr/>
        </p:nvPicPr>
        <p:blipFill>
          <a:blip r:embed="rId3">
            <a:extLst>
              <a:ext uri="{28A0092B-C50C-407E-A947-70E740481C1C}">
                <a14:useLocalDpi xmlns:a14="http://schemas.microsoft.com/office/drawing/2010/main" val="0"/>
              </a:ext>
            </a:extLst>
          </a:blip>
          <a:srcRect/>
          <a:stretch>
            <a:fillRect/>
          </a:stretch>
        </p:blipFill>
        <p:spPr bwMode="auto">
          <a:xfrm>
            <a:off x="714348" y="500042"/>
            <a:ext cx="7072362" cy="5381646"/>
          </a:xfrm>
          <a:prstGeom prst="rect">
            <a:avLst/>
          </a:prstGeom>
          <a:noFill/>
          <a:ln>
            <a:noFill/>
          </a:ln>
        </p:spPr>
      </p:pic>
    </p:spTree>
    <p:extLst>
      <p:ext uri="{BB962C8B-B14F-4D97-AF65-F5344CB8AC3E}">
        <p14:creationId xmlns:p14="http://schemas.microsoft.com/office/powerpoint/2010/main" val="1380980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99411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Виды трудовых отпусков:</a:t>
            </a:r>
          </a:p>
          <a:p>
            <a:pPr marL="514350" indent="-514350">
              <a:buAutoNum type="arabicParenR"/>
            </a:pPr>
            <a:r>
              <a:rPr lang="ru-RU" sz="3200" dirty="0">
                <a:latin typeface="Arial Narrow" pitchFamily="34" charset="0"/>
              </a:rPr>
              <a:t>Основные: а) основные обычной продолжительности (28 дней): б) основные удлиненные ( педагогическим работникам - 56 дней, лицам моложе 18 лет – 31  календарный день, инвалидам не менее 30 календарных дней).</a:t>
            </a:r>
          </a:p>
          <a:p>
            <a:pPr lvl="0"/>
            <a:r>
              <a:rPr lang="ru-RU" sz="3200" dirty="0">
                <a:latin typeface="Arial Narrow" pitchFamily="34" charset="0"/>
              </a:rPr>
              <a:t>2) Дополнительные : а) дополнительные отпуска в связи с работой во вредных тяжелых условиях труда; б) работа в режиме ненормированного рабочего времени; в) работа в особых климатических зонах (24 календарных дня на Крайнем Севере и 16 в остальных местностях); г) непрерывный стаж работы</a:t>
            </a:r>
            <a:r>
              <a:rPr lang="ru-RU" sz="3200" dirty="0"/>
              <a:t>.</a:t>
            </a:r>
          </a:p>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94487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Судьям предоставляется дополнительный оплачиваемый отпуск продолжительностью от 5 до 15 рабочих дней - с учетом стажа работы по юридической профессии.</a:t>
            </a:r>
          </a:p>
          <a:p>
            <a:r>
              <a:rPr lang="ru-RU" sz="3200" dirty="0">
                <a:latin typeface="Arial Narrow" pitchFamily="34" charset="0"/>
              </a:rPr>
              <a:t>Дополнительный оплачиваемый отпуск за выслугу лет предоставляется государственным гражданским служащим.</a:t>
            </a:r>
          </a:p>
          <a:p>
            <a:r>
              <a:rPr lang="ru-RU" sz="3200" dirty="0">
                <a:latin typeface="Arial Narrow" pitchFamily="34" charset="0"/>
              </a:rPr>
              <a:t>При исчислении общей продолжительности ежегодного оплачиваемого отпуска дополнительные оплачиваемые отпуска суммируются с ежегодным основным оплачиваемым отпуском.</a:t>
            </a:r>
          </a:p>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2851285"/>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pic>
        <p:nvPicPr>
          <p:cNvPr id="2" name="Рисунок 1">
            <a:extLst>
              <a:ext uri="{FF2B5EF4-FFF2-40B4-BE49-F238E27FC236}">
                <a16:creationId xmlns:a16="http://schemas.microsoft.com/office/drawing/2014/main" id="{0EB2FCA8-E4E7-4307-BB77-05B476382D71}"/>
              </a:ext>
            </a:extLst>
          </p:cNvPr>
          <p:cNvPicPr>
            <a:picLocks noChangeAspect="1"/>
          </p:cNvPicPr>
          <p:nvPr/>
        </p:nvPicPr>
        <p:blipFill>
          <a:blip r:embed="rId3"/>
          <a:stretch>
            <a:fillRect/>
          </a:stretch>
        </p:blipFill>
        <p:spPr>
          <a:xfrm>
            <a:off x="357158" y="548680"/>
            <a:ext cx="8319298" cy="5040560"/>
          </a:xfrm>
          <a:prstGeom prst="rect">
            <a:avLst/>
          </a:prstGeom>
        </p:spPr>
      </p:pic>
    </p:spTree>
    <p:extLst>
      <p:ext uri="{BB962C8B-B14F-4D97-AF65-F5344CB8AC3E}">
        <p14:creationId xmlns:p14="http://schemas.microsoft.com/office/powerpoint/2010/main" val="1359127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0"/>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3. В стаж работы, дающий право на ежегодный основной оплачиваемый отпуск, включаются:</a:t>
            </a:r>
            <a:endParaRPr kumimoji="0" lang="ru-RU" sz="3200" b="0" i="0" u="none" strike="noStrike" cap="none" normalizeH="0" baseline="0" dirty="0">
              <a:ln>
                <a:noFill/>
              </a:ln>
              <a:solidFill>
                <a:schemeClr val="tx1"/>
              </a:solidFill>
              <a:effectLst/>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время фактической работы;</a:t>
            </a:r>
            <a:endParaRPr kumimoji="0" lang="ru-RU" sz="3200" b="0" i="0" u="none" strike="noStrike" cap="none" normalizeH="0" baseline="0" dirty="0">
              <a:ln>
                <a:noFill/>
              </a:ln>
              <a:solidFill>
                <a:schemeClr val="tx1"/>
              </a:solidFill>
              <a:effectLst/>
              <a:latin typeface="Arial Narrow" pitchFamily="34" charset="0"/>
              <a:ea typeface="Times New Roman" pitchFamily="18" charset="0"/>
            </a:endParaRPr>
          </a:p>
          <a:p>
            <a:pPr indent="342900" eaLnBrk="0" fontAlgn="base" hangingPunct="0">
              <a:spcBef>
                <a:spcPct val="0"/>
              </a:spcBef>
              <a:spcAft>
                <a:spcPct val="0"/>
              </a:spcAft>
            </a:pPr>
            <a:r>
              <a:rPr kumimoji="0" lang="ru-RU" sz="3200" b="0" i="0" u="none" strike="noStrike" cap="none" normalizeH="0" baseline="0" dirty="0">
                <a:ln>
                  <a:noFill/>
                </a:ln>
                <a:solidFill>
                  <a:schemeClr val="tx1"/>
                </a:solidFill>
                <a:effectLst/>
                <a:latin typeface="Arial Narrow" pitchFamily="34" charset="0"/>
                <a:ea typeface="Times New Roman" pitchFamily="18" charset="0"/>
              </a:rPr>
              <a:t>- время, когда работник фактически не работал, но за ним в соответствии с трудовым законодательством и иными нормативными правовыми актами, содержащими нормы трудового права, коллективным договором, соглашениями, локальными нормативными актами, трудовым договором сохранялось место работы (должность), в том числе время ежегодного оплачиваемого отпуска, нерабочие праздничные </a:t>
            </a:r>
            <a:r>
              <a:rPr lang="ru-RU" sz="3200" dirty="0">
                <a:latin typeface="Arial Narrow" pitchFamily="34" charset="0"/>
              </a:rPr>
              <a:t>дни, выходные дни и другие дни отдыха;</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0"/>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 время вынужденного прогула при незаконном увольнении или отстранении от работы и последующем восстановлении на прежней работе;</a:t>
            </a:r>
          </a:p>
          <a:p>
            <a:r>
              <a:rPr lang="ru-RU" sz="3200" dirty="0">
                <a:latin typeface="Arial Narrow" pitchFamily="34" charset="0"/>
              </a:rPr>
              <a:t>- период отстранения от работы работника, не прошедшего обязательный медицинский осмотр не по своей вине;</a:t>
            </a:r>
          </a:p>
          <a:p>
            <a:pPr>
              <a:buFontTx/>
              <a:buChar char="-"/>
            </a:pPr>
            <a:r>
              <a:rPr lang="ru-RU" sz="3200" dirty="0">
                <a:latin typeface="Arial Narrow" pitchFamily="34" charset="0"/>
              </a:rPr>
              <a:t>время предоставляемых по просьбе работника отпусков без сохранения заработной платы, не превышающее 14 календарных дней в течение рабочего года.</a:t>
            </a:r>
          </a:p>
          <a:p>
            <a:r>
              <a:rPr lang="ru-RU" sz="3200" dirty="0">
                <a:latin typeface="Arial Narrow" pitchFamily="34" charset="0"/>
              </a:rPr>
              <a:t>     В стаж работы, дающий право на ежегодный основной оплачиваемый отпуск, не включаются:</a:t>
            </a:r>
          </a:p>
          <a:p>
            <a:r>
              <a:rPr lang="ru-RU" sz="3200" dirty="0">
                <a:latin typeface="Arial Narrow" pitchFamily="34" charset="0"/>
              </a:rPr>
              <a:t>- время отсутствия работника на работе без</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357158" y="285728"/>
            <a:ext cx="857256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уважительных причин, в том числе вследствие его отстранения от работы в случаях, предусмотренных законодательством;</a:t>
            </a:r>
          </a:p>
          <a:p>
            <a:r>
              <a:rPr lang="ru-RU" sz="3200" dirty="0">
                <a:latin typeface="Arial Narrow" pitchFamily="34" charset="0"/>
              </a:rPr>
              <a:t>- время отпусков по уходу за ребенком до достижения им установленного законом возраста.</a:t>
            </a:r>
          </a:p>
          <a:p>
            <a:r>
              <a:rPr lang="ru-RU" sz="3200" dirty="0">
                <a:latin typeface="Arial Narrow" pitchFamily="34" charset="0"/>
              </a:rPr>
              <a:t>В стаж работы, дающий право на ежегодные дополнительные оплачиваемые отпуска за работу с вредными и (или) опасными условиями труда, включается только фактически отработанное в соответствующих условиях время.</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Оплачиваемый отпуск должен предоставляться работнику ежегодно.</a:t>
            </a:r>
          </a:p>
          <a:p>
            <a:r>
              <a:rPr lang="ru-RU" sz="3200" dirty="0">
                <a:latin typeface="Arial Narrow" pitchFamily="34" charset="0"/>
              </a:rPr>
              <a:t>Право на использование отпуска за первый год работы возникает у работника по истечении шести месяцев его непрерывной работы у данного работодателя. По соглашению сторон оплачиваемый отпуск работнику может быть предоставлен и до истечения шести месяцев.</a:t>
            </a:r>
          </a:p>
          <a:p>
            <a:r>
              <a:rPr lang="ru-RU" sz="3200" dirty="0">
                <a:latin typeface="Arial Narrow" pitchFamily="34" charset="0"/>
              </a:rPr>
              <a:t>До истечения шести месяцев непрерывной работы оплачиваемый отпуск по заявлению работника должен быть предоставлен: 1) женщинам - перед отпуском по беременности и родам или непосредственно после него;</a:t>
            </a:r>
          </a:p>
          <a:p>
            <a:endParaRPr lang="ru-RU" sz="3200" dirty="0">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2) работникам в возрасте до восемнадцати лет;</a:t>
            </a:r>
          </a:p>
          <a:p>
            <a:r>
              <a:rPr lang="ru-RU" sz="3200" dirty="0">
                <a:latin typeface="Arial Narrow" pitchFamily="34" charset="0"/>
              </a:rPr>
              <a:t>3) работникам, усыновившим ребенка (детей) в возрасте до трех месяцев.</a:t>
            </a:r>
          </a:p>
          <a:p>
            <a:r>
              <a:rPr lang="ru-RU" sz="3200" dirty="0">
                <a:latin typeface="Arial Narrow" pitchFamily="34" charset="0"/>
              </a:rPr>
              <a:t> Отпуск предоставляется в соответствии с графиком отпусков, который должен ежегодно составляться и утверждаться работодателем за 2 недели до конца календарного года. Из положения об обязательности графика отпусков и для работодателя, и для работника следует, что работник в установленное графиком отпусков время не только приобретает субъективное право на использование отпуска, но и одновременно несет обязанность использовать отпуск в указанное </a:t>
            </a:r>
          </a:p>
          <a:p>
            <a:endParaRPr lang="ru-RU" sz="3200" dirty="0">
              <a:latin typeface="Arial Narrow"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в графике время; работодатель, со своей стороны, обязан своевременно (не позднее чем за две недели до начала отпуска) известить работника под роспись о времени начала отпуска и не позднее чем за три дня до его начала произвести оплату отпуска. Самовольный уход работника в отпуск следует рассматривать как прогул, дающий основание для его увольнения (п. 39 Постановления Пленума ВС РФ от 17 марта 2004 г. N 2 "О применении судами Российской Федерации Трудового кодекса Российской Федерации").</a:t>
            </a:r>
            <a:r>
              <a:rPr lang="ru-RU" sz="3200" dirty="0"/>
              <a:t> </a:t>
            </a:r>
            <a:r>
              <a:rPr lang="ru-RU" sz="3200" dirty="0">
                <a:latin typeface="Arial Narrow" pitchFamily="34" charset="0"/>
              </a:rPr>
              <a:t>При составлении графика отпусков учитывается право работников отдельных категорий на использование</a:t>
            </a:r>
          </a:p>
          <a:p>
            <a:r>
              <a:rPr lang="ru-RU" sz="3200" dirty="0">
                <a:latin typeface="Arial Narrow" pitchFamily="34" charset="0"/>
              </a:rPr>
              <a:t> </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38913" name="Rectangle 1"/>
          <p:cNvSpPr>
            <a:spLocks noChangeArrowheads="1"/>
          </p:cNvSpPr>
          <p:nvPr/>
        </p:nvSpPr>
        <p:spPr bwMode="auto">
          <a:xfrm>
            <a:off x="214282" y="-137093"/>
            <a:ext cx="892971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fontAlgn="base">
              <a:spcBef>
                <a:spcPct val="0"/>
              </a:spcBef>
              <a:spcAft>
                <a:spcPct val="0"/>
              </a:spcAft>
            </a:pPr>
            <a:r>
              <a:rPr kumimoji="0" lang="ru-RU" sz="3200" b="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a:t>
            </a:r>
            <a:r>
              <a:rPr kumimoji="0" lang="ru-RU" sz="3200" b="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Право на отдых относится к естественным и неотъемлемым правам человека и закреплено во многих международных актах. Оно содержится в ст. 24 Всеобщей декларации прав человека 1948 г., ст.7 Международного пакта об экономических, социальных и культурных правах 1966 г., ст. 2 Европейской социальной хартии 1996 г., а также в ряде конвенций МОТ, ратифицированных и действующих в РФ: №14«О еженедельном отдыхе на промышленных предприятиях» (1921), №106 «</a:t>
            </a:r>
            <a:r>
              <a:rPr lang="ru-RU" sz="3200" dirty="0">
                <a:latin typeface="Arial Narrow" pitchFamily="34" charset="0"/>
                <a:ea typeface="Times New Roman" pitchFamily="18" charset="0"/>
                <a:cs typeface="Times New Roman" pitchFamily="18" charset="0"/>
              </a:rPr>
              <a:t>О  еженедельном отдыхе в торговле и учреждениях» (1957), №132 « Об оплачиваемых отпусках» (1970). </a:t>
            </a:r>
            <a:endParaRPr kumimoji="0" lang="ru-RU" sz="3200" b="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142844" y="142852"/>
            <a:ext cx="878687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отпуска в определенное время. Несовершеннолетним работникам отпуск должен быть предоставлен в удобное для них время Женщине по ее желанию ежегодный оплачиваемый отпуск предоставляется перед отпуском по беременности и родам или непосредственно после него либо по окончании отпуска по уходу за ребенком. В районах Крайнего Севера и приравненных к ним местностях право на внеочередное получение ежегодного оплачиваемого отпуска имеют в определенных случаях работающие родители (опекун, попечитель) несовершеннолетних. </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pic>
        <p:nvPicPr>
          <p:cNvPr id="8" name="Рисунок 7" descr="http://izbyshki.ru/uploads/posts/2016-05/1463682997_kqjw_cjx1j0.jpg"/>
          <p:cNvPicPr/>
          <p:nvPr/>
        </p:nvPicPr>
        <p:blipFill>
          <a:blip r:embed="rId3">
            <a:extLst>
              <a:ext uri="{28A0092B-C50C-407E-A947-70E740481C1C}">
                <a14:useLocalDpi xmlns:a14="http://schemas.microsoft.com/office/drawing/2010/main" val="0"/>
              </a:ext>
            </a:extLst>
          </a:blip>
          <a:srcRect/>
          <a:stretch>
            <a:fillRect/>
          </a:stretch>
        </p:blipFill>
        <p:spPr bwMode="auto">
          <a:xfrm>
            <a:off x="642910" y="357167"/>
            <a:ext cx="8215370" cy="5133996"/>
          </a:xfrm>
          <a:prstGeom prst="rect">
            <a:avLst/>
          </a:prstGeom>
          <a:noFill/>
          <a:ln>
            <a:noFill/>
          </a:ln>
        </p:spPr>
      </p:pic>
    </p:spTree>
    <p:extLst>
      <p:ext uri="{BB962C8B-B14F-4D97-AF65-F5344CB8AC3E}">
        <p14:creationId xmlns:p14="http://schemas.microsoft.com/office/powerpoint/2010/main" val="1380980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142844" y="142852"/>
            <a:ext cx="8786874"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eaLnBrk="0" fontAlgn="base" hangingPunct="0">
              <a:spcBef>
                <a:spcPct val="0"/>
              </a:spcBef>
              <a:spcAft>
                <a:spcPct val="0"/>
              </a:spcAft>
            </a:pPr>
            <a:r>
              <a:rPr lang="ru-RU" sz="3200" dirty="0">
                <a:latin typeface="Arial Narrow" pitchFamily="34" charset="0"/>
              </a:rPr>
              <a:t>Лицам, работающим по совместительству, ежегодные оплачиваемые отпуска предоставляются одновременно с отпуском по основной работе. Если на работе по совместительству продолжительность ежегодного оплачиваемого отпуска работника меньше, чем продолжительность отпуска по основному месту работы, работодатель по просьбе работника предоставляет ему отпуск без сохранения заработной платы соответствующей продолжительности. </a:t>
            </a:r>
          </a:p>
          <a:p>
            <a:pPr indent="342900" eaLnBrk="0" fontAlgn="base" hangingPunct="0">
              <a:spcBef>
                <a:spcPct val="0"/>
              </a:spcBef>
              <a:spcAft>
                <a:spcPct val="0"/>
              </a:spcAft>
            </a:pPr>
            <a:r>
              <a:rPr lang="ru-RU" sz="3200" dirty="0">
                <a:latin typeface="Arial Narrow" pitchFamily="34" charset="0"/>
              </a:rPr>
              <a:t>Отпуск за второй и последующие годы работы может предоставляться в любое время рабочего года</a:t>
            </a:r>
          </a:p>
          <a:p>
            <a:pPr lvl="0"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142844" y="142852"/>
            <a:ext cx="8786874"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eaLnBrk="0" fontAlgn="base" hangingPunct="0">
              <a:spcBef>
                <a:spcPct val="0"/>
              </a:spcBef>
              <a:spcAft>
                <a:spcPct val="0"/>
              </a:spcAft>
            </a:pPr>
            <a:r>
              <a:rPr lang="ru-RU" sz="3200" dirty="0">
                <a:latin typeface="Arial Narrow" pitchFamily="34" charset="0"/>
              </a:rPr>
              <a:t>в соответствии с очередностью предоставления ежегодных оплачиваемых отпусков, установленной у данного работодателя.</a:t>
            </a:r>
          </a:p>
          <a:p>
            <a:r>
              <a:rPr lang="ru-RU" sz="3200" dirty="0">
                <a:latin typeface="Arial Narrow" pitchFamily="34" charset="0"/>
              </a:rPr>
              <a:t>Ежегодный оплачиваемый отпуск должен быть продлен или перенесен на другой срок, определяемый работодателем с учетом пожеланий работника, в случаях:</a:t>
            </a:r>
          </a:p>
          <a:p>
            <a:r>
              <a:rPr lang="ru-RU" sz="3200" dirty="0">
                <a:latin typeface="Arial Narrow" pitchFamily="34" charset="0"/>
              </a:rPr>
              <a:t>- временной нетрудоспособности работника;</a:t>
            </a:r>
          </a:p>
          <a:p>
            <a:r>
              <a:rPr lang="ru-RU" sz="3200" dirty="0">
                <a:latin typeface="Arial Narrow" pitchFamily="34" charset="0"/>
              </a:rPr>
              <a:t>- исполнения работником во время ежегодного оплачиваемого отпуска государственных обязанностей, если для этого законодательством предусмотрено освобождение от работы.</a:t>
            </a:r>
          </a:p>
          <a:p>
            <a:pPr lvl="0"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142844" y="142852"/>
            <a:ext cx="878687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42900" eaLnBrk="0" fontAlgn="base" hangingPunct="0">
              <a:spcBef>
                <a:spcPct val="0"/>
              </a:spcBef>
              <a:spcAft>
                <a:spcPct val="0"/>
              </a:spcAft>
            </a:pPr>
            <a:r>
              <a:rPr lang="ru-RU" sz="3200" dirty="0">
                <a:latin typeface="Arial Narrow" pitchFamily="34" charset="0"/>
              </a:rPr>
              <a:t>Если работнику своевременно не была произведена оплата за время ежегодного оплачиваемого отпуска либо работник был предупрежден о времени начала этого отпуска позднее чем за две недели до его начала, то работодатель по письменному заявлению работника обязан перенести ежегодный оплачиваемый отпуск на другой срок, согласованный с работником.</a:t>
            </a:r>
            <a:r>
              <a:rPr lang="ru-RU" sz="3200" dirty="0"/>
              <a:t> </a:t>
            </a:r>
            <a:r>
              <a:rPr lang="ru-RU" sz="3200" dirty="0">
                <a:latin typeface="Arial Narrow" pitchFamily="34" charset="0"/>
              </a:rPr>
              <a:t>В исключительных случаях, когда предоставление отпуска работнику в текущем рабочем году может неблагоприятно отразиться на нормальном ходе работы организации, индивидуального предпринимателя, допускается с</a:t>
            </a: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142844" y="142852"/>
            <a:ext cx="8786874"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42900" eaLnBrk="0" fontAlgn="base" hangingPunct="0">
              <a:spcBef>
                <a:spcPct val="0"/>
              </a:spcBef>
              <a:spcAft>
                <a:spcPct val="0"/>
              </a:spcAft>
            </a:pPr>
            <a:r>
              <a:rPr lang="ru-RU" sz="3200" dirty="0">
                <a:latin typeface="Arial Narrow" pitchFamily="34" charset="0"/>
              </a:rPr>
              <a:t>согласия работника перенесение отпуска на следующий рабочий год. При этом отпуск должен быть использован не позднее 12 месяцев после окончания того рабочего года, за который он предоставляется.</a:t>
            </a:r>
          </a:p>
          <a:p>
            <a:pPr indent="342900" eaLnBrk="0" fontAlgn="base" hangingPunct="0">
              <a:spcBef>
                <a:spcPct val="0"/>
              </a:spcBef>
              <a:spcAft>
                <a:spcPct val="0"/>
              </a:spcAft>
            </a:pPr>
            <a:r>
              <a:rPr lang="ru-RU" sz="3200" dirty="0">
                <a:latin typeface="Arial Narrow" pitchFamily="34" charset="0"/>
              </a:rPr>
              <a:t>Запрещается не предоставление ежегодного оплачиваемого отпуска в течение двух лет подряд, а также не предоставление ежегодного оплачиваемого отпуска работникам в возрасте до восемнадцати лет и работникам, занятым на работах с вредными и (или) опасными условиями труда.</a:t>
            </a:r>
          </a:p>
          <a:p>
            <a:pPr indent="342900" eaLnBrk="0" fontAlgn="base" hangingPunct="0">
              <a:spcBef>
                <a:spcPct val="0"/>
              </a:spcBef>
              <a:spcAft>
                <a:spcPct val="0"/>
              </a:spcAft>
            </a:pPr>
            <a:endParaRPr lang="ru-RU" sz="3200" dirty="0">
              <a:latin typeface="Arial Narrow" pitchFamily="34" charset="0"/>
            </a:endParaRPr>
          </a:p>
          <a:p>
            <a:pPr indent="342900" eaLnBrk="0" fontAlgn="base" hangingPunct="0">
              <a:spcBef>
                <a:spcPct val="0"/>
              </a:spcBef>
              <a:spcAft>
                <a:spcPct val="0"/>
              </a:spcAft>
            </a:pPr>
            <a:endParaRPr lang="ru-RU" sz="3200" dirty="0">
              <a:latin typeface="Arial Narrow" pitchFamily="34" charset="0"/>
            </a:endParaRPr>
          </a:p>
          <a:p>
            <a:pPr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142844" y="142852"/>
            <a:ext cx="8786874"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По соглашению между работником и работодателем ежегодный оплачиваемый отпуск может быть разделен на части. При этом хотя бы одна из частей этого отпуска должна быть не менее 14 календарных дней.</a:t>
            </a:r>
          </a:p>
          <a:p>
            <a:r>
              <a:rPr lang="ru-RU" sz="3200" dirty="0">
                <a:latin typeface="Arial Narrow" pitchFamily="34" charset="0"/>
              </a:rPr>
              <a:t>Отзыв работника из отпуска допускается только с его согласия. Неиспользованная в связи с этим часть отпуска должна быть предоставлена по выбору работника в удобное для него время в течение текущего рабочего года или присоединена к отпуску за следующий рабочий год.</a:t>
            </a:r>
          </a:p>
          <a:p>
            <a:pPr indent="342900" eaLnBrk="0" fontAlgn="base" hangingPunct="0">
              <a:spcBef>
                <a:spcPct val="0"/>
              </a:spcBef>
              <a:spcAft>
                <a:spcPct val="0"/>
              </a:spcAft>
            </a:pPr>
            <a:endParaRPr lang="ru-RU" sz="3200" dirty="0">
              <a:latin typeface="Arial Narrow" pitchFamily="34" charset="0"/>
            </a:endParaRPr>
          </a:p>
          <a:p>
            <a:pPr indent="342900" eaLnBrk="0" fontAlgn="base" hangingPunct="0">
              <a:spcBef>
                <a:spcPct val="0"/>
              </a:spcBef>
              <a:spcAft>
                <a:spcPct val="0"/>
              </a:spcAft>
            </a:pPr>
            <a:endParaRPr lang="ru-RU" sz="3200" dirty="0">
              <a:latin typeface="Arial Narrow" pitchFamily="34" charset="0"/>
            </a:endParaRPr>
          </a:p>
          <a:p>
            <a:pPr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142844" y="142852"/>
            <a:ext cx="8786874"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Не допускается отзыв из отпуска работников в возрасте до восемнадцати лет, беременных женщин и работников, занятых на работах с вредными и (или) опасными условиями труда.</a:t>
            </a:r>
          </a:p>
          <a:p>
            <a:r>
              <a:rPr lang="ru-RU" sz="3200" dirty="0">
                <a:latin typeface="Arial Narrow" pitchFamily="34" charset="0"/>
              </a:rPr>
              <a:t>Часть ежегодного оплачиваемого отпуска, превышающая 28 календарных дней, по письменному заявлению работника может быть заменена денежной компенсацией. При суммировании ежегодных оплачиваемых отпусков или перенесении ежегодного оплачиваемого отпуска на следующий рабочий год денежной компенсацией могут быть заменены часть каждого ежегодного оплачиваемого отпуска, </a:t>
            </a:r>
          </a:p>
          <a:p>
            <a:pPr indent="342900" eaLnBrk="0" fontAlgn="base" hangingPunct="0">
              <a:spcBef>
                <a:spcPct val="0"/>
              </a:spcBef>
              <a:spcAft>
                <a:spcPct val="0"/>
              </a:spcAft>
            </a:pPr>
            <a:endParaRPr lang="ru-RU" sz="3200" dirty="0">
              <a:latin typeface="Arial Narrow" pitchFamily="34" charset="0"/>
            </a:endParaRPr>
          </a:p>
          <a:p>
            <a:pPr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0"/>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42900" eaLnBrk="0" fontAlgn="base" hangingPunct="0">
              <a:spcBef>
                <a:spcPct val="0"/>
              </a:spcBef>
              <a:spcAft>
                <a:spcPct val="0"/>
              </a:spcAft>
            </a:pPr>
            <a:r>
              <a:rPr lang="ru-RU" sz="3200" dirty="0">
                <a:latin typeface="Arial Narrow" pitchFamily="34" charset="0"/>
              </a:rPr>
              <a:t>превышающая 28 календарных дней, или любое количество дней из этой части.</a:t>
            </a:r>
          </a:p>
          <a:p>
            <a:pPr indent="342900" eaLnBrk="0" fontAlgn="base" hangingPunct="0">
              <a:spcBef>
                <a:spcPct val="0"/>
              </a:spcBef>
              <a:spcAft>
                <a:spcPct val="0"/>
              </a:spcAft>
            </a:pPr>
            <a:r>
              <a:rPr lang="ru-RU" sz="3200" dirty="0">
                <a:latin typeface="Arial Narrow" pitchFamily="34" charset="0"/>
              </a:rPr>
              <a:t>Не допускается замена денежной компенсацией ежегодного основного оплачиваемого отпуска и ежегодных дополнительных оплачиваемых отпусков беременным женщинам и работникам в возрасте до восемнадцати лет, а также ежегодного дополнительного оплачиваемого отпуска работникам, занятым на работах с вредными и (или) опасными условиями труда, за работу в соответствующих условиях (за исключением выплаты денежной компенсации за неиспользованный отпуск при увольнении).</a:t>
            </a:r>
          </a:p>
          <a:p>
            <a:pPr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pic>
        <p:nvPicPr>
          <p:cNvPr id="8" name="Рисунок 7" descr="http://i053.radikal.ru/1109/7b/dfc21f852578.jpg"/>
          <p:cNvPicPr/>
          <p:nvPr/>
        </p:nvPicPr>
        <p:blipFill>
          <a:blip r:embed="rId3">
            <a:extLst>
              <a:ext uri="{28A0092B-C50C-407E-A947-70E740481C1C}">
                <a14:useLocalDpi xmlns:a14="http://schemas.microsoft.com/office/drawing/2010/main" val="0"/>
              </a:ext>
            </a:extLst>
          </a:blip>
          <a:srcRect/>
          <a:stretch>
            <a:fillRect/>
          </a:stretch>
        </p:blipFill>
        <p:spPr bwMode="auto">
          <a:xfrm>
            <a:off x="642910" y="500042"/>
            <a:ext cx="8001056" cy="4929208"/>
          </a:xfrm>
          <a:prstGeom prst="rect">
            <a:avLst/>
          </a:prstGeom>
          <a:noFill/>
          <a:ln>
            <a:noFill/>
          </a:ln>
        </p:spPr>
      </p:pic>
    </p:spTree>
    <p:extLst>
      <p:ext uri="{BB962C8B-B14F-4D97-AF65-F5344CB8AC3E}">
        <p14:creationId xmlns:p14="http://schemas.microsoft.com/office/powerpoint/2010/main" val="1380980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38913" name="Rectangle 1"/>
          <p:cNvSpPr>
            <a:spLocks noChangeArrowheads="1"/>
          </p:cNvSpPr>
          <p:nvPr/>
        </p:nvSpPr>
        <p:spPr bwMode="auto">
          <a:xfrm>
            <a:off x="142844" y="97783"/>
            <a:ext cx="900115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fontAlgn="base">
              <a:spcBef>
                <a:spcPct val="0"/>
              </a:spcBef>
              <a:spcAft>
                <a:spcPct val="0"/>
              </a:spcAft>
            </a:pPr>
            <a:r>
              <a:rPr kumimoji="0" lang="ru-RU" sz="3200" b="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a:t>
            </a:r>
            <a:r>
              <a:rPr kumimoji="0" lang="ru-RU" sz="3200" b="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Согласно ч.5 ст. 37 Конституции РФ установленные федеральным законом продолжительность рабочего времени, выходные и праздничные дни, оплачиваемый ежегодный отпуск гарантируются только лицам, работающим по трудовому договору.</a:t>
            </a:r>
          </a:p>
          <a:p>
            <a:pPr lvl="0" indent="342900" fontAlgn="base">
              <a:spcBef>
                <a:spcPct val="0"/>
              </a:spcBef>
              <a:spcAft>
                <a:spcPct val="0"/>
              </a:spcAft>
            </a:pPr>
            <a:r>
              <a:rPr lang="ru-RU" sz="3200" dirty="0">
                <a:latin typeface="Arial Narrow" pitchFamily="34" charset="0"/>
                <a:cs typeface="Times New Roman" pitchFamily="18" charset="0"/>
              </a:rPr>
              <a:t>Основное назначение права на отдых заключается в сохранении и поддержании здоровья работника. Восстановительная функция института времени отдыха является самой важной. Это подчеркивается и в актах МОТ, которая ориентирует государства на необходимость обеспечения реального использования отпуска для отдыха.</a:t>
            </a:r>
            <a:endParaRPr kumimoji="0" lang="ru-RU" sz="3200" b="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3122396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357958"/>
            <a:ext cx="9144000" cy="500043"/>
          </a:xfrm>
          <a:solidFill>
            <a:srgbClr val="92D050"/>
          </a:solidFill>
        </p:spPr>
        <p:txBody>
          <a:bodyPr>
            <a:normAutofit fontScale="700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0"/>
            <a:ext cx="91440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При увольнении работнику выплачивается денежная компенсация за все неиспользованные отпуска.</a:t>
            </a:r>
          </a:p>
          <a:p>
            <a:r>
              <a:rPr lang="ru-RU" sz="3200" dirty="0">
                <a:latin typeface="Arial Narrow" pitchFamily="34" charset="0"/>
              </a:rPr>
              <a:t>По письменному заявлению работника неиспользованные отпуска могут быть предоставлены ему с последующим увольнением (за исключением случаев увольнения за виновные действия). При этом днем увольнения считается последний день отпуска.</a:t>
            </a:r>
          </a:p>
          <a:p>
            <a:r>
              <a:rPr lang="ru-RU" sz="3200" dirty="0">
                <a:latin typeface="Arial Narrow" pitchFamily="34" charset="0"/>
              </a:rPr>
              <a:t>При предоставлении отпуска с последующим увольнением при расторжении трудового договора по инициативе работника он имеет право отозвать свое заявление об увольнении до дня начала отпуска, если на его место не приглашен в порядке перевода другой работник.</a:t>
            </a:r>
          </a:p>
          <a:p>
            <a:endParaRPr lang="ru-RU" sz="3200" dirty="0">
              <a:latin typeface="Arial Narrow" pitchFamily="34" charset="0"/>
            </a:endParaRPr>
          </a:p>
          <a:p>
            <a:pPr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357958"/>
            <a:ext cx="9144000" cy="500043"/>
          </a:xfrm>
          <a:solidFill>
            <a:srgbClr val="92D050"/>
          </a:solidFill>
        </p:spPr>
        <p:txBody>
          <a:bodyPr>
            <a:normAutofit fontScale="700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0"/>
            <a:ext cx="91440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4. Отпуск без сохранения заработной платы</a:t>
            </a:r>
          </a:p>
          <a:p>
            <a:r>
              <a:rPr lang="ru-RU" sz="3200" dirty="0">
                <a:latin typeface="Arial Narrow" pitchFamily="34" charset="0"/>
              </a:rPr>
              <a:t>По семейным обстоятельствам и другим уважительным причинам работнику по его письменному заявлению может быть предоставлен отпуск без сохранения заработной платы, продолжительность которого определяется по соглашению между работником и работодателем.</a:t>
            </a:r>
          </a:p>
          <a:p>
            <a:r>
              <a:rPr lang="ru-RU" sz="3200" dirty="0">
                <a:latin typeface="Arial Narrow" pitchFamily="34" charset="0"/>
              </a:rPr>
              <a:t>Работодатель обязан на основании письменного заявления работника предоставить отпуск без сохранения заработной платы:</a:t>
            </a:r>
          </a:p>
          <a:p>
            <a:r>
              <a:rPr lang="ru-RU" sz="3200" dirty="0">
                <a:latin typeface="Arial Narrow" pitchFamily="34" charset="0"/>
              </a:rPr>
              <a:t>1) участникам Великой Отечественной войны - до 35 календарных дней в году;</a:t>
            </a:r>
          </a:p>
          <a:p>
            <a:endParaRPr lang="ru-RU" sz="3200" dirty="0">
              <a:latin typeface="Arial Narrow" pitchFamily="34" charset="0"/>
            </a:endParaRPr>
          </a:p>
          <a:p>
            <a:endParaRPr lang="ru-RU" sz="3200" dirty="0">
              <a:latin typeface="Arial Narrow" pitchFamily="34" charset="0"/>
            </a:endParaRPr>
          </a:p>
          <a:p>
            <a:pPr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357958"/>
            <a:ext cx="9144000" cy="500043"/>
          </a:xfrm>
          <a:solidFill>
            <a:srgbClr val="92D050"/>
          </a:solidFill>
        </p:spPr>
        <p:txBody>
          <a:bodyPr>
            <a:normAutofit fontScale="700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0"/>
            <a:ext cx="9144000" cy="84638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2) работающим пенсионерам по старости (по возрасту) - до 14 календарных дней в году;</a:t>
            </a:r>
          </a:p>
          <a:p>
            <a:r>
              <a:rPr lang="ru-RU" sz="3200" dirty="0">
                <a:latin typeface="Arial Narrow" pitchFamily="34" charset="0"/>
              </a:rPr>
              <a:t>3) родителям и женам (мужьям) военнослужащих, сотрудников ОВД , федеральной противопожарной службы, таможенных органов, сотрудников учреждений и органов уголовно-исполнительной системы, погибших или умерших вследствие ранения, контузии или увечья, полученных при исполнении обязанностей военной службы, либо вследствие заболевания, связанного с прохождением военной службы, - до 14 календарных дней в году;</a:t>
            </a:r>
          </a:p>
          <a:p>
            <a:r>
              <a:rPr lang="ru-RU" sz="3200" dirty="0">
                <a:latin typeface="Arial Narrow" pitchFamily="34" charset="0"/>
              </a:rPr>
              <a:t>4) работающим инвалидам - до 60 календарных дней в году;</a:t>
            </a:r>
          </a:p>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357958"/>
            <a:ext cx="9144000" cy="500043"/>
          </a:xfrm>
          <a:solidFill>
            <a:srgbClr val="92D050"/>
          </a:solidFill>
        </p:spPr>
        <p:txBody>
          <a:bodyPr>
            <a:normAutofit fontScale="700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0"/>
            <a:ext cx="9144000" cy="84638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5) работникам в случаях рождения ребенка, регистрации брака, смерти близких родственников - до пяти календарных дней;</a:t>
            </a:r>
          </a:p>
          <a:p>
            <a:r>
              <a:rPr lang="ru-RU" sz="3200" dirty="0">
                <a:latin typeface="Arial Narrow" pitchFamily="34" charset="0"/>
              </a:rPr>
              <a:t>6) в других случаях, предусмотренных ТК, иными федеральными законами либо коллективным договором (ветеранам боевых действий и военнослужащим, награжденным орденами или медалями СССР за службу в указанный период, и другим лицам, указанным в  ст. 16-19 ФЗ  от 12 января 1995 г. N 5-ФЗ "О ветеранах", - на срок до 35 календарных дней в году; работникам - Героям Советского Союза, Героям Российской Федерации, полным кавалерам ордена Славы, Героям Социалистического Труда и полным кавалерам ордена</a:t>
            </a:r>
          </a:p>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357958"/>
            <a:ext cx="9144000" cy="500043"/>
          </a:xfrm>
          <a:solidFill>
            <a:srgbClr val="92D050"/>
          </a:solidFill>
        </p:spPr>
        <p:txBody>
          <a:bodyPr>
            <a:normAutofit fontScale="700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428736"/>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0"/>
            <a:ext cx="9144000" cy="89562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Трудовой Славы - на срок до трех недель в году в удобное для них время; работникам, допущенным к вступительным испытаниям в образовательные организации высшего профессионального образования и в имеющие государственную аккредитацию образовательные организации среднего профессионального образования, - на срок соответственно 15 и 10 календарных дней; работникам, работающим по совместительству, - если продолжительность ежегодного оплачиваемого отпуска на работе по совместительству меньше, чем по основному месту работы  и др.).</a:t>
            </a:r>
          </a:p>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357958"/>
            <a:ext cx="9144000" cy="500043"/>
          </a:xfrm>
          <a:solidFill>
            <a:srgbClr val="92D050"/>
          </a:solidFill>
        </p:spPr>
        <p:txBody>
          <a:bodyPr>
            <a:normAutofit fontScale="700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428736"/>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r>
              <a:rPr kumimoji="0" lang="ru-RU" sz="3200" b="0" i="0" u="none" strike="noStrike" cap="none" normalizeH="0" baseline="0">
                <a:ln>
                  <a:noFill/>
                </a:ln>
                <a:solidFill>
                  <a:schemeClr val="tx1"/>
                </a:solidFill>
                <a:effectLst/>
                <a:latin typeface="Arial Narrow" pitchFamily="34" charset="0"/>
              </a:rPr>
              <a:t> </a:t>
            </a:r>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0"/>
            <a:ext cx="9144000" cy="94487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a:latin typeface="Arial Narrow" pitchFamily="34" charset="0"/>
              </a:rPr>
              <a:t>Работникам, работающим в районах Крайнего Севера и приравненных к ним местностях, при полном или частичном соединении ежегодных оплачиваемых отпусков не более чем за два года должен быть предоставлен отпуск без сохранения заработной платы на время, необходимое для проезда к месту использования отпуска и обратно. Общая продолжительность предоставляемого отпуска не должна превышать шести месяцев. </a:t>
            </a:r>
          </a:p>
          <a:p>
            <a:r>
              <a:rPr lang="ru-RU" sz="3200" dirty="0">
                <a:latin typeface="Arial Narrow" pitchFamily="34" charset="0"/>
              </a:rPr>
              <a:t>Работник, получивший отпуск без сохранения заработной платы, вправе отказаться от его использования и вернуться к исполнению  работы, поставив об этом в известность работодателя.</a:t>
            </a:r>
          </a:p>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357958"/>
            <a:ext cx="9144000" cy="500043"/>
          </a:xfrm>
          <a:solidFill>
            <a:srgbClr val="92D050"/>
          </a:solidFill>
        </p:spPr>
        <p:txBody>
          <a:bodyPr>
            <a:normAutofit fontScale="700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428736"/>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r>
              <a:rPr kumimoji="0" lang="ru-RU" sz="3200" b="0" i="0" u="none" strike="noStrike" cap="none" normalizeH="0" baseline="0">
                <a:ln>
                  <a:noFill/>
                </a:ln>
                <a:solidFill>
                  <a:schemeClr val="tx1"/>
                </a:solidFill>
                <a:effectLst/>
                <a:latin typeface="Arial Narrow" pitchFamily="34" charset="0"/>
              </a:rPr>
              <a:t> </a:t>
            </a:r>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14282" y="142852"/>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3447097"/>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pic>
        <p:nvPicPr>
          <p:cNvPr id="2" name="Рисунок 1">
            <a:extLst>
              <a:ext uri="{FF2B5EF4-FFF2-40B4-BE49-F238E27FC236}">
                <a16:creationId xmlns:a16="http://schemas.microsoft.com/office/drawing/2014/main" id="{7716F402-E636-424F-9093-7F3126D4BA89}"/>
              </a:ext>
            </a:extLst>
          </p:cNvPr>
          <p:cNvPicPr>
            <a:picLocks noChangeAspect="1"/>
          </p:cNvPicPr>
          <p:nvPr/>
        </p:nvPicPr>
        <p:blipFill>
          <a:blip r:embed="rId3"/>
          <a:stretch>
            <a:fillRect/>
          </a:stretch>
        </p:blipFill>
        <p:spPr>
          <a:xfrm>
            <a:off x="539552" y="404665"/>
            <a:ext cx="7992888" cy="5225182"/>
          </a:xfrm>
          <a:prstGeom prst="rect">
            <a:avLst/>
          </a:prstGeom>
        </p:spPr>
      </p:pic>
    </p:spTree>
    <p:extLst>
      <p:ext uri="{BB962C8B-B14F-4D97-AF65-F5344CB8AC3E}">
        <p14:creationId xmlns:p14="http://schemas.microsoft.com/office/powerpoint/2010/main" val="3042064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357958"/>
            <a:ext cx="9144000" cy="500043"/>
          </a:xfrm>
          <a:solidFill>
            <a:srgbClr val="92D050"/>
          </a:solidFill>
        </p:spPr>
        <p:txBody>
          <a:bodyPr>
            <a:normAutofit fontScale="700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428736"/>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214282" y="-221246"/>
            <a:ext cx="8643998"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indent="342900" eaLnBrk="0" fontAlgn="base" hangingPunct="0">
              <a:spcBef>
                <a:spcPct val="0"/>
              </a:spcBef>
              <a:spcAft>
                <a:spcPct val="0"/>
              </a:spcAft>
            </a:pPr>
            <a:r>
              <a:rPr kumimoji="0" lang="ru-RU" sz="3200" b="0" u="none" strike="noStrike" cap="none" normalizeH="0" baseline="0" dirty="0">
                <a:ln>
                  <a:noFill/>
                </a:ln>
                <a:solidFill>
                  <a:schemeClr val="tx1"/>
                </a:solidFill>
                <a:effectLst/>
                <a:latin typeface="Arial Narrow" pitchFamily="34" charset="0"/>
              </a:rPr>
              <a:t>К времени отдыха относятся только ежегодный основной оплачиваемый отпуск и  ежегодные дополнительные оплачиваемые отпуска. Другие виды отпусков имеют иное целевое назначение. К целевым отпускам относятся н</a:t>
            </a:r>
            <a:r>
              <a:rPr lang="ru-RU" sz="3200" dirty="0">
                <a:latin typeface="Arial Narrow" panose="020B0606020202030204" pitchFamily="34" charset="0"/>
              </a:rPr>
              <a:t>аучные отпуска, которые предоставляются с сохранением среднего заработка для работы над диссертацией: кандидатской – сроком до 3 мес., докторской, а также для работы над учебниками – сроком до 6 мес. Кроме того, целевыми являются учебные отпуска, предоставляемые  работникам, совмещающим работу с обучением (ст. 173 ТК РФ). Количество дней</a:t>
            </a:r>
            <a:endParaRPr kumimoji="0" lang="ru-RU" sz="32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r>
              <a:rPr kumimoji="0" lang="ru-RU" sz="3200" b="0" i="0" u="none" strike="noStrike" cap="none" normalizeH="0" baseline="0">
                <a:ln>
                  <a:noFill/>
                </a:ln>
                <a:solidFill>
                  <a:schemeClr val="tx1"/>
                </a:solidFill>
                <a:effectLst/>
                <a:latin typeface="Arial Narrow" pitchFamily="34" charset="0"/>
              </a:rPr>
              <a:t> </a:t>
            </a:r>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85688" y="785794"/>
            <a:ext cx="885831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pPr lvl="0"/>
            <a:endParaRPr lang="ru-RU" sz="3200" dirty="0">
              <a:latin typeface="Arial Narrow" pitchFamily="34" charset="0"/>
            </a:endParaRPr>
          </a:p>
          <a:p>
            <a:pPr marL="514350" indent="-514350"/>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3693318"/>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3905008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357958"/>
            <a:ext cx="9144000" cy="500043"/>
          </a:xfrm>
          <a:solidFill>
            <a:srgbClr val="92D050"/>
          </a:solidFill>
        </p:spPr>
        <p:txBody>
          <a:bodyPr>
            <a:normAutofit fontScale="700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122884" name="Rectangle 4"/>
          <p:cNvSpPr>
            <a:spLocks noChangeArrowheads="1"/>
          </p:cNvSpPr>
          <p:nvPr/>
        </p:nvSpPr>
        <p:spPr bwMode="auto">
          <a:xfrm>
            <a:off x="285688" y="471177"/>
            <a:ext cx="857259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3200" b="0" u="none" strike="noStrike" cap="none" normalizeH="0" baseline="0" dirty="0">
                <a:ln>
                  <a:noFill/>
                </a:ln>
                <a:solidFill>
                  <a:schemeClr val="tx1"/>
                </a:solidFill>
                <a:effectLst/>
                <a:latin typeface="Arial Narrow" pitchFamily="34" charset="0"/>
              </a:rPr>
              <a:t>отпуска зависит от уровня получаемого образования и курса, на котором обучается работник.</a:t>
            </a:r>
          </a:p>
          <a:p>
            <a:pPr fontAlgn="base"/>
            <a:r>
              <a:rPr lang="ru-RU" sz="3200" dirty="0">
                <a:latin typeface="Arial Narrow" pitchFamily="34" charset="0"/>
              </a:rPr>
              <a:t>Социальные отпуска (ст. 255, 256, 257 ТК РФ) :</a:t>
            </a:r>
          </a:p>
          <a:p>
            <a:pPr marL="457200" indent="-457200" fontAlgn="base">
              <a:buFontTx/>
              <a:buChar char="-"/>
            </a:pPr>
            <a:r>
              <a:rPr lang="ru-RU" sz="3200" dirty="0">
                <a:latin typeface="Arial Narrow" pitchFamily="34" charset="0"/>
              </a:rPr>
              <a:t>отпуск по беременности и родам. Его продолжительность зависит от характера беременности, от количества ожидаемых детей и от того, как протекли роды. Он оплачивается работодателем полностью, вне зависимости от стажа женщины;</a:t>
            </a:r>
          </a:p>
          <a:p>
            <a:pPr marL="457200" indent="-457200" fontAlgn="base">
              <a:buFontTx/>
              <a:buChar char="-"/>
            </a:pPr>
            <a:r>
              <a:rPr lang="ru-RU" sz="3200" dirty="0">
                <a:latin typeface="Arial Narrow" pitchFamily="34" charset="0"/>
              </a:rPr>
              <a:t>отпуск по уходу за ребёнком до тех пор, пока ему не исполнится 1,5 года. Он также оплачивается</a:t>
            </a:r>
            <a:endParaRPr kumimoji="0" lang="ru-RU" sz="3200" b="0" u="none" strike="noStrike" cap="none" normalizeH="0" baseline="0" dirty="0">
              <a:ln>
                <a:noFill/>
              </a:ln>
              <a:solidFill>
                <a:schemeClr val="tx1"/>
              </a:solidFill>
              <a:effectLst/>
              <a:latin typeface="Arial Narrow" panose="020B0606020202030204"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r>
              <a:rPr kumimoji="0" lang="ru-RU" sz="3200" b="0" i="0" u="none" strike="noStrike" cap="none" normalizeH="0" baseline="0">
                <a:ln>
                  <a:noFill/>
                </a:ln>
                <a:solidFill>
                  <a:schemeClr val="tx1"/>
                </a:solidFill>
                <a:effectLst/>
                <a:latin typeface="Arial Narrow" pitchFamily="34" charset="0"/>
              </a:rPr>
              <a:t> </a:t>
            </a:r>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85688" y="2016899"/>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3447097"/>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4216419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357958"/>
            <a:ext cx="9144000" cy="500043"/>
          </a:xfrm>
          <a:solidFill>
            <a:srgbClr val="92D050"/>
          </a:solidFill>
        </p:spPr>
        <p:txBody>
          <a:bodyPr>
            <a:normAutofit fontScale="700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122884" name="Rectangle 4"/>
          <p:cNvSpPr>
            <a:spLocks noChangeArrowheads="1"/>
          </p:cNvSpPr>
          <p:nvPr/>
        </p:nvSpPr>
        <p:spPr bwMode="auto">
          <a:xfrm>
            <a:off x="142844" y="238045"/>
            <a:ext cx="871543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ru-RU" sz="3200" dirty="0">
                <a:latin typeface="Arial Narrow" panose="020B0606020202030204" pitchFamily="34" charset="0"/>
              </a:rPr>
              <a:t>работодателем в рамках, установленных в ТК РФ и в иных законах. Его может взять не только мать, но и другой родственник, который фактически ухаживает за малышом;</a:t>
            </a:r>
          </a:p>
          <a:p>
            <a:pPr fontAlgn="base"/>
            <a:r>
              <a:rPr lang="ru-RU" sz="3200" dirty="0">
                <a:latin typeface="Arial Narrow" panose="020B0606020202030204" pitchFamily="34" charset="0"/>
              </a:rPr>
              <a:t>- отпуск по уходу за ребёнком, пока ему не исполнится 3 года. Период с 1,5 до 3 лет не оплачивается, но эти дни могут быть использованы как женщиной, так и другим членом семьи.</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32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r>
              <a:rPr kumimoji="0" lang="ru-RU" sz="3200" b="0" i="0" u="none" strike="noStrike" cap="none" normalizeH="0" baseline="0">
                <a:ln>
                  <a:noFill/>
                </a:ln>
                <a:solidFill>
                  <a:schemeClr val="tx1"/>
                </a:solidFill>
                <a:effectLst/>
                <a:latin typeface="Arial Narrow" pitchFamily="34" charset="0"/>
              </a:rPr>
              <a:t> </a:t>
            </a:r>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285688" y="2016899"/>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
        <p:nvSpPr>
          <p:cNvPr id="2049" name="Rectangle 1"/>
          <p:cNvSpPr>
            <a:spLocks noChangeArrowheads="1"/>
          </p:cNvSpPr>
          <p:nvPr/>
        </p:nvSpPr>
        <p:spPr bwMode="auto">
          <a:xfrm>
            <a:off x="0" y="3447097"/>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endParaRPr lang="ru-RU" sz="3200" dirty="0">
              <a:latin typeface="Arial Narrow" pitchFamily="34" charset="0"/>
            </a:endParaRPr>
          </a:p>
          <a:p>
            <a:pPr indent="342900" eaLnBrk="0" fontAlgn="base" hangingPunct="0">
              <a:spcBef>
                <a:spcPct val="0"/>
              </a:spcBef>
              <a:spcAft>
                <a:spcPct val="0"/>
              </a:spcAf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4181551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38913" name="Rectangle 1"/>
          <p:cNvSpPr>
            <a:spLocks noChangeArrowheads="1"/>
          </p:cNvSpPr>
          <p:nvPr/>
        </p:nvSpPr>
        <p:spPr bwMode="auto">
          <a:xfrm>
            <a:off x="0" y="142852"/>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1. Время отдыха </a:t>
            </a: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время, в течение которого работник свободен от исполнения трудовых обязанностей и которое он может использовать по своему усмотрению.</a:t>
            </a:r>
          </a:p>
          <a:p>
            <a:r>
              <a:rPr lang="ru-RU" sz="3200" dirty="0">
                <a:latin typeface="Arial Narrow" pitchFamily="34" charset="0"/>
              </a:rPr>
              <a:t>Видами времени отдыха являются: перерывы в течение рабочего дня (смены); ежедневный (междусменный) отдых; выходные дни (еженедельный непрерывный отдых); нерабочие праздничные дни; отпуска.</a:t>
            </a:r>
          </a:p>
          <a:p>
            <a:r>
              <a:rPr lang="ru-RU" sz="3200" dirty="0">
                <a:latin typeface="Arial Narrow" pitchFamily="34" charset="0"/>
              </a:rPr>
              <a:t>В течение рабочего дня (смены) работнику должен быть предоставлен перерыв для отдыха и питания продолжительностью не более двух часов и не менее 30 минут, который в рабочее время не включается.</a:t>
            </a:r>
          </a:p>
          <a:p>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462829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38913" name="Rectangle 1"/>
          <p:cNvSpPr>
            <a:spLocks noChangeArrowheads="1"/>
          </p:cNvSpPr>
          <p:nvPr/>
        </p:nvSpPr>
        <p:spPr bwMode="auto">
          <a:xfrm>
            <a:off x="0" y="3097507"/>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Narrow" pitchFamily="34" charset="0"/>
            </a:endParaRPr>
          </a:p>
        </p:txBody>
      </p:sp>
      <p:pic>
        <p:nvPicPr>
          <p:cNvPr id="2" name="Рисунок 1">
            <a:extLst>
              <a:ext uri="{FF2B5EF4-FFF2-40B4-BE49-F238E27FC236}">
                <a16:creationId xmlns:a16="http://schemas.microsoft.com/office/drawing/2014/main" id="{6F930E54-E11D-4BF2-A2E1-AB5FF52E16E0}"/>
              </a:ext>
            </a:extLst>
          </p:cNvPr>
          <p:cNvPicPr>
            <a:picLocks noChangeAspect="1"/>
          </p:cNvPicPr>
          <p:nvPr/>
        </p:nvPicPr>
        <p:blipFill>
          <a:blip r:embed="rId3"/>
          <a:stretch>
            <a:fillRect/>
          </a:stretch>
        </p:blipFill>
        <p:spPr>
          <a:xfrm>
            <a:off x="319920" y="332151"/>
            <a:ext cx="8572560" cy="5324625"/>
          </a:xfrm>
          <a:prstGeom prst="rect">
            <a:avLst/>
          </a:prstGeom>
        </p:spPr>
      </p:pic>
    </p:spTree>
    <p:extLst>
      <p:ext uri="{BB962C8B-B14F-4D97-AF65-F5344CB8AC3E}">
        <p14:creationId xmlns:p14="http://schemas.microsoft.com/office/powerpoint/2010/main" val="561571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6" name="Прямоугольник 5"/>
          <p:cNvSpPr/>
          <p:nvPr/>
        </p:nvSpPr>
        <p:spPr>
          <a:xfrm>
            <a:off x="142844" y="214290"/>
            <a:ext cx="8643998" cy="2062103"/>
          </a:xfrm>
          <a:prstGeom prst="rect">
            <a:avLst/>
          </a:prstGeom>
        </p:spPr>
        <p:txBody>
          <a:bodyPr wrap="square">
            <a:spAutoFit/>
          </a:bodyPr>
          <a:lstStyle/>
          <a:p>
            <a:r>
              <a:rPr lang="ru-RU" sz="3200" dirty="0">
                <a:latin typeface="Arial Narrow" pitchFamily="34" charset="0"/>
              </a:rPr>
              <a:t>Время предоставления перерыва и его конкретная продолжительность устанавливаются правилами внутреннего трудового распорядка или по соглашению между работником и работодателем.</a:t>
            </a:r>
          </a:p>
        </p:txBody>
      </p:sp>
      <p:pic>
        <p:nvPicPr>
          <p:cNvPr id="9" name="Рисунок 8" descr="http://ekabu.unistoreserve.ru/50eed5ed7efa6e693c5bc079"/>
          <p:cNvPicPr/>
          <p:nvPr/>
        </p:nvPicPr>
        <p:blipFill>
          <a:blip r:embed="rId3">
            <a:extLst>
              <a:ext uri="{28A0092B-C50C-407E-A947-70E740481C1C}">
                <a14:useLocalDpi xmlns:a14="http://schemas.microsoft.com/office/drawing/2010/main" val="0"/>
              </a:ext>
            </a:extLst>
          </a:blip>
          <a:srcRect/>
          <a:stretch>
            <a:fillRect/>
          </a:stretch>
        </p:blipFill>
        <p:spPr bwMode="auto">
          <a:xfrm>
            <a:off x="1601787" y="2357430"/>
            <a:ext cx="5940425" cy="3626826"/>
          </a:xfrm>
          <a:prstGeom prst="rect">
            <a:avLst/>
          </a:prstGeom>
          <a:noFill/>
          <a:ln>
            <a:noFill/>
          </a:ln>
        </p:spPr>
      </p:pic>
    </p:spTree>
    <p:extLst>
      <p:ext uri="{BB962C8B-B14F-4D97-AF65-F5344CB8AC3E}">
        <p14:creationId xmlns:p14="http://schemas.microsoft.com/office/powerpoint/2010/main" val="1380980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7345" name="Rectangle 1"/>
          <p:cNvSpPr>
            <a:spLocks noChangeArrowheads="1"/>
          </p:cNvSpPr>
          <p:nvPr/>
        </p:nvSpPr>
        <p:spPr bwMode="auto">
          <a:xfrm>
            <a:off x="0" y="21429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На работах, где по условиям производства (работы) предоставление перерыва для отдыха и питания невозможно, работодатель обязан обеспечить возможность  отдыха и </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приема пищи в рабочее </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время. Перечень </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таких работ, а также</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места для отдыха </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и приема пищи</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устанавливаются</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правилами внутреннего</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трудового распорядка.</a:t>
            </a:r>
            <a:endParaRPr kumimoji="0" lang="ru-RU" sz="3200" b="0" i="0" u="none" strike="noStrike" cap="none" normalizeH="0" baseline="0" dirty="0">
              <a:ln>
                <a:noFill/>
              </a:ln>
              <a:solidFill>
                <a:schemeClr val="tx1"/>
              </a:solidFill>
              <a:effectLst/>
              <a:latin typeface="Arial Narrow" pitchFamily="34" charset="0"/>
            </a:endParaRPr>
          </a:p>
        </p:txBody>
      </p:sp>
      <p:pic>
        <p:nvPicPr>
          <p:cNvPr id="8" name="Рисунок 7" descr="http://medafarm.ru/sites/default/files/komp.jpg"/>
          <p:cNvPicPr/>
          <p:nvPr/>
        </p:nvPicPr>
        <p:blipFill>
          <a:blip r:embed="rId3">
            <a:extLst>
              <a:ext uri="{28A0092B-C50C-407E-A947-70E740481C1C}">
                <a14:useLocalDpi xmlns:a14="http://schemas.microsoft.com/office/drawing/2010/main" val="0"/>
              </a:ext>
            </a:extLst>
          </a:blip>
          <a:srcRect/>
          <a:stretch>
            <a:fillRect/>
          </a:stretch>
        </p:blipFill>
        <p:spPr bwMode="auto">
          <a:xfrm>
            <a:off x="4286248" y="2071678"/>
            <a:ext cx="4714908" cy="4071965"/>
          </a:xfrm>
          <a:prstGeom prst="rect">
            <a:avLst/>
          </a:prstGeom>
          <a:noFill/>
          <a:ln>
            <a:noFill/>
          </a:ln>
        </p:spPr>
      </p:pic>
    </p:spTree>
    <p:extLst>
      <p:ext uri="{BB962C8B-B14F-4D97-AF65-F5344CB8AC3E}">
        <p14:creationId xmlns:p14="http://schemas.microsoft.com/office/powerpoint/2010/main" val="1380980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6215082"/>
            <a:ext cx="9144000" cy="642919"/>
          </a:xfrm>
          <a:solidFill>
            <a:srgbClr val="92D050"/>
          </a:solidFill>
        </p:spPr>
        <p:txBody>
          <a:bodyPr>
            <a:normAutofit fontScale="92500" lnSpcReduction="20000"/>
          </a:bodyPr>
          <a:lstStyle/>
          <a:p>
            <a:pPr algn="ctr"/>
            <a:r>
              <a:rPr lang="ru-RU" altLang="ru-RU" sz="2000" b="1" dirty="0">
                <a:solidFill>
                  <a:schemeClr val="tx1"/>
                </a:solidFill>
                <a:latin typeface="Arial Narrow" pitchFamily="34" charset="0"/>
              </a:rPr>
              <a:t>Тема лекции: </a:t>
            </a:r>
            <a:r>
              <a:rPr lang="ru-RU" altLang="ru-RU" sz="2000" b="1" dirty="0">
                <a:latin typeface="Arial Narrow" pitchFamily="34" charset="0"/>
              </a:rPr>
              <a:t>«Время отдыха»</a:t>
            </a:r>
            <a:endParaRPr lang="en-US" sz="2400" b="1" dirty="0">
              <a:solidFill>
                <a:schemeClr val="tx1"/>
              </a:solidFill>
              <a:latin typeface="Arial Narrow" pitchFamily="34" charset="0"/>
            </a:endParaRPr>
          </a:p>
          <a:p>
            <a:pPr algn="ctr"/>
            <a:r>
              <a:rPr lang="ru-RU" sz="2000" b="1" dirty="0">
                <a:latin typeface="Arial Narrow" pitchFamily="34" charset="0"/>
              </a:rPr>
              <a:t>Лектор:</a:t>
            </a:r>
            <a:r>
              <a:rPr lang="en-US" sz="2000" b="1" dirty="0">
                <a:latin typeface="Arial Narrow" pitchFamily="34" charset="0"/>
              </a:rPr>
              <a:t> </a:t>
            </a:r>
            <a:r>
              <a:rPr lang="ru-RU" sz="2000" b="1" dirty="0">
                <a:latin typeface="Arial Narrow" pitchFamily="34" charset="0"/>
              </a:rPr>
              <a:t>   Пашкова Галина Георгиевна</a:t>
            </a:r>
          </a:p>
        </p:txBody>
      </p:sp>
      <p:sp>
        <p:nvSpPr>
          <p:cNvPr id="7" name="Прямоугольник 6"/>
          <p:cNvSpPr/>
          <p:nvPr/>
        </p:nvSpPr>
        <p:spPr>
          <a:xfrm>
            <a:off x="357158" y="1357298"/>
            <a:ext cx="8572560" cy="3539430"/>
          </a:xfrm>
          <a:prstGeom prst="rect">
            <a:avLst/>
          </a:prstGeom>
        </p:spPr>
        <p:txBody>
          <a:bodyPr wrap="square">
            <a:spAutoFit/>
          </a:bodyPr>
          <a:lstStyle/>
          <a:p>
            <a:r>
              <a:rPr lang="ru-RU" altLang="ru-RU" sz="3200" b="1" dirty="0"/>
              <a:t>     </a:t>
            </a:r>
            <a:endParaRPr lang="en-US" altLang="ru-RU" sz="3200" b="1"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endParaRPr lang="en-US" altLang="ru-RU" sz="3200" b="1" u="sng" dirty="0">
              <a:latin typeface="Arial Narrow" pitchFamily="34" charset="0"/>
            </a:endParaRPr>
          </a:p>
          <a:p>
            <a:r>
              <a:rPr lang="ru-RU" altLang="ru-RU" sz="3200" b="1" u="sng" dirty="0">
                <a:latin typeface="Arial Narrow" pitchFamily="34" charset="0"/>
              </a:rPr>
              <a:t> </a:t>
            </a:r>
            <a:endParaRPr lang="en-US" altLang="ru-RU" sz="3200" b="1" u="sng" dirty="0">
              <a:latin typeface="Arial Narrow" pitchFamily="34" charset="0"/>
            </a:endParaRPr>
          </a:p>
          <a:p>
            <a:endParaRPr lang="en-US" altLang="ru-RU" sz="3200" b="1" u="sng" dirty="0">
              <a:latin typeface="Arial Narrow" pitchFamily="34" charset="0"/>
            </a:endParaRPr>
          </a:p>
          <a:p>
            <a:endParaRPr lang="ru-RU" altLang="ru-RU" sz="3200" b="1" dirty="0"/>
          </a:p>
        </p:txBody>
      </p:sp>
      <p:sp>
        <p:nvSpPr>
          <p:cNvPr id="122884" name="Rectangle 4"/>
          <p:cNvSpPr>
            <a:spLocks noChangeArrowheads="1"/>
          </p:cNvSpPr>
          <p:nvPr/>
        </p:nvSpPr>
        <p:spPr bwMode="auto">
          <a:xfrm>
            <a:off x="142844" y="0"/>
            <a:ext cx="87154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pPr>
            <a:endParaRPr lang="ru-RU" sz="2800" b="1" dirty="0">
              <a:latin typeface="Arial Narrow"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a:ln>
                <a:noFill/>
              </a:ln>
              <a:solidFill>
                <a:schemeClr val="tx1"/>
              </a:solidFill>
              <a:effectLst/>
              <a:latin typeface="Arial Narrow" pitchFamily="34" charset="0"/>
            </a:endParaRPr>
          </a:p>
        </p:txBody>
      </p:sp>
      <p:sp>
        <p:nvSpPr>
          <p:cNvPr id="151553" name="Rectangle 1"/>
          <p:cNvSpPr>
            <a:spLocks noChangeArrowheads="1"/>
          </p:cNvSpPr>
          <p:nvPr/>
        </p:nvSpPr>
        <p:spPr bwMode="auto">
          <a:xfrm>
            <a:off x="142844" y="214290"/>
            <a:ext cx="88583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3200" dirty="0">
              <a:latin typeface="Arial Narrow" pitchFamily="34" charset="0"/>
            </a:endParaRPr>
          </a:p>
          <a:p>
            <a:pPr lvl="0"/>
            <a:endParaRPr lang="ru-RU" sz="3200" dirty="0">
              <a:latin typeface="Arial Narrow" pitchFamily="34" charset="0"/>
            </a:endParaRPr>
          </a:p>
          <a:p>
            <a:endParaRPr kumimoji="0" lang="ru-RU" sz="3200" b="0" i="0" u="none" strike="noStrike" cap="none" normalizeH="0" baseline="0" dirty="0">
              <a:ln>
                <a:noFill/>
              </a:ln>
              <a:solidFill>
                <a:schemeClr val="tx1"/>
              </a:solidFill>
              <a:effectLst/>
              <a:latin typeface="Arial Narrow" pitchFamily="34" charset="0"/>
            </a:endParaRPr>
          </a:p>
        </p:txBody>
      </p:sp>
      <p:sp>
        <p:nvSpPr>
          <p:cNvPr id="59393" name="Rectangle 1"/>
          <p:cNvSpPr>
            <a:spLocks noChangeArrowheads="1"/>
          </p:cNvSpPr>
          <p:nvPr/>
        </p:nvSpPr>
        <p:spPr bwMode="auto">
          <a:xfrm>
            <a:off x="0" y="142852"/>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1"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Специальные перерывы для обогревания и отдыха </a:t>
            </a:r>
          </a:p>
          <a:p>
            <a:pPr indent="342900" fontAlgn="base">
              <a:spcBef>
                <a:spcPct val="0"/>
              </a:spcBef>
              <a:spcAft>
                <a:spcPct val="0"/>
              </a:spcAft>
            </a:pPr>
            <a:r>
              <a:rPr lang="ru-RU" sz="3200" dirty="0">
                <a:latin typeface="Arial Narrow" pitchFamily="34" charset="0"/>
              </a:rPr>
              <a:t>Работникам, работающим в холодное время года на открытом воздухе или в закрытых не обогреваемых помещениях, а также грузчикам, занятым на погрузочно-разгрузочных работах, и другим работникам в необходимых случаях предоставляются специальные перерывы для обогревания и отдыха, которые включаются в рабочее время. Работодатель обязан обеспечить оборудование помещений для обогревания и отдыха работников.</a:t>
            </a:r>
          </a:p>
          <a:p>
            <a:pPr indent="342900" fontAlgn="base">
              <a:spcBef>
                <a:spcPct val="0"/>
              </a:spcBef>
              <a:spcAft>
                <a:spcPct val="0"/>
              </a:spcAft>
            </a:pPr>
            <a:r>
              <a:rPr lang="ru-RU" sz="3200" dirty="0">
                <a:latin typeface="Arial Narrow" pitchFamily="34" charset="0"/>
              </a:rPr>
              <a:t>Продолжительность еженедельного непрерывного отдыха не может быть менее 42 часов.</a:t>
            </a:r>
          </a:p>
          <a:p>
            <a:pPr indent="342900" fontAlgn="base">
              <a:spcBef>
                <a:spcPct val="0"/>
              </a:spcBef>
              <a:spcAft>
                <a:spcPct val="0"/>
              </a:spcAft>
            </a:pPr>
            <a:endParaRPr lang="ru-RU" sz="3200" dirty="0">
              <a:latin typeface="Arial Narrow" pitchFamily="34"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3200" b="0" i="1"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809805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3605</TotalTime>
  <Words>3720</Words>
  <Application>Microsoft Office PowerPoint</Application>
  <PresentationFormat>Экран (4:3)</PresentationFormat>
  <Paragraphs>767</Paragraphs>
  <Slides>49</Slides>
  <Notes>48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49</vt:i4>
      </vt:variant>
    </vt:vector>
  </HeadingPairs>
  <TitlesOfParts>
    <vt:vector size="53" baseType="lpstr">
      <vt:lpstr>Arial</vt:lpstr>
      <vt:lpstr>Arial Narrow</vt:lpstr>
      <vt:lpstr>Calibri</vt:lpstr>
      <vt:lpstr>Тема Office</vt:lpstr>
      <vt:lpstr> Тема лекции: «Время отдыха»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new</dc:creator>
  <cp:lastModifiedBy>мвид</cp:lastModifiedBy>
  <cp:revision>357</cp:revision>
  <dcterms:created xsi:type="dcterms:W3CDTF">2016-08-29T02:39:29Z</dcterms:created>
  <dcterms:modified xsi:type="dcterms:W3CDTF">2020-03-17T11:53:16Z</dcterms:modified>
</cp:coreProperties>
</file>