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57" r:id="rId3"/>
    <p:sldId id="277" r:id="rId4"/>
    <p:sldId id="258" r:id="rId5"/>
    <p:sldId id="274" r:id="rId6"/>
    <p:sldId id="275" r:id="rId7"/>
    <p:sldId id="273" r:id="rId8"/>
    <p:sldId id="284" r:id="rId9"/>
    <p:sldId id="262" r:id="rId10"/>
    <p:sldId id="278" r:id="rId11"/>
    <p:sldId id="280" r:id="rId12"/>
    <p:sldId id="281" r:id="rId13"/>
    <p:sldId id="282" r:id="rId14"/>
    <p:sldId id="286" r:id="rId15"/>
    <p:sldId id="272" r:id="rId16"/>
    <p:sldId id="287" r:id="rId17"/>
    <p:sldId id="288" r:id="rId18"/>
    <p:sldId id="270"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20" autoAdjust="0"/>
  </p:normalViewPr>
  <p:slideViewPr>
    <p:cSldViewPr>
      <p:cViewPr>
        <p:scale>
          <a:sx n="115" d="100"/>
          <a:sy n="115" d="100"/>
        </p:scale>
        <p:origin x="-88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FFC228-FF2B-4FAE-B164-098C44820A62}"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ru-RU"/>
        </a:p>
      </dgm:t>
    </dgm:pt>
    <dgm:pt modelId="{07464AAB-6025-4938-81AE-C2ADA9CAEC8A}">
      <dgm:prSet/>
      <dgm:spPr/>
      <dgm:t>
        <a:bodyPr/>
        <a:lstStyle/>
        <a:p>
          <a:r>
            <a:rPr lang="ru-RU" smtClean="0"/>
            <a:t>Административное наказание является установленной государством мерой ответственности за совершение административного правонарушения и применяется в целях предупреждения совершения новых правонарушений как самим правонарушителем, так и другими лицами.</a:t>
          </a:r>
          <a:endParaRPr lang="ru-RU"/>
        </a:p>
      </dgm:t>
    </dgm:pt>
    <dgm:pt modelId="{BB6B33FC-5D9B-42A0-9EE2-00464275F0F5}" type="parTrans" cxnId="{7C0FAA21-A799-4783-B652-7A5290A9D7E2}">
      <dgm:prSet/>
      <dgm:spPr/>
      <dgm:t>
        <a:bodyPr/>
        <a:lstStyle/>
        <a:p>
          <a:endParaRPr lang="ru-RU"/>
        </a:p>
      </dgm:t>
    </dgm:pt>
    <dgm:pt modelId="{2ECA031B-9209-40E8-98E6-816D8E42C28B}" type="sibTrans" cxnId="{7C0FAA21-A799-4783-B652-7A5290A9D7E2}">
      <dgm:prSet/>
      <dgm:spPr/>
      <dgm:t>
        <a:bodyPr/>
        <a:lstStyle/>
        <a:p>
          <a:endParaRPr lang="ru-RU"/>
        </a:p>
      </dgm:t>
    </dgm:pt>
    <dgm:pt modelId="{AC2A13E0-F87F-4C2E-B5FA-78F7456F423F}">
      <dgm:prSet/>
      <dgm:spPr/>
      <dgm:t>
        <a:bodyPr/>
        <a:lstStyle/>
        <a:p>
          <a:r>
            <a:rPr lang="ru-RU" dirty="0" smtClean="0"/>
            <a:t>Административное наказание не может иметь своей целью унижение человеческого достоинства физического лица, совершившего административное правонарушение, или причинение ему физических страданий, а также нанесение вреда деловой репутации юридического лица.</a:t>
          </a:r>
          <a:endParaRPr lang="ru-RU" dirty="0"/>
        </a:p>
      </dgm:t>
    </dgm:pt>
    <dgm:pt modelId="{6417186D-3683-4F44-88FC-7ABD94292598}" type="parTrans" cxnId="{6AA88B82-0E98-48DA-BCF2-079FC9C0E351}">
      <dgm:prSet/>
      <dgm:spPr/>
      <dgm:t>
        <a:bodyPr/>
        <a:lstStyle/>
        <a:p>
          <a:endParaRPr lang="ru-RU"/>
        </a:p>
      </dgm:t>
    </dgm:pt>
    <dgm:pt modelId="{71F8CC30-BD37-4D2A-AC1F-6D3F9AFE1E45}" type="sibTrans" cxnId="{6AA88B82-0E98-48DA-BCF2-079FC9C0E351}">
      <dgm:prSet/>
      <dgm:spPr/>
      <dgm:t>
        <a:bodyPr/>
        <a:lstStyle/>
        <a:p>
          <a:endParaRPr lang="ru-RU"/>
        </a:p>
      </dgm:t>
    </dgm:pt>
    <dgm:pt modelId="{48B5E173-B907-4A3B-9DD2-2D830BA8F580}" type="pres">
      <dgm:prSet presAssocID="{80FFC228-FF2B-4FAE-B164-098C44820A62}" presName="diagram" presStyleCnt="0">
        <dgm:presLayoutVars>
          <dgm:dir/>
          <dgm:resizeHandles val="exact"/>
        </dgm:presLayoutVars>
      </dgm:prSet>
      <dgm:spPr/>
      <dgm:t>
        <a:bodyPr/>
        <a:lstStyle/>
        <a:p>
          <a:endParaRPr lang="ru-RU"/>
        </a:p>
      </dgm:t>
    </dgm:pt>
    <dgm:pt modelId="{DB161359-C46F-4687-A080-5690CF6E4A62}" type="pres">
      <dgm:prSet presAssocID="{07464AAB-6025-4938-81AE-C2ADA9CAEC8A}" presName="node" presStyleLbl="node1" presStyleIdx="0" presStyleCnt="2">
        <dgm:presLayoutVars>
          <dgm:bulletEnabled val="1"/>
        </dgm:presLayoutVars>
      </dgm:prSet>
      <dgm:spPr/>
      <dgm:t>
        <a:bodyPr/>
        <a:lstStyle/>
        <a:p>
          <a:endParaRPr lang="ru-RU"/>
        </a:p>
      </dgm:t>
    </dgm:pt>
    <dgm:pt modelId="{F85FB84E-D27F-4DE3-BA02-8021F2A7EE3C}" type="pres">
      <dgm:prSet presAssocID="{2ECA031B-9209-40E8-98E6-816D8E42C28B}" presName="sibTrans" presStyleCnt="0"/>
      <dgm:spPr/>
    </dgm:pt>
    <dgm:pt modelId="{0819C33E-C525-4A68-BB22-92B8459D1DAA}" type="pres">
      <dgm:prSet presAssocID="{AC2A13E0-F87F-4C2E-B5FA-78F7456F423F}" presName="node" presStyleLbl="node1" presStyleIdx="1" presStyleCnt="2">
        <dgm:presLayoutVars>
          <dgm:bulletEnabled val="1"/>
        </dgm:presLayoutVars>
      </dgm:prSet>
      <dgm:spPr/>
      <dgm:t>
        <a:bodyPr/>
        <a:lstStyle/>
        <a:p>
          <a:endParaRPr lang="ru-RU"/>
        </a:p>
      </dgm:t>
    </dgm:pt>
  </dgm:ptLst>
  <dgm:cxnLst>
    <dgm:cxn modelId="{6AA88B82-0E98-48DA-BCF2-079FC9C0E351}" srcId="{80FFC228-FF2B-4FAE-B164-098C44820A62}" destId="{AC2A13E0-F87F-4C2E-B5FA-78F7456F423F}" srcOrd="1" destOrd="0" parTransId="{6417186D-3683-4F44-88FC-7ABD94292598}" sibTransId="{71F8CC30-BD37-4D2A-AC1F-6D3F9AFE1E45}"/>
    <dgm:cxn modelId="{EB1BE667-B01A-4D13-95DB-AF3C6ADD8AF8}" type="presOf" srcId="{07464AAB-6025-4938-81AE-C2ADA9CAEC8A}" destId="{DB161359-C46F-4687-A080-5690CF6E4A62}" srcOrd="0" destOrd="0" presId="urn:microsoft.com/office/officeart/2005/8/layout/default"/>
    <dgm:cxn modelId="{8A16700A-E9ED-4F99-8B66-AAEA7979E54A}" type="presOf" srcId="{80FFC228-FF2B-4FAE-B164-098C44820A62}" destId="{48B5E173-B907-4A3B-9DD2-2D830BA8F580}" srcOrd="0" destOrd="0" presId="urn:microsoft.com/office/officeart/2005/8/layout/default"/>
    <dgm:cxn modelId="{C8179382-A083-4D2A-BCB8-7F339411AB96}" type="presOf" srcId="{AC2A13E0-F87F-4C2E-B5FA-78F7456F423F}" destId="{0819C33E-C525-4A68-BB22-92B8459D1DAA}" srcOrd="0" destOrd="0" presId="urn:microsoft.com/office/officeart/2005/8/layout/default"/>
    <dgm:cxn modelId="{7C0FAA21-A799-4783-B652-7A5290A9D7E2}" srcId="{80FFC228-FF2B-4FAE-B164-098C44820A62}" destId="{07464AAB-6025-4938-81AE-C2ADA9CAEC8A}" srcOrd="0" destOrd="0" parTransId="{BB6B33FC-5D9B-42A0-9EE2-00464275F0F5}" sibTransId="{2ECA031B-9209-40E8-98E6-816D8E42C28B}"/>
    <dgm:cxn modelId="{C74DEDCF-8663-4B4E-BEB8-48555EC3468D}" type="presParOf" srcId="{48B5E173-B907-4A3B-9DD2-2D830BA8F580}" destId="{DB161359-C46F-4687-A080-5690CF6E4A62}" srcOrd="0" destOrd="0" presId="urn:microsoft.com/office/officeart/2005/8/layout/default"/>
    <dgm:cxn modelId="{3DBE5732-A34F-417B-869A-4EAF952F96F5}" type="presParOf" srcId="{48B5E173-B907-4A3B-9DD2-2D830BA8F580}" destId="{F85FB84E-D27F-4DE3-BA02-8021F2A7EE3C}" srcOrd="1" destOrd="0" presId="urn:microsoft.com/office/officeart/2005/8/layout/default"/>
    <dgm:cxn modelId="{2BE5782A-7C17-4075-9ADA-25CF97EF64B4}" type="presParOf" srcId="{48B5E173-B907-4A3B-9DD2-2D830BA8F580}" destId="{0819C33E-C525-4A68-BB22-92B8459D1DAA}"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A89249-417B-42D1-A5D9-E13B66F4119A}"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ru-RU"/>
        </a:p>
      </dgm:t>
    </dgm:pt>
    <dgm:pt modelId="{BAEDB49A-51A8-4C3B-8E10-8D83F4C3A7CF}">
      <dgm:prSet phldrT="[Текст]" custT="1"/>
      <dgm:spPr/>
      <dgm:t>
        <a:bodyPr/>
        <a:lstStyle/>
        <a:p>
          <a:r>
            <a:rPr lang="ru-RU" sz="2000" dirty="0" smtClean="0"/>
            <a:t>заключается в содержании нарушителя в условиях изоляции от общества и устанавливается на срок до </a:t>
          </a:r>
          <a:r>
            <a:rPr lang="ru-RU" sz="2000" dirty="0" smtClean="0">
              <a:solidFill>
                <a:srgbClr val="FF0000"/>
              </a:solidFill>
            </a:rPr>
            <a:t>пятнадцати суток</a:t>
          </a:r>
          <a:endParaRPr lang="ru-RU" sz="2000" dirty="0">
            <a:solidFill>
              <a:srgbClr val="FF0000"/>
            </a:solidFill>
          </a:endParaRPr>
        </a:p>
      </dgm:t>
    </dgm:pt>
    <dgm:pt modelId="{2DFCBEC1-AFA4-40D4-955C-831AE7381F22}" type="parTrans" cxnId="{2BAE5EFF-EE0E-4219-90B5-D05AD223C08D}">
      <dgm:prSet/>
      <dgm:spPr/>
      <dgm:t>
        <a:bodyPr/>
        <a:lstStyle/>
        <a:p>
          <a:endParaRPr lang="ru-RU"/>
        </a:p>
      </dgm:t>
    </dgm:pt>
    <dgm:pt modelId="{493FD457-42DA-44D0-A776-859F4120289F}" type="sibTrans" cxnId="{2BAE5EFF-EE0E-4219-90B5-D05AD223C08D}">
      <dgm:prSet/>
      <dgm:spPr/>
      <dgm:t>
        <a:bodyPr/>
        <a:lstStyle/>
        <a:p>
          <a:endParaRPr lang="ru-RU"/>
        </a:p>
      </dgm:t>
    </dgm:pt>
    <dgm:pt modelId="{8011D459-2E95-4F52-8472-CEB391B1217E}">
      <dgm:prSet phldrT="[Текст]"/>
      <dgm:spPr/>
      <dgm:t>
        <a:bodyPr/>
        <a:lstStyle/>
        <a:p>
          <a:r>
            <a:rPr lang="ru-RU" dirty="0" smtClean="0"/>
            <a:t>за нарушение установленного порядка организации либо проведения собрания, митинга, демонстрации, шествия или пикетирования либо организацию повлекшего нарушение общественного порядка массового одновременного пребывания или передвижения граждан в общественных местах, за нарушение требований режима ЧП, КТО , наркотики до </a:t>
          </a:r>
          <a:r>
            <a:rPr lang="ru-RU" dirty="0" smtClean="0">
              <a:solidFill>
                <a:srgbClr val="FF0000"/>
              </a:solidFill>
            </a:rPr>
            <a:t>тридцати суток.</a:t>
          </a:r>
          <a:endParaRPr lang="ru-RU" dirty="0">
            <a:solidFill>
              <a:srgbClr val="FF0000"/>
            </a:solidFill>
          </a:endParaRPr>
        </a:p>
      </dgm:t>
    </dgm:pt>
    <dgm:pt modelId="{72AD97B2-0172-4A87-A96D-1448EB692786}" type="parTrans" cxnId="{14A4FB93-8747-4DB8-B708-44B54D6502AE}">
      <dgm:prSet/>
      <dgm:spPr/>
      <dgm:t>
        <a:bodyPr/>
        <a:lstStyle/>
        <a:p>
          <a:endParaRPr lang="ru-RU"/>
        </a:p>
      </dgm:t>
    </dgm:pt>
    <dgm:pt modelId="{6BC8691B-3AD7-4479-87CB-6129F689E342}" type="sibTrans" cxnId="{14A4FB93-8747-4DB8-B708-44B54D6502AE}">
      <dgm:prSet/>
      <dgm:spPr/>
      <dgm:t>
        <a:bodyPr/>
        <a:lstStyle/>
        <a:p>
          <a:endParaRPr lang="ru-RU"/>
        </a:p>
      </dgm:t>
    </dgm:pt>
    <dgm:pt modelId="{AE9474ED-1B65-4722-81CF-07CAEC4FAED0}">
      <dgm:prSet phldrT="[Текст]" custT="1"/>
      <dgm:spPr/>
      <dgm:t>
        <a:bodyPr/>
        <a:lstStyle/>
        <a:p>
          <a:r>
            <a:rPr lang="ru-RU" sz="2000" dirty="0" smtClean="0"/>
            <a:t> Срок административного задержания включается в срок административного ареста. </a:t>
          </a:r>
        </a:p>
        <a:p>
          <a:r>
            <a:rPr lang="ru-RU" sz="2000" dirty="0" smtClean="0"/>
            <a:t>Назначается только судьей</a:t>
          </a:r>
          <a:endParaRPr lang="ru-RU" sz="2000" dirty="0"/>
        </a:p>
      </dgm:t>
    </dgm:pt>
    <dgm:pt modelId="{A192A577-9B16-4B9F-89DC-FB084293A4FB}" type="parTrans" cxnId="{396B9ADF-08CE-4E8C-B6D1-E33EAEAD992C}">
      <dgm:prSet/>
      <dgm:spPr/>
      <dgm:t>
        <a:bodyPr/>
        <a:lstStyle/>
        <a:p>
          <a:endParaRPr lang="ru-RU"/>
        </a:p>
      </dgm:t>
    </dgm:pt>
    <dgm:pt modelId="{22E86886-2152-4B9F-8B2F-4145FE544017}" type="sibTrans" cxnId="{396B9ADF-08CE-4E8C-B6D1-E33EAEAD992C}">
      <dgm:prSet/>
      <dgm:spPr/>
      <dgm:t>
        <a:bodyPr/>
        <a:lstStyle/>
        <a:p>
          <a:endParaRPr lang="ru-RU"/>
        </a:p>
      </dgm:t>
    </dgm:pt>
    <dgm:pt modelId="{5C0C98EC-FDC2-45B3-87DF-00EB8DBEFCFF}">
      <dgm:prSet/>
      <dgm:spPr/>
      <dgm:t>
        <a:bodyPr/>
        <a:lstStyle/>
        <a:p>
          <a:r>
            <a:rPr lang="ru-RU" dirty="0"/>
            <a:t>не может применяться к беременным женщинам, женщинам, имеющим детей в возрасте до четырнадцати лет, лицам, не достигшим возраста восемнадцати лет, инвалидам I и II групп, военнослужащим, гражданам, призванным на военные сборы, а также к имеющим специальные </a:t>
          </a:r>
          <a:r>
            <a:rPr lang="ru-RU" dirty="0" smtClean="0"/>
            <a:t>звания…..</a:t>
          </a:r>
          <a:endParaRPr lang="ru-RU" dirty="0"/>
        </a:p>
      </dgm:t>
    </dgm:pt>
    <dgm:pt modelId="{CAF9F468-BC41-4F8B-BF52-1872C6BEA0D5}" type="parTrans" cxnId="{4B9AFCEE-6135-44AC-9C39-2E7F5D20FF3D}">
      <dgm:prSet/>
      <dgm:spPr/>
      <dgm:t>
        <a:bodyPr/>
        <a:lstStyle/>
        <a:p>
          <a:endParaRPr lang="ru-RU"/>
        </a:p>
      </dgm:t>
    </dgm:pt>
    <dgm:pt modelId="{A8557505-23DD-4014-AE54-C2BFF40A79AC}" type="sibTrans" cxnId="{4B9AFCEE-6135-44AC-9C39-2E7F5D20FF3D}">
      <dgm:prSet/>
      <dgm:spPr/>
      <dgm:t>
        <a:bodyPr/>
        <a:lstStyle/>
        <a:p>
          <a:endParaRPr lang="ru-RU"/>
        </a:p>
      </dgm:t>
    </dgm:pt>
    <dgm:pt modelId="{DC16BE1F-C68D-4127-ABF3-26881D6CD53E}" type="pres">
      <dgm:prSet presAssocID="{C5A89249-417B-42D1-A5D9-E13B66F4119A}" presName="diagram" presStyleCnt="0">
        <dgm:presLayoutVars>
          <dgm:dir/>
          <dgm:resizeHandles val="exact"/>
        </dgm:presLayoutVars>
      </dgm:prSet>
      <dgm:spPr/>
      <dgm:t>
        <a:bodyPr/>
        <a:lstStyle/>
        <a:p>
          <a:endParaRPr lang="ru-RU"/>
        </a:p>
      </dgm:t>
    </dgm:pt>
    <dgm:pt modelId="{A54DC0B1-220B-4CC6-8C34-C2C0037BBE85}" type="pres">
      <dgm:prSet presAssocID="{BAEDB49A-51A8-4C3B-8E10-8D83F4C3A7CF}" presName="node" presStyleLbl="node1" presStyleIdx="0" presStyleCnt="4">
        <dgm:presLayoutVars>
          <dgm:bulletEnabled val="1"/>
        </dgm:presLayoutVars>
      </dgm:prSet>
      <dgm:spPr/>
      <dgm:t>
        <a:bodyPr/>
        <a:lstStyle/>
        <a:p>
          <a:endParaRPr lang="ru-RU"/>
        </a:p>
      </dgm:t>
    </dgm:pt>
    <dgm:pt modelId="{028FDB7D-1551-430B-B347-0025D8F16826}" type="pres">
      <dgm:prSet presAssocID="{493FD457-42DA-44D0-A776-859F4120289F}" presName="sibTrans" presStyleCnt="0"/>
      <dgm:spPr/>
    </dgm:pt>
    <dgm:pt modelId="{2D03BE3C-8901-4919-B2CF-8EDC0E3EF5C6}" type="pres">
      <dgm:prSet presAssocID="{8011D459-2E95-4F52-8472-CEB391B1217E}" presName="node" presStyleLbl="node1" presStyleIdx="1" presStyleCnt="4" custLinFactNeighborX="1144" custLinFactNeighborY="-1885">
        <dgm:presLayoutVars>
          <dgm:bulletEnabled val="1"/>
        </dgm:presLayoutVars>
      </dgm:prSet>
      <dgm:spPr/>
      <dgm:t>
        <a:bodyPr/>
        <a:lstStyle/>
        <a:p>
          <a:endParaRPr lang="ru-RU"/>
        </a:p>
      </dgm:t>
    </dgm:pt>
    <dgm:pt modelId="{0E62D5CB-F358-494F-8489-CFDD526C9EF1}" type="pres">
      <dgm:prSet presAssocID="{6BC8691B-3AD7-4479-87CB-6129F689E342}" presName="sibTrans" presStyleCnt="0"/>
      <dgm:spPr/>
    </dgm:pt>
    <dgm:pt modelId="{5B73BCDA-AC07-4C96-AD56-A163A7962A46}" type="pres">
      <dgm:prSet presAssocID="{5C0C98EC-FDC2-45B3-87DF-00EB8DBEFCFF}" presName="node" presStyleLbl="node1" presStyleIdx="2" presStyleCnt="4">
        <dgm:presLayoutVars>
          <dgm:bulletEnabled val="1"/>
        </dgm:presLayoutVars>
      </dgm:prSet>
      <dgm:spPr/>
      <dgm:t>
        <a:bodyPr/>
        <a:lstStyle/>
        <a:p>
          <a:endParaRPr lang="ru-RU"/>
        </a:p>
      </dgm:t>
    </dgm:pt>
    <dgm:pt modelId="{62B3815C-AD4F-4A8A-8D6A-3892AF4A3104}" type="pres">
      <dgm:prSet presAssocID="{A8557505-23DD-4014-AE54-C2BFF40A79AC}" presName="sibTrans" presStyleCnt="0"/>
      <dgm:spPr/>
    </dgm:pt>
    <dgm:pt modelId="{C9F94A50-8D42-4BB3-A711-6BAA6EB32AF0}" type="pres">
      <dgm:prSet presAssocID="{AE9474ED-1B65-4722-81CF-07CAEC4FAED0}" presName="node" presStyleLbl="node1" presStyleIdx="3" presStyleCnt="4">
        <dgm:presLayoutVars>
          <dgm:bulletEnabled val="1"/>
        </dgm:presLayoutVars>
      </dgm:prSet>
      <dgm:spPr/>
      <dgm:t>
        <a:bodyPr/>
        <a:lstStyle/>
        <a:p>
          <a:endParaRPr lang="ru-RU"/>
        </a:p>
      </dgm:t>
    </dgm:pt>
  </dgm:ptLst>
  <dgm:cxnLst>
    <dgm:cxn modelId="{2BAE5EFF-EE0E-4219-90B5-D05AD223C08D}" srcId="{C5A89249-417B-42D1-A5D9-E13B66F4119A}" destId="{BAEDB49A-51A8-4C3B-8E10-8D83F4C3A7CF}" srcOrd="0" destOrd="0" parTransId="{2DFCBEC1-AFA4-40D4-955C-831AE7381F22}" sibTransId="{493FD457-42DA-44D0-A776-859F4120289F}"/>
    <dgm:cxn modelId="{4B9AFCEE-6135-44AC-9C39-2E7F5D20FF3D}" srcId="{C5A89249-417B-42D1-A5D9-E13B66F4119A}" destId="{5C0C98EC-FDC2-45B3-87DF-00EB8DBEFCFF}" srcOrd="2" destOrd="0" parTransId="{CAF9F468-BC41-4F8B-BF52-1872C6BEA0D5}" sibTransId="{A8557505-23DD-4014-AE54-C2BFF40A79AC}"/>
    <dgm:cxn modelId="{FF7A333B-81FC-4EF0-B76A-525CA5D15B66}" type="presOf" srcId="{5C0C98EC-FDC2-45B3-87DF-00EB8DBEFCFF}" destId="{5B73BCDA-AC07-4C96-AD56-A163A7962A46}" srcOrd="0" destOrd="0" presId="urn:microsoft.com/office/officeart/2005/8/layout/default"/>
    <dgm:cxn modelId="{A3C21542-D71C-4B89-A8FE-6CCC4072C701}" type="presOf" srcId="{C5A89249-417B-42D1-A5D9-E13B66F4119A}" destId="{DC16BE1F-C68D-4127-ABF3-26881D6CD53E}" srcOrd="0" destOrd="0" presId="urn:microsoft.com/office/officeart/2005/8/layout/default"/>
    <dgm:cxn modelId="{685C3B2B-FF96-4CA5-B1EA-65BF76A4227B}" type="presOf" srcId="{BAEDB49A-51A8-4C3B-8E10-8D83F4C3A7CF}" destId="{A54DC0B1-220B-4CC6-8C34-C2C0037BBE85}" srcOrd="0" destOrd="0" presId="urn:microsoft.com/office/officeart/2005/8/layout/default"/>
    <dgm:cxn modelId="{396B9ADF-08CE-4E8C-B6D1-E33EAEAD992C}" srcId="{C5A89249-417B-42D1-A5D9-E13B66F4119A}" destId="{AE9474ED-1B65-4722-81CF-07CAEC4FAED0}" srcOrd="3" destOrd="0" parTransId="{A192A577-9B16-4B9F-89DC-FB084293A4FB}" sibTransId="{22E86886-2152-4B9F-8B2F-4145FE544017}"/>
    <dgm:cxn modelId="{6D526525-245A-4621-8C19-0D030E2EFA30}" type="presOf" srcId="{8011D459-2E95-4F52-8472-CEB391B1217E}" destId="{2D03BE3C-8901-4919-B2CF-8EDC0E3EF5C6}" srcOrd="0" destOrd="0" presId="urn:microsoft.com/office/officeart/2005/8/layout/default"/>
    <dgm:cxn modelId="{BB7984D5-19B0-454F-856A-41BA2144B4E3}" type="presOf" srcId="{AE9474ED-1B65-4722-81CF-07CAEC4FAED0}" destId="{C9F94A50-8D42-4BB3-A711-6BAA6EB32AF0}" srcOrd="0" destOrd="0" presId="urn:microsoft.com/office/officeart/2005/8/layout/default"/>
    <dgm:cxn modelId="{14A4FB93-8747-4DB8-B708-44B54D6502AE}" srcId="{C5A89249-417B-42D1-A5D9-E13B66F4119A}" destId="{8011D459-2E95-4F52-8472-CEB391B1217E}" srcOrd="1" destOrd="0" parTransId="{72AD97B2-0172-4A87-A96D-1448EB692786}" sibTransId="{6BC8691B-3AD7-4479-87CB-6129F689E342}"/>
    <dgm:cxn modelId="{7D8CFBC9-F66A-446C-9628-10CCEEF5A844}" type="presParOf" srcId="{DC16BE1F-C68D-4127-ABF3-26881D6CD53E}" destId="{A54DC0B1-220B-4CC6-8C34-C2C0037BBE85}" srcOrd="0" destOrd="0" presId="urn:microsoft.com/office/officeart/2005/8/layout/default"/>
    <dgm:cxn modelId="{40DB1309-4977-465B-8234-DD84B71B6BB1}" type="presParOf" srcId="{DC16BE1F-C68D-4127-ABF3-26881D6CD53E}" destId="{028FDB7D-1551-430B-B347-0025D8F16826}" srcOrd="1" destOrd="0" presId="urn:microsoft.com/office/officeart/2005/8/layout/default"/>
    <dgm:cxn modelId="{82543AB1-C015-4117-A4E9-B35F235AB85D}" type="presParOf" srcId="{DC16BE1F-C68D-4127-ABF3-26881D6CD53E}" destId="{2D03BE3C-8901-4919-B2CF-8EDC0E3EF5C6}" srcOrd="2" destOrd="0" presId="urn:microsoft.com/office/officeart/2005/8/layout/default"/>
    <dgm:cxn modelId="{3D50BF20-9E7F-41AB-A79E-AE73B0EA69F5}" type="presParOf" srcId="{DC16BE1F-C68D-4127-ABF3-26881D6CD53E}" destId="{0E62D5CB-F358-494F-8489-CFDD526C9EF1}" srcOrd="3" destOrd="0" presId="urn:microsoft.com/office/officeart/2005/8/layout/default"/>
    <dgm:cxn modelId="{E7897C58-66B4-4E44-ABD3-0276B3257911}" type="presParOf" srcId="{DC16BE1F-C68D-4127-ABF3-26881D6CD53E}" destId="{5B73BCDA-AC07-4C96-AD56-A163A7962A46}" srcOrd="4" destOrd="0" presId="urn:microsoft.com/office/officeart/2005/8/layout/default"/>
    <dgm:cxn modelId="{C32BFD70-DD21-4B84-B4FE-EDFC1AFD9338}" type="presParOf" srcId="{DC16BE1F-C68D-4127-ABF3-26881D6CD53E}" destId="{62B3815C-AD4F-4A8A-8D6A-3892AF4A3104}" srcOrd="5" destOrd="0" presId="urn:microsoft.com/office/officeart/2005/8/layout/default"/>
    <dgm:cxn modelId="{069A997C-072B-4B66-B15D-320D3E0FC524}" type="presParOf" srcId="{DC16BE1F-C68D-4127-ABF3-26881D6CD53E}" destId="{C9F94A50-8D42-4BB3-A711-6BAA6EB32AF0}"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5B74A3-0E40-4ED5-A984-C325B6108E1F}" type="doc">
      <dgm:prSet loTypeId="urn:microsoft.com/office/officeart/2005/8/layout/matrix2" loCatId="matrix" qsTypeId="urn:microsoft.com/office/officeart/2005/8/quickstyle/simple1" qsCatId="simple" csTypeId="urn:microsoft.com/office/officeart/2005/8/colors/colorful3" csCatId="colorful" phldr="1"/>
      <dgm:spPr/>
      <dgm:t>
        <a:bodyPr/>
        <a:lstStyle/>
        <a:p>
          <a:endParaRPr lang="ru-RU"/>
        </a:p>
      </dgm:t>
    </dgm:pt>
    <dgm:pt modelId="{A598BB04-880B-41BC-80FF-F612F6F03422}">
      <dgm:prSet phldrT="[Текст]" custT="1"/>
      <dgm:spPr/>
      <dgm:t>
        <a:bodyPr/>
        <a:lstStyle/>
        <a:p>
          <a:r>
            <a:rPr lang="ru-RU" sz="1800" dirty="0" smtClean="0"/>
            <a:t>заключается в лишении физического лица права замещать должности …..</a:t>
          </a:r>
          <a:endParaRPr lang="ru-RU" sz="1800" dirty="0"/>
        </a:p>
      </dgm:t>
    </dgm:pt>
    <dgm:pt modelId="{54C1694B-0B50-4C22-8D2F-0E8493733D55}" type="parTrans" cxnId="{EBC4A245-DDE2-45C6-84C9-2631EC9640B1}">
      <dgm:prSet/>
      <dgm:spPr/>
      <dgm:t>
        <a:bodyPr/>
        <a:lstStyle/>
        <a:p>
          <a:endParaRPr lang="ru-RU"/>
        </a:p>
      </dgm:t>
    </dgm:pt>
    <dgm:pt modelId="{90457D0E-403C-4EAF-BDB0-55BE391703FE}" type="sibTrans" cxnId="{EBC4A245-DDE2-45C6-84C9-2631EC9640B1}">
      <dgm:prSet/>
      <dgm:spPr/>
      <dgm:t>
        <a:bodyPr/>
        <a:lstStyle/>
        <a:p>
          <a:endParaRPr lang="ru-RU"/>
        </a:p>
      </dgm:t>
    </dgm:pt>
    <dgm:pt modelId="{0F2C405F-5964-4258-B13C-21F6CDEB0CAF}">
      <dgm:prSet phldrT="[Текст]" custT="1"/>
      <dgm:spPr/>
      <dgm:t>
        <a:bodyPr/>
        <a:lstStyle/>
        <a:p>
          <a:r>
            <a:rPr lang="ru-RU" sz="1800" dirty="0" smtClean="0"/>
            <a:t>устанавливается на срок от шести месяцев до трех лет</a:t>
          </a:r>
          <a:endParaRPr lang="ru-RU" sz="1800" dirty="0"/>
        </a:p>
      </dgm:t>
    </dgm:pt>
    <dgm:pt modelId="{51059A59-BEFC-42A3-A10C-C3DABBC7A8B9}" type="parTrans" cxnId="{CA63EC90-58E2-43C0-90D3-1F739C41C642}">
      <dgm:prSet/>
      <dgm:spPr/>
      <dgm:t>
        <a:bodyPr/>
        <a:lstStyle/>
        <a:p>
          <a:endParaRPr lang="ru-RU"/>
        </a:p>
      </dgm:t>
    </dgm:pt>
    <dgm:pt modelId="{77124BA4-62F6-42CB-BF96-FD0D5DA27632}" type="sibTrans" cxnId="{CA63EC90-58E2-43C0-90D3-1F739C41C642}">
      <dgm:prSet/>
      <dgm:spPr/>
      <dgm:t>
        <a:bodyPr/>
        <a:lstStyle/>
        <a:p>
          <a:endParaRPr lang="ru-RU"/>
        </a:p>
      </dgm:t>
    </dgm:pt>
    <dgm:pt modelId="{274923DB-3864-48C5-B021-4A6597B07BF9}">
      <dgm:prSet phldrT="[Текст]" custT="1"/>
      <dgm:spPr/>
      <dgm:t>
        <a:bodyPr/>
        <a:lstStyle/>
        <a:p>
          <a:r>
            <a:rPr lang="ru-RU" sz="2000" dirty="0" smtClean="0"/>
            <a:t>Судебный порядок</a:t>
          </a:r>
          <a:endParaRPr lang="ru-RU" sz="2000" dirty="0"/>
        </a:p>
      </dgm:t>
    </dgm:pt>
    <dgm:pt modelId="{EBC79BC6-935A-40FD-8133-F1A80667C406}" type="parTrans" cxnId="{D8468537-6945-4BD4-A5B7-74C7CC9DA371}">
      <dgm:prSet/>
      <dgm:spPr/>
      <dgm:t>
        <a:bodyPr/>
        <a:lstStyle/>
        <a:p>
          <a:endParaRPr lang="ru-RU"/>
        </a:p>
      </dgm:t>
    </dgm:pt>
    <dgm:pt modelId="{E8DE71B9-11DE-4289-8537-9BE50AEBA557}" type="sibTrans" cxnId="{D8468537-6945-4BD4-A5B7-74C7CC9DA371}">
      <dgm:prSet/>
      <dgm:spPr/>
      <dgm:t>
        <a:bodyPr/>
        <a:lstStyle/>
        <a:p>
          <a:endParaRPr lang="ru-RU"/>
        </a:p>
      </dgm:t>
    </dgm:pt>
    <dgm:pt modelId="{B45E1AC4-380C-4FDA-92C6-15A3269376E1}">
      <dgm:prSet phldrT="[Текст]"/>
      <dgm:spPr/>
      <dgm:t>
        <a:bodyPr/>
        <a:lstStyle/>
        <a:p>
          <a:r>
            <a:rPr lang="ru-RU" dirty="0" smtClean="0"/>
            <a:t>Основной вид наказания</a:t>
          </a:r>
          <a:endParaRPr lang="ru-RU" dirty="0"/>
        </a:p>
      </dgm:t>
    </dgm:pt>
    <dgm:pt modelId="{DBC184DB-6C13-4D7A-A738-82D6E77A8778}" type="parTrans" cxnId="{755FE414-A97C-4478-9563-E60EB06B65C8}">
      <dgm:prSet/>
      <dgm:spPr/>
      <dgm:t>
        <a:bodyPr/>
        <a:lstStyle/>
        <a:p>
          <a:endParaRPr lang="ru-RU"/>
        </a:p>
      </dgm:t>
    </dgm:pt>
    <dgm:pt modelId="{9915F678-2E57-4E0F-9206-DB682713AB93}" type="sibTrans" cxnId="{755FE414-A97C-4478-9563-E60EB06B65C8}">
      <dgm:prSet/>
      <dgm:spPr/>
      <dgm:t>
        <a:bodyPr/>
        <a:lstStyle/>
        <a:p>
          <a:endParaRPr lang="ru-RU"/>
        </a:p>
      </dgm:t>
    </dgm:pt>
    <dgm:pt modelId="{F5FA1A5D-55ED-440C-9F18-097A5F7CDB50}" type="pres">
      <dgm:prSet presAssocID="{E85B74A3-0E40-4ED5-A984-C325B6108E1F}" presName="matrix" presStyleCnt="0">
        <dgm:presLayoutVars>
          <dgm:chMax val="1"/>
          <dgm:dir/>
          <dgm:resizeHandles val="exact"/>
        </dgm:presLayoutVars>
      </dgm:prSet>
      <dgm:spPr/>
      <dgm:t>
        <a:bodyPr/>
        <a:lstStyle/>
        <a:p>
          <a:endParaRPr lang="ru-RU"/>
        </a:p>
      </dgm:t>
    </dgm:pt>
    <dgm:pt modelId="{1E44AFFB-5352-4D8E-8466-8D272D939CC1}" type="pres">
      <dgm:prSet presAssocID="{E85B74A3-0E40-4ED5-A984-C325B6108E1F}" presName="axisShape" presStyleLbl="bgShp" presStyleIdx="0" presStyleCnt="1"/>
      <dgm:spPr/>
    </dgm:pt>
    <dgm:pt modelId="{C88443B6-445F-4DAB-B049-ABCD13836A43}" type="pres">
      <dgm:prSet presAssocID="{E85B74A3-0E40-4ED5-A984-C325B6108E1F}" presName="rect1" presStyleLbl="node1" presStyleIdx="0" presStyleCnt="4">
        <dgm:presLayoutVars>
          <dgm:chMax val="0"/>
          <dgm:chPref val="0"/>
          <dgm:bulletEnabled val="1"/>
        </dgm:presLayoutVars>
      </dgm:prSet>
      <dgm:spPr/>
      <dgm:t>
        <a:bodyPr/>
        <a:lstStyle/>
        <a:p>
          <a:endParaRPr lang="ru-RU"/>
        </a:p>
      </dgm:t>
    </dgm:pt>
    <dgm:pt modelId="{1BBF54DD-0F04-4EAE-8893-3BF7D8054111}" type="pres">
      <dgm:prSet presAssocID="{E85B74A3-0E40-4ED5-A984-C325B6108E1F}" presName="rect2" presStyleLbl="node1" presStyleIdx="1" presStyleCnt="4">
        <dgm:presLayoutVars>
          <dgm:chMax val="0"/>
          <dgm:chPref val="0"/>
          <dgm:bulletEnabled val="1"/>
        </dgm:presLayoutVars>
      </dgm:prSet>
      <dgm:spPr/>
      <dgm:t>
        <a:bodyPr/>
        <a:lstStyle/>
        <a:p>
          <a:endParaRPr lang="ru-RU"/>
        </a:p>
      </dgm:t>
    </dgm:pt>
    <dgm:pt modelId="{837C89D5-8BA0-46CD-8F6B-9A5A5577D2DF}" type="pres">
      <dgm:prSet presAssocID="{E85B74A3-0E40-4ED5-A984-C325B6108E1F}" presName="rect3" presStyleLbl="node1" presStyleIdx="2" presStyleCnt="4">
        <dgm:presLayoutVars>
          <dgm:chMax val="0"/>
          <dgm:chPref val="0"/>
          <dgm:bulletEnabled val="1"/>
        </dgm:presLayoutVars>
      </dgm:prSet>
      <dgm:spPr/>
      <dgm:t>
        <a:bodyPr/>
        <a:lstStyle/>
        <a:p>
          <a:endParaRPr lang="ru-RU"/>
        </a:p>
      </dgm:t>
    </dgm:pt>
    <dgm:pt modelId="{E2141B7E-DD04-4AC2-9267-2D391A45CB46}" type="pres">
      <dgm:prSet presAssocID="{E85B74A3-0E40-4ED5-A984-C325B6108E1F}" presName="rect4" presStyleLbl="node1" presStyleIdx="3" presStyleCnt="4">
        <dgm:presLayoutVars>
          <dgm:chMax val="0"/>
          <dgm:chPref val="0"/>
          <dgm:bulletEnabled val="1"/>
        </dgm:presLayoutVars>
      </dgm:prSet>
      <dgm:spPr/>
      <dgm:t>
        <a:bodyPr/>
        <a:lstStyle/>
        <a:p>
          <a:endParaRPr lang="ru-RU"/>
        </a:p>
      </dgm:t>
    </dgm:pt>
  </dgm:ptLst>
  <dgm:cxnLst>
    <dgm:cxn modelId="{CA63EC90-58E2-43C0-90D3-1F739C41C642}" srcId="{E85B74A3-0E40-4ED5-A984-C325B6108E1F}" destId="{0F2C405F-5964-4258-B13C-21F6CDEB0CAF}" srcOrd="1" destOrd="0" parTransId="{51059A59-BEFC-42A3-A10C-C3DABBC7A8B9}" sibTransId="{77124BA4-62F6-42CB-BF96-FD0D5DA27632}"/>
    <dgm:cxn modelId="{537A7F2E-8C34-4A44-92D0-4BAC030131D8}" type="presOf" srcId="{E85B74A3-0E40-4ED5-A984-C325B6108E1F}" destId="{F5FA1A5D-55ED-440C-9F18-097A5F7CDB50}" srcOrd="0" destOrd="0" presId="urn:microsoft.com/office/officeart/2005/8/layout/matrix2"/>
    <dgm:cxn modelId="{8E266E85-72A1-4AF6-B3D3-605C103E6537}" type="presOf" srcId="{274923DB-3864-48C5-B021-4A6597B07BF9}" destId="{837C89D5-8BA0-46CD-8F6B-9A5A5577D2DF}" srcOrd="0" destOrd="0" presId="urn:microsoft.com/office/officeart/2005/8/layout/matrix2"/>
    <dgm:cxn modelId="{70549DC3-3C4D-45E9-99CC-6F711A7A1DA8}" type="presOf" srcId="{0F2C405F-5964-4258-B13C-21F6CDEB0CAF}" destId="{1BBF54DD-0F04-4EAE-8893-3BF7D8054111}" srcOrd="0" destOrd="0" presId="urn:microsoft.com/office/officeart/2005/8/layout/matrix2"/>
    <dgm:cxn modelId="{D8468537-6945-4BD4-A5B7-74C7CC9DA371}" srcId="{E85B74A3-0E40-4ED5-A984-C325B6108E1F}" destId="{274923DB-3864-48C5-B021-4A6597B07BF9}" srcOrd="2" destOrd="0" parTransId="{EBC79BC6-935A-40FD-8133-F1A80667C406}" sibTransId="{E8DE71B9-11DE-4289-8537-9BE50AEBA557}"/>
    <dgm:cxn modelId="{C47BD310-2D43-411D-B7E0-D4BBFFFB2BBB}" type="presOf" srcId="{A598BB04-880B-41BC-80FF-F612F6F03422}" destId="{C88443B6-445F-4DAB-B049-ABCD13836A43}" srcOrd="0" destOrd="0" presId="urn:microsoft.com/office/officeart/2005/8/layout/matrix2"/>
    <dgm:cxn modelId="{EBC4A245-DDE2-45C6-84C9-2631EC9640B1}" srcId="{E85B74A3-0E40-4ED5-A984-C325B6108E1F}" destId="{A598BB04-880B-41BC-80FF-F612F6F03422}" srcOrd="0" destOrd="0" parTransId="{54C1694B-0B50-4C22-8D2F-0E8493733D55}" sibTransId="{90457D0E-403C-4EAF-BDB0-55BE391703FE}"/>
    <dgm:cxn modelId="{F519FE1E-9107-4031-A1F1-FD151C1FD34B}" type="presOf" srcId="{B45E1AC4-380C-4FDA-92C6-15A3269376E1}" destId="{E2141B7E-DD04-4AC2-9267-2D391A45CB46}" srcOrd="0" destOrd="0" presId="urn:microsoft.com/office/officeart/2005/8/layout/matrix2"/>
    <dgm:cxn modelId="{755FE414-A97C-4478-9563-E60EB06B65C8}" srcId="{E85B74A3-0E40-4ED5-A984-C325B6108E1F}" destId="{B45E1AC4-380C-4FDA-92C6-15A3269376E1}" srcOrd="3" destOrd="0" parTransId="{DBC184DB-6C13-4D7A-A738-82D6E77A8778}" sibTransId="{9915F678-2E57-4E0F-9206-DB682713AB93}"/>
    <dgm:cxn modelId="{C96FA487-C119-411B-9B2E-3AE104AD0871}" type="presParOf" srcId="{F5FA1A5D-55ED-440C-9F18-097A5F7CDB50}" destId="{1E44AFFB-5352-4D8E-8466-8D272D939CC1}" srcOrd="0" destOrd="0" presId="urn:microsoft.com/office/officeart/2005/8/layout/matrix2"/>
    <dgm:cxn modelId="{3B88EAD2-6AFD-4198-9FB6-785374663AD8}" type="presParOf" srcId="{F5FA1A5D-55ED-440C-9F18-097A5F7CDB50}" destId="{C88443B6-445F-4DAB-B049-ABCD13836A43}" srcOrd="1" destOrd="0" presId="urn:microsoft.com/office/officeart/2005/8/layout/matrix2"/>
    <dgm:cxn modelId="{F7616E72-89B2-43F3-9233-6578B01EBF6B}" type="presParOf" srcId="{F5FA1A5D-55ED-440C-9F18-097A5F7CDB50}" destId="{1BBF54DD-0F04-4EAE-8893-3BF7D8054111}" srcOrd="2" destOrd="0" presId="urn:microsoft.com/office/officeart/2005/8/layout/matrix2"/>
    <dgm:cxn modelId="{B67BD5F5-7149-4784-8DB7-F0534B8365D7}" type="presParOf" srcId="{F5FA1A5D-55ED-440C-9F18-097A5F7CDB50}" destId="{837C89D5-8BA0-46CD-8F6B-9A5A5577D2DF}" srcOrd="3" destOrd="0" presId="urn:microsoft.com/office/officeart/2005/8/layout/matrix2"/>
    <dgm:cxn modelId="{F2088245-34DA-4F5C-877F-D6F84932A055}" type="presParOf" srcId="{F5FA1A5D-55ED-440C-9F18-097A5F7CDB50}" destId="{E2141B7E-DD04-4AC2-9267-2D391A45CB46}"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161359-C46F-4687-A080-5690CF6E4A62}">
      <dsp:nvSpPr>
        <dsp:cNvPr id="0" name=""/>
        <dsp:cNvSpPr/>
      </dsp:nvSpPr>
      <dsp:spPr>
        <a:xfrm>
          <a:off x="1004" y="1110629"/>
          <a:ext cx="3917900" cy="2350740"/>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smtClean="0"/>
            <a:t>Административное наказание является установленной государством мерой ответственности за совершение административного правонарушения и применяется в целях предупреждения совершения новых правонарушений как самим правонарушителем, так и другими лицами.</a:t>
          </a:r>
          <a:endParaRPr lang="ru-RU" sz="1700" kern="1200"/>
        </a:p>
      </dsp:txBody>
      <dsp:txXfrm>
        <a:off x="1004" y="1110629"/>
        <a:ext cx="3917900" cy="2350740"/>
      </dsp:txXfrm>
    </dsp:sp>
    <dsp:sp modelId="{0819C33E-C525-4A68-BB22-92B8459D1DAA}">
      <dsp:nvSpPr>
        <dsp:cNvPr id="0" name=""/>
        <dsp:cNvSpPr/>
      </dsp:nvSpPr>
      <dsp:spPr>
        <a:xfrm>
          <a:off x="4310695" y="1110629"/>
          <a:ext cx="3917900" cy="2350740"/>
        </a:xfrm>
        <a:prstGeom prst="rect">
          <a:avLst/>
        </a:prstGeom>
        <a:solidFill>
          <a:schemeClr val="accent3">
            <a:hueOff val="17595341"/>
            <a:satOff val="-40088"/>
            <a:lumOff val="1608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smtClean="0"/>
            <a:t>Административное наказание не может иметь своей целью унижение человеческого достоинства физического лица, совершившего административное правонарушение, или причинение ему физических страданий, а также нанесение вреда деловой репутации юридического лица.</a:t>
          </a:r>
          <a:endParaRPr lang="ru-RU" sz="1700" kern="1200" dirty="0"/>
        </a:p>
      </dsp:txBody>
      <dsp:txXfrm>
        <a:off x="4310695" y="1110629"/>
        <a:ext cx="3917900" cy="23507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3BBB1E-2878-4C8F-AE82-7A7E26ED23B3}" type="datetimeFigureOut">
              <a:rPr lang="ru-RU" smtClean="0"/>
              <a:t>18.03.2020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60F541-58D1-492C-8081-B0DEAEBC0AA7}" type="slidenum">
              <a:rPr lang="ru-RU" smtClean="0"/>
              <a:t>‹#›</a:t>
            </a:fld>
            <a:endParaRPr lang="ru-RU"/>
          </a:p>
        </p:txBody>
      </p:sp>
    </p:spTree>
    <p:extLst>
      <p:ext uri="{BB962C8B-B14F-4D97-AF65-F5344CB8AC3E}">
        <p14:creationId xmlns:p14="http://schemas.microsoft.com/office/powerpoint/2010/main" val="2666226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err="1" smtClean="0"/>
              <a:t>Т.ж</a:t>
            </a:r>
            <a:r>
              <a:rPr lang="ru-RU" dirty="0" smtClean="0"/>
              <a:t>. могут</a:t>
            </a:r>
            <a:r>
              <a:rPr lang="ru-RU" baseline="0" dirty="0" smtClean="0"/>
              <a:t> выделяться и ограничивающие нормы!!!!</a:t>
            </a:r>
          </a:p>
          <a:p>
            <a:endParaRPr lang="ru-RU" dirty="0"/>
          </a:p>
        </p:txBody>
      </p:sp>
      <p:sp>
        <p:nvSpPr>
          <p:cNvPr id="4" name="Номер слайда 3"/>
          <p:cNvSpPr>
            <a:spLocks noGrp="1"/>
          </p:cNvSpPr>
          <p:nvPr>
            <p:ph type="sldNum" sz="quarter" idx="10"/>
          </p:nvPr>
        </p:nvSpPr>
        <p:spPr/>
        <p:txBody>
          <a:bodyPr/>
          <a:lstStyle/>
          <a:p>
            <a:fld id="{CE60F541-58D1-492C-8081-B0DEAEBC0AA7}" type="slidenum">
              <a:rPr lang="ru-RU" smtClean="0"/>
              <a:t>5</a:t>
            </a:fld>
            <a:endParaRPr lang="ru-RU"/>
          </a:p>
        </p:txBody>
      </p:sp>
    </p:spTree>
    <p:extLst>
      <p:ext uri="{BB962C8B-B14F-4D97-AF65-F5344CB8AC3E}">
        <p14:creationId xmlns:p14="http://schemas.microsoft.com/office/powerpoint/2010/main" val="2793373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C0CA05EF-1908-413D-99F2-7E96ED674ED7}" type="datetimeFigureOut">
              <a:rPr lang="ru-RU" smtClean="0"/>
              <a:t>18.03.2020</a:t>
            </a:fld>
            <a:endParaRPr lang="ru-RU"/>
          </a:p>
        </p:txBody>
      </p:sp>
      <p:sp>
        <p:nvSpPr>
          <p:cNvPr id="16" name="Номер слайда 15"/>
          <p:cNvSpPr>
            <a:spLocks noGrp="1"/>
          </p:cNvSpPr>
          <p:nvPr>
            <p:ph type="sldNum" sz="quarter" idx="11"/>
          </p:nvPr>
        </p:nvSpPr>
        <p:spPr/>
        <p:txBody>
          <a:bodyPr/>
          <a:lstStyle/>
          <a:p>
            <a:fld id="{B993618F-3271-4C84-B9A0-2B7E376E1492}"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0CA05EF-1908-413D-99F2-7E96ED674ED7}" type="datetimeFigureOut">
              <a:rPr lang="ru-RU" smtClean="0"/>
              <a:t>18.03.2020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93618F-3271-4C84-B9A0-2B7E376E149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0CA05EF-1908-413D-99F2-7E96ED674ED7}" type="datetimeFigureOut">
              <a:rPr lang="ru-RU" smtClean="0"/>
              <a:t>18.03.2020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93618F-3271-4C84-B9A0-2B7E376E149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C0CA05EF-1908-413D-99F2-7E96ED674ED7}" type="datetimeFigureOut">
              <a:rPr lang="ru-RU" smtClean="0"/>
              <a:t>18.03.2020</a:t>
            </a:fld>
            <a:endParaRPr lang="ru-RU"/>
          </a:p>
        </p:txBody>
      </p:sp>
      <p:sp>
        <p:nvSpPr>
          <p:cNvPr id="15" name="Номер слайда 14"/>
          <p:cNvSpPr>
            <a:spLocks noGrp="1"/>
          </p:cNvSpPr>
          <p:nvPr>
            <p:ph type="sldNum" sz="quarter" idx="15"/>
          </p:nvPr>
        </p:nvSpPr>
        <p:spPr/>
        <p:txBody>
          <a:bodyPr/>
          <a:lstStyle>
            <a:lvl1pPr algn="ctr">
              <a:defRPr/>
            </a:lvl1pPr>
          </a:lstStyle>
          <a:p>
            <a:fld id="{B993618F-3271-4C84-B9A0-2B7E376E1492}"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C0CA05EF-1908-413D-99F2-7E96ED674ED7}" type="datetimeFigureOut">
              <a:rPr lang="ru-RU" smtClean="0"/>
              <a:t>18.03.2020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93618F-3271-4C84-B9A0-2B7E376E1492}"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C0CA05EF-1908-413D-99F2-7E96ED674ED7}" type="datetimeFigureOut">
              <a:rPr lang="ru-RU" smtClean="0"/>
              <a:t>18.03.2020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93618F-3271-4C84-B9A0-2B7E376E1492}"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993618F-3271-4C84-B9A0-2B7E376E1492}"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C0CA05EF-1908-413D-99F2-7E96ED674ED7}" type="datetimeFigureOut">
              <a:rPr lang="ru-RU" smtClean="0"/>
              <a:t>18.03.2020</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C0CA05EF-1908-413D-99F2-7E96ED674ED7}" type="datetimeFigureOut">
              <a:rPr lang="ru-RU" smtClean="0"/>
              <a:t>18.03.2020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993618F-3271-4C84-B9A0-2B7E376E1492}"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0CA05EF-1908-413D-99F2-7E96ED674ED7}" type="datetimeFigureOut">
              <a:rPr lang="ru-RU" smtClean="0"/>
              <a:t>18.03.2020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993618F-3271-4C84-B9A0-2B7E376E149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C0CA05EF-1908-413D-99F2-7E96ED674ED7}" type="datetimeFigureOut">
              <a:rPr lang="ru-RU" smtClean="0"/>
              <a:t>18.03.2020</a:t>
            </a:fld>
            <a:endParaRPr lang="ru-RU"/>
          </a:p>
        </p:txBody>
      </p:sp>
      <p:sp>
        <p:nvSpPr>
          <p:cNvPr id="9" name="Номер слайда 8"/>
          <p:cNvSpPr>
            <a:spLocks noGrp="1"/>
          </p:cNvSpPr>
          <p:nvPr>
            <p:ph type="sldNum" sz="quarter" idx="15"/>
          </p:nvPr>
        </p:nvSpPr>
        <p:spPr/>
        <p:txBody>
          <a:bodyPr/>
          <a:lstStyle/>
          <a:p>
            <a:fld id="{B993618F-3271-4C84-B9A0-2B7E376E1492}"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C0CA05EF-1908-413D-99F2-7E96ED674ED7}" type="datetimeFigureOut">
              <a:rPr lang="ru-RU" smtClean="0"/>
              <a:t>18.03.2020</a:t>
            </a:fld>
            <a:endParaRPr lang="ru-RU"/>
          </a:p>
        </p:txBody>
      </p:sp>
      <p:sp>
        <p:nvSpPr>
          <p:cNvPr id="9" name="Номер слайда 8"/>
          <p:cNvSpPr>
            <a:spLocks noGrp="1"/>
          </p:cNvSpPr>
          <p:nvPr>
            <p:ph type="sldNum" sz="quarter" idx="11"/>
          </p:nvPr>
        </p:nvSpPr>
        <p:spPr/>
        <p:txBody>
          <a:bodyPr/>
          <a:lstStyle/>
          <a:p>
            <a:fld id="{B993618F-3271-4C84-B9A0-2B7E376E1492}"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0CA05EF-1908-413D-99F2-7E96ED674ED7}" type="datetimeFigureOut">
              <a:rPr lang="ru-RU" smtClean="0"/>
              <a:t>18.03.2020</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993618F-3271-4C84-B9A0-2B7E376E1492}"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4149080"/>
            <a:ext cx="6400800" cy="1080119"/>
          </a:xfrm>
        </p:spPr>
        <p:txBody>
          <a:bodyPr>
            <a:normAutofit/>
          </a:bodyPr>
          <a:lstStyle/>
          <a:p>
            <a:r>
              <a:rPr lang="ru-RU" dirty="0" smtClean="0"/>
              <a:t>Автор: Ведяшкин Сергей </a:t>
            </a:r>
            <a:r>
              <a:rPr lang="ru-RU" dirty="0" smtClean="0"/>
              <a:t>Викторович </a:t>
            </a:r>
            <a:endParaRPr lang="ru-RU" dirty="0"/>
          </a:p>
        </p:txBody>
      </p:sp>
      <p:sp>
        <p:nvSpPr>
          <p:cNvPr id="2" name="Заголовок 1"/>
          <p:cNvSpPr>
            <a:spLocks noGrp="1"/>
          </p:cNvSpPr>
          <p:nvPr>
            <p:ph type="ctrTitle"/>
          </p:nvPr>
        </p:nvSpPr>
        <p:spPr>
          <a:xfrm>
            <a:off x="683568" y="1484784"/>
            <a:ext cx="7772400" cy="1080120"/>
          </a:xfrm>
        </p:spPr>
        <p:style>
          <a:lnRef idx="1">
            <a:schemeClr val="accent2"/>
          </a:lnRef>
          <a:fillRef idx="3">
            <a:schemeClr val="accent2"/>
          </a:fillRef>
          <a:effectRef idx="2">
            <a:schemeClr val="accent2"/>
          </a:effectRef>
          <a:fontRef idx="minor">
            <a:schemeClr val="lt1"/>
          </a:fontRef>
        </p:style>
        <p:txBody>
          <a:bodyPr>
            <a:noAutofit/>
          </a:bodyPr>
          <a:lstStyle/>
          <a:p>
            <a:r>
              <a:rPr lang="ru-RU" sz="2800" spc="0" dirty="0" smtClean="0">
                <a:ln>
                  <a:noFill/>
                </a:ln>
                <a:solidFill>
                  <a:srgbClr val="FFFF00"/>
                </a:solidFill>
                <a:effectLst/>
              </a:rPr>
              <a:t>Система </a:t>
            </a:r>
            <a:r>
              <a:rPr lang="ru-RU" sz="2800" spc="0" dirty="0">
                <a:ln>
                  <a:noFill/>
                </a:ln>
                <a:solidFill>
                  <a:srgbClr val="FFFF00"/>
                </a:solidFill>
                <a:effectLst/>
              </a:rPr>
              <a:t>административных наказаний и общие правила их назначения</a:t>
            </a:r>
            <a:endParaRPr lang="ru-RU" sz="28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457200" y="2924943"/>
            <a:ext cx="8229600" cy="481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1532856" y="514207"/>
            <a:ext cx="6239544" cy="584775"/>
          </a:xfrm>
          <a:prstGeom prst="rect">
            <a:avLst/>
          </a:prstGeom>
        </p:spPr>
        <p:txBody>
          <a:bodyPr wrap="square">
            <a:spAutoFit/>
          </a:bodyPr>
          <a:lstStyle/>
          <a:p>
            <a:r>
              <a:rPr lang="ru-RU" sz="3200" dirty="0" smtClean="0"/>
              <a:t>Административное право </a:t>
            </a:r>
            <a:endParaRPr lang="ru-RU" sz="3200" dirty="0"/>
          </a:p>
        </p:txBody>
      </p:sp>
    </p:spTree>
    <p:extLst>
      <p:ext uri="{BB962C8B-B14F-4D97-AF65-F5344CB8AC3E}">
        <p14:creationId xmlns:p14="http://schemas.microsoft.com/office/powerpoint/2010/main" val="3311891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188641"/>
            <a:ext cx="8229600" cy="864096"/>
          </a:xfrm>
          <a:solidFill>
            <a:srgbClr val="FFC000"/>
          </a:solidFill>
        </p:spPr>
        <p:txBody>
          <a:bodyPr>
            <a:normAutofit fontScale="90000"/>
          </a:bodyPr>
          <a:lstStyle/>
          <a:p>
            <a:pPr algn="ctr"/>
            <a:r>
              <a:rPr lang="ru-RU" sz="2400" dirty="0">
                <a:solidFill>
                  <a:srgbClr val="0070C0"/>
                </a:solidFill>
              </a:rPr>
              <a:t>Административное выдворение за пределы Российской Федерации иностранного гражданина или лица без гражданства</a:t>
            </a:r>
          </a:p>
        </p:txBody>
      </p:sp>
      <p:sp>
        <p:nvSpPr>
          <p:cNvPr id="4" name="Объект 3"/>
          <p:cNvSpPr>
            <a:spLocks noGrp="1"/>
          </p:cNvSpPr>
          <p:nvPr>
            <p:ph idx="1"/>
          </p:nvPr>
        </p:nvSpPr>
        <p:spPr>
          <a:xfrm>
            <a:off x="457200" y="1124744"/>
            <a:ext cx="8229600" cy="4971256"/>
          </a:xfrm>
        </p:spPr>
        <p:txBody>
          <a:bodyPr>
            <a:normAutofit/>
          </a:bodyPr>
          <a:lstStyle/>
          <a:p>
            <a:pPr algn="just"/>
            <a:r>
              <a:rPr lang="ru-RU" sz="2000" dirty="0"/>
              <a:t>заключается в принудительном и контролируемом перемещении указанных граждан </a:t>
            </a:r>
            <a:r>
              <a:rPr lang="ru-RU" sz="2000" dirty="0" smtClean="0"/>
              <a:t>за </a:t>
            </a:r>
            <a:r>
              <a:rPr lang="ru-RU" sz="2000" dirty="0"/>
              <a:t>пределы Российской </a:t>
            </a:r>
            <a:r>
              <a:rPr lang="ru-RU" sz="2000" dirty="0" smtClean="0"/>
              <a:t>Федерации или в </a:t>
            </a:r>
            <a:r>
              <a:rPr lang="ru-RU" sz="2000" dirty="0"/>
              <a:t>контролируемом самостоятельном выезде иностранных </a:t>
            </a:r>
            <a:r>
              <a:rPr lang="ru-RU" sz="2000" dirty="0" smtClean="0"/>
              <a:t>граждан </a:t>
            </a:r>
            <a:r>
              <a:rPr lang="ru-RU" sz="2000" dirty="0"/>
              <a:t>из Российской Федерации</a:t>
            </a:r>
            <a:r>
              <a:rPr lang="ru-RU" sz="2000" dirty="0" smtClean="0"/>
              <a:t>.</a:t>
            </a:r>
          </a:p>
          <a:p>
            <a:pPr algn="just"/>
            <a:r>
              <a:rPr lang="ru-RU" sz="2000" dirty="0"/>
              <a:t>назначается судьей, а в случае совершения </a:t>
            </a:r>
            <a:r>
              <a:rPr lang="ru-RU" sz="2000" dirty="0" smtClean="0"/>
              <a:t>правонарушения </a:t>
            </a:r>
            <a:r>
              <a:rPr lang="ru-RU" sz="2000" dirty="0"/>
              <a:t>при въезде в </a:t>
            </a:r>
            <a:r>
              <a:rPr lang="ru-RU" sz="2000" dirty="0" smtClean="0"/>
              <a:t>РФ - соответствующими </a:t>
            </a:r>
            <a:r>
              <a:rPr lang="ru-RU" sz="2000" dirty="0"/>
              <a:t>должностными лицами</a:t>
            </a:r>
            <a:r>
              <a:rPr lang="ru-RU" sz="2000" dirty="0" smtClean="0"/>
              <a:t>.</a:t>
            </a:r>
          </a:p>
          <a:p>
            <a:pPr algn="just"/>
            <a:r>
              <a:rPr lang="ru-RU" sz="2000" dirty="0"/>
              <a:t>за счет средств таких иностранного гражданина или лица без гражданства либо за счет средств пригласившего их органа, дипломатического представительства или консульского учреждения иностранного государства, гражданином которого является выдворяемый иностранный гражданин, международной организации либо ее представительства, физического или юридического </a:t>
            </a:r>
            <a:r>
              <a:rPr lang="ru-RU" sz="2000" dirty="0" smtClean="0"/>
              <a:t>лица.</a:t>
            </a:r>
          </a:p>
          <a:p>
            <a:pPr algn="just"/>
            <a:r>
              <a:rPr lang="ru-RU" sz="2000" dirty="0" smtClean="0">
                <a:solidFill>
                  <a:srgbClr val="FF0000"/>
                </a:solidFill>
              </a:rPr>
              <a:t>Основной или дополнительный вид наказания!!!</a:t>
            </a:r>
            <a:endParaRPr lang="ru-RU" sz="2000" dirty="0">
              <a:solidFill>
                <a:srgbClr val="FF0000"/>
              </a:solidFill>
            </a:endParaRPr>
          </a:p>
        </p:txBody>
      </p:sp>
    </p:spTree>
    <p:extLst>
      <p:ext uri="{BB962C8B-B14F-4D97-AF65-F5344CB8AC3E}">
        <p14:creationId xmlns:p14="http://schemas.microsoft.com/office/powerpoint/2010/main" val="1452992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52400"/>
            <a:ext cx="8229600" cy="900336"/>
          </a:xfrm>
        </p:spPr>
        <p:style>
          <a:lnRef idx="2">
            <a:schemeClr val="dk1">
              <a:shade val="50000"/>
            </a:schemeClr>
          </a:lnRef>
          <a:fillRef idx="1">
            <a:schemeClr val="dk1"/>
          </a:fillRef>
          <a:effectRef idx="0">
            <a:schemeClr val="dk1"/>
          </a:effectRef>
          <a:fontRef idx="minor">
            <a:schemeClr val="lt1"/>
          </a:fontRef>
        </p:style>
        <p:txBody>
          <a:bodyPr>
            <a:normAutofit/>
          </a:bodyPr>
          <a:lstStyle/>
          <a:p>
            <a:pPr algn="ctr"/>
            <a:r>
              <a:rPr lang="ru-RU" dirty="0"/>
              <a:t>Дисквалификация</a:t>
            </a:r>
          </a:p>
        </p:txBody>
      </p:sp>
      <p:graphicFrame>
        <p:nvGraphicFramePr>
          <p:cNvPr id="8" name="Объект 7"/>
          <p:cNvGraphicFramePr>
            <a:graphicFrameLocks noGrp="1"/>
          </p:cNvGraphicFramePr>
          <p:nvPr>
            <p:ph idx="1"/>
            <p:extLst>
              <p:ext uri="{D42A27DB-BD31-4B8C-83A1-F6EECF244321}">
                <p14:modId xmlns:p14="http://schemas.microsoft.com/office/powerpoint/2010/main" val="2279995956"/>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5552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556792"/>
            <a:ext cx="8229600" cy="5040560"/>
          </a:xfrm>
          <a:solidFill>
            <a:schemeClr val="accent6">
              <a:lumMod val="75000"/>
            </a:schemeClr>
          </a:solidFill>
        </p:spPr>
        <p:style>
          <a:lnRef idx="3">
            <a:schemeClr val="lt1"/>
          </a:lnRef>
          <a:fillRef idx="1">
            <a:schemeClr val="accent4"/>
          </a:fillRef>
          <a:effectRef idx="1">
            <a:schemeClr val="accent4"/>
          </a:effectRef>
          <a:fontRef idx="minor">
            <a:schemeClr val="lt1"/>
          </a:fontRef>
        </p:style>
        <p:txBody>
          <a:bodyPr>
            <a:normAutofit fontScale="70000" lnSpcReduction="20000"/>
          </a:bodyPr>
          <a:lstStyle/>
          <a:p>
            <a:pPr marL="0" indent="0" algn="just">
              <a:buNone/>
            </a:pPr>
            <a:r>
              <a:rPr lang="ru-RU" dirty="0" smtClean="0"/>
              <a:t>- заключается </a:t>
            </a:r>
            <a:r>
              <a:rPr lang="ru-RU" dirty="0"/>
              <a:t>во временном прекращении деятельности лиц, осуществляющих предпринимательскую деятельность без образования юридического лица, юридических лиц, их филиалов, представительств, структурных подразделений, производственных участков, а также эксплуатации агрегатов, объектов, зданий или сооружений, осуществления отдельных видов деятельности (работ), оказания услуг. </a:t>
            </a:r>
            <a:endParaRPr lang="ru-RU" dirty="0" smtClean="0"/>
          </a:p>
          <a:p>
            <a:pPr marL="0" indent="0" algn="just">
              <a:buNone/>
            </a:pPr>
            <a:r>
              <a:rPr lang="ru-RU" dirty="0" smtClean="0"/>
              <a:t>- применяется </a:t>
            </a:r>
            <a:r>
              <a:rPr lang="ru-RU" dirty="0"/>
              <a:t>в случае угрозы жизни или здоровью людей, возникновения эпидемии, эпизоотии, заражения (засорения) </a:t>
            </a:r>
            <a:r>
              <a:rPr lang="ru-RU" dirty="0" err="1"/>
              <a:t>подкарантинных</a:t>
            </a:r>
            <a:r>
              <a:rPr lang="ru-RU" dirty="0"/>
              <a:t> объектов карантинными объектами, наступления радиационной аварии или техногенной катастрофы, </a:t>
            </a:r>
            <a:r>
              <a:rPr lang="ru-RU" dirty="0" smtClean="0"/>
              <a:t>и т.д.</a:t>
            </a:r>
          </a:p>
          <a:p>
            <a:pPr marL="0" indent="0" algn="just">
              <a:buNone/>
            </a:pPr>
            <a:r>
              <a:rPr lang="ru-RU" dirty="0" smtClean="0"/>
              <a:t>- устанавливается </a:t>
            </a:r>
            <a:r>
              <a:rPr lang="ru-RU" dirty="0"/>
              <a:t>на срок до девяноста суток. Срок административного приостановления деятельности исчисляется с момента фактического приостановления </a:t>
            </a:r>
            <a:r>
              <a:rPr lang="ru-RU" dirty="0" smtClean="0"/>
              <a:t>деятельности.</a:t>
            </a:r>
          </a:p>
          <a:p>
            <a:pPr marL="0" indent="0" algn="just">
              <a:buNone/>
            </a:pPr>
            <a:r>
              <a:rPr lang="ru-RU" dirty="0" smtClean="0"/>
              <a:t>-на </a:t>
            </a:r>
            <a:r>
              <a:rPr lang="ru-RU" dirty="0"/>
              <a:t>основании ходатайства лица, осуществляющего предпринимательскую деятельность без образования юридического лица, или юридического лица досрочно прекращают исполнение административного наказания в виде административного приостановления деятельности, если будет установлено, что устранены </a:t>
            </a:r>
            <a:r>
              <a:rPr lang="ru-RU" dirty="0" smtClean="0"/>
              <a:t>указанные обстоятельства.</a:t>
            </a:r>
          </a:p>
          <a:p>
            <a:pPr marL="0" indent="0" algn="just">
              <a:buNone/>
            </a:pPr>
            <a:r>
              <a:rPr lang="ru-RU" dirty="0" smtClean="0"/>
              <a:t>-Основной вид! Назначается судьей (</a:t>
            </a:r>
            <a:r>
              <a:rPr lang="ru-RU" dirty="0" err="1" smtClean="0"/>
              <a:t>искл</a:t>
            </a:r>
            <a:r>
              <a:rPr lang="ru-RU" dirty="0" smtClean="0"/>
              <a:t>.)!!! </a:t>
            </a:r>
          </a:p>
        </p:txBody>
      </p:sp>
      <p:sp>
        <p:nvSpPr>
          <p:cNvPr id="3" name="Заголовок 2"/>
          <p:cNvSpPr>
            <a:spLocks noGrp="1"/>
          </p:cNvSpPr>
          <p:nvPr>
            <p:ph type="title"/>
          </p:nvPr>
        </p:nvSpPr>
        <p:spPr>
          <a:xfrm>
            <a:off x="457200" y="152400"/>
            <a:ext cx="8229600" cy="1044352"/>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r>
              <a:rPr lang="ru-RU" dirty="0"/>
              <a:t>Административное приостановление деятельности</a:t>
            </a:r>
          </a:p>
        </p:txBody>
      </p:sp>
    </p:spTree>
    <p:extLst>
      <p:ext uri="{BB962C8B-B14F-4D97-AF65-F5344CB8AC3E}">
        <p14:creationId xmlns:p14="http://schemas.microsoft.com/office/powerpoint/2010/main" val="2841626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ln>
            <a:solidFill>
              <a:srgbClr val="00B0F0"/>
            </a:solidFill>
          </a:ln>
          <a:effectLst>
            <a:glow rad="228600">
              <a:schemeClr val="accent3">
                <a:satMod val="175000"/>
                <a:alpha val="40000"/>
              </a:schemeClr>
            </a:glow>
            <a:outerShdw blurRad="95000" rotWithShape="0">
              <a:srgbClr val="000000">
                <a:alpha val="50000"/>
              </a:srgbClr>
            </a:outerShdw>
            <a:softEdge rad="12700"/>
          </a:effectLst>
        </p:spPr>
        <p:style>
          <a:lnRef idx="3">
            <a:schemeClr val="lt1"/>
          </a:lnRef>
          <a:fillRef idx="1">
            <a:schemeClr val="accent6"/>
          </a:fillRef>
          <a:effectRef idx="1">
            <a:schemeClr val="accent6"/>
          </a:effectRef>
          <a:fontRef idx="minor">
            <a:schemeClr val="lt1"/>
          </a:fontRef>
        </p:style>
        <p:txBody>
          <a:bodyPr>
            <a:normAutofit/>
          </a:bodyPr>
          <a:lstStyle/>
          <a:p>
            <a:pPr marL="0" indent="0" algn="ctr">
              <a:buNone/>
            </a:pPr>
            <a:r>
              <a:rPr lang="ru-RU" sz="3600" dirty="0" smtClean="0"/>
              <a:t>- безвозмездные, общественно-полезные;</a:t>
            </a:r>
          </a:p>
          <a:p>
            <a:pPr marL="0" indent="0" algn="ctr">
              <a:buNone/>
            </a:pPr>
            <a:r>
              <a:rPr lang="ru-RU" sz="3600" dirty="0" smtClean="0"/>
              <a:t>- срочные (от 20 до 200часов);</a:t>
            </a:r>
          </a:p>
          <a:p>
            <a:pPr marL="0" indent="0" algn="ctr">
              <a:buNone/>
            </a:pPr>
            <a:r>
              <a:rPr lang="ru-RU" sz="3600" dirty="0" smtClean="0"/>
              <a:t>- основной вид;</a:t>
            </a:r>
          </a:p>
          <a:p>
            <a:pPr marL="0" indent="0" algn="ctr">
              <a:buNone/>
            </a:pPr>
            <a:r>
              <a:rPr lang="ru-RU" sz="3600" dirty="0" smtClean="0"/>
              <a:t>- назначаются судьей;</a:t>
            </a:r>
          </a:p>
          <a:p>
            <a:pPr marL="0" indent="0" algn="ctr">
              <a:buNone/>
            </a:pPr>
            <a:r>
              <a:rPr lang="ru-RU" sz="3600" dirty="0" smtClean="0"/>
              <a:t>- не назначаются отдельным категориям!</a:t>
            </a:r>
          </a:p>
          <a:p>
            <a:pPr algn="ctr">
              <a:buFontTx/>
              <a:buChar char="-"/>
            </a:pPr>
            <a:endParaRPr lang="ru-RU" sz="3600" dirty="0"/>
          </a:p>
        </p:txBody>
      </p:sp>
      <p:sp>
        <p:nvSpPr>
          <p:cNvPr id="3" name="Заголовок 2"/>
          <p:cNvSpPr>
            <a:spLocks noGrp="1"/>
          </p:cNvSpPr>
          <p:nvPr>
            <p:ph type="title"/>
          </p:nvPr>
        </p:nvSpPr>
        <p:spPr>
          <a:xfrm>
            <a:off x="457200" y="152400"/>
            <a:ext cx="8229600" cy="612304"/>
          </a:xfrm>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ru-RU" dirty="0" smtClean="0"/>
              <a:t>Обязательные работы</a:t>
            </a:r>
            <a:endParaRPr lang="ru-RU" dirty="0"/>
          </a:p>
        </p:txBody>
      </p:sp>
    </p:spTree>
    <p:extLst>
      <p:ext uri="{BB962C8B-B14F-4D97-AF65-F5344CB8AC3E}">
        <p14:creationId xmlns:p14="http://schemas.microsoft.com/office/powerpoint/2010/main" val="760684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996952"/>
            <a:ext cx="8229600" cy="3600400"/>
          </a:xfrm>
        </p:spPr>
        <p:style>
          <a:lnRef idx="0">
            <a:schemeClr val="accent5"/>
          </a:lnRef>
          <a:fillRef idx="3">
            <a:schemeClr val="accent5"/>
          </a:fillRef>
          <a:effectRef idx="3">
            <a:schemeClr val="accent5"/>
          </a:effectRef>
          <a:fontRef idx="minor">
            <a:schemeClr val="lt1"/>
          </a:fontRef>
        </p:style>
        <p:txBody>
          <a:bodyPr>
            <a:normAutofit fontScale="92500"/>
          </a:bodyPr>
          <a:lstStyle/>
          <a:p>
            <a:pPr marL="0" indent="0" algn="ctr">
              <a:buNone/>
            </a:pPr>
            <a:r>
              <a:rPr lang="ru-RU" dirty="0" smtClean="0"/>
              <a:t>- заключается во </a:t>
            </a:r>
            <a:r>
              <a:rPr lang="ru-RU" dirty="0"/>
              <a:t>временном запрете гражданину на посещение таких мест в дни проведения официальных спортивных соревнований и устанавливается за нарушение правил поведения зрителей при проведении официальных спортивных соревнований. </a:t>
            </a:r>
            <a:endParaRPr lang="ru-RU" dirty="0" smtClean="0"/>
          </a:p>
          <a:p>
            <a:pPr marL="0" indent="0" algn="ctr">
              <a:buNone/>
            </a:pPr>
            <a:r>
              <a:rPr lang="ru-RU" dirty="0" smtClean="0"/>
              <a:t>- назначается </a:t>
            </a:r>
            <a:r>
              <a:rPr lang="ru-RU" dirty="0"/>
              <a:t>судьей.</a:t>
            </a:r>
          </a:p>
          <a:p>
            <a:pPr marL="0" indent="0" algn="ctr">
              <a:buNone/>
            </a:pPr>
            <a:r>
              <a:rPr lang="ru-RU" dirty="0" smtClean="0"/>
              <a:t>-устанавливается </a:t>
            </a:r>
            <a:r>
              <a:rPr lang="ru-RU" dirty="0"/>
              <a:t>на срок от шести месяцев до семи лет</a:t>
            </a:r>
            <a:r>
              <a:rPr lang="ru-RU" dirty="0" smtClean="0"/>
              <a:t>.</a:t>
            </a:r>
          </a:p>
          <a:p>
            <a:pPr marL="0" indent="0" algn="ctr">
              <a:buNone/>
            </a:pPr>
            <a:r>
              <a:rPr lang="ru-RU" dirty="0" smtClean="0"/>
              <a:t>- основной или дополнительный вид</a:t>
            </a:r>
            <a:endParaRPr lang="ru-RU" dirty="0"/>
          </a:p>
        </p:txBody>
      </p:sp>
      <p:sp>
        <p:nvSpPr>
          <p:cNvPr id="3" name="Заголовок 2"/>
          <p:cNvSpPr>
            <a:spLocks noGrp="1"/>
          </p:cNvSpPr>
          <p:nvPr>
            <p:ph type="title"/>
          </p:nvPr>
        </p:nvSpPr>
        <p:spPr>
          <a:xfrm>
            <a:off x="457200" y="296416"/>
            <a:ext cx="8229600" cy="2412504"/>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ru-RU" dirty="0"/>
              <a:t>Административный запрет на посещение мест проведения официальных спортивных соревнований в дни их проведения</a:t>
            </a:r>
          </a:p>
        </p:txBody>
      </p:sp>
    </p:spTree>
    <p:extLst>
      <p:ext uri="{BB962C8B-B14F-4D97-AF65-F5344CB8AC3E}">
        <p14:creationId xmlns:p14="http://schemas.microsoft.com/office/powerpoint/2010/main" val="996830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lvl="0" indent="0" algn="just">
              <a:buNone/>
            </a:pPr>
            <a:r>
              <a:rPr lang="ru-RU" dirty="0" smtClean="0"/>
              <a:t> Учитываются:</a:t>
            </a:r>
          </a:p>
          <a:p>
            <a:pPr marL="0" lvl="0" indent="0" algn="just">
              <a:buNone/>
            </a:pPr>
            <a:r>
              <a:rPr lang="ru-RU" dirty="0" smtClean="0"/>
              <a:t>-  Смягчающие (ст. 4.2) или отягчающие (ст. 4.3) обстоятельства;</a:t>
            </a:r>
          </a:p>
          <a:p>
            <a:pPr marL="0" lvl="0" indent="0" algn="just">
              <a:buNone/>
            </a:pPr>
            <a:r>
              <a:rPr lang="ru-RU" dirty="0" smtClean="0"/>
              <a:t>- срок привлечения к административной ответственности;</a:t>
            </a:r>
          </a:p>
          <a:p>
            <a:pPr marL="0" lvl="0" indent="0" algn="just">
              <a:buNone/>
            </a:pPr>
            <a:r>
              <a:rPr lang="ru-RU" dirty="0" smtClean="0"/>
              <a:t>- характеристика личности правонарушителя;</a:t>
            </a:r>
          </a:p>
          <a:p>
            <a:pPr marL="0" lvl="0" indent="0" algn="just">
              <a:buNone/>
            </a:pPr>
            <a:r>
              <a:rPr lang="ru-RU" dirty="0" smtClean="0"/>
              <a:t>- имущественное или финансовое состояние правонарушителя</a:t>
            </a:r>
            <a:endParaRPr lang="ru-RU" dirty="0"/>
          </a:p>
        </p:txBody>
      </p:sp>
      <p:sp>
        <p:nvSpPr>
          <p:cNvPr id="3" name="Заголовок 2"/>
          <p:cNvSpPr>
            <a:spLocks noGrp="1"/>
          </p:cNvSpPr>
          <p:nvPr>
            <p:ph type="title"/>
          </p:nvPr>
        </p:nvSpPr>
        <p:spPr>
          <a:xfrm>
            <a:off x="457200" y="152400"/>
            <a:ext cx="8229600" cy="1116360"/>
          </a:xfrm>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ru-RU" dirty="0" smtClean="0">
                <a:solidFill>
                  <a:srgbClr val="FFC000"/>
                </a:solidFill>
              </a:rPr>
              <a:t>Назначение административных наказаний</a:t>
            </a:r>
            <a:endParaRPr lang="ru-RU" dirty="0">
              <a:solidFill>
                <a:srgbClr val="FFC000"/>
              </a:solidFill>
            </a:endParaRPr>
          </a:p>
        </p:txBody>
      </p:sp>
    </p:spTree>
    <p:extLst>
      <p:ext uri="{BB962C8B-B14F-4D97-AF65-F5344CB8AC3E}">
        <p14:creationId xmlns:p14="http://schemas.microsoft.com/office/powerpoint/2010/main" val="485322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ru-RU" dirty="0" smtClean="0">
                <a:solidFill>
                  <a:srgbClr val="FF0000"/>
                </a:solidFill>
              </a:rPr>
              <a:t>2 месяца, если дело рассматривается в адм. порядке;</a:t>
            </a:r>
          </a:p>
          <a:p>
            <a:r>
              <a:rPr lang="ru-RU" dirty="0" smtClean="0">
                <a:solidFill>
                  <a:srgbClr val="FF0000"/>
                </a:solidFill>
              </a:rPr>
              <a:t>3 месяца, если в судебном;</a:t>
            </a:r>
          </a:p>
          <a:p>
            <a:r>
              <a:rPr lang="ru-RU" dirty="0" smtClean="0">
                <a:solidFill>
                  <a:srgbClr val="0070C0"/>
                </a:solidFill>
              </a:rPr>
              <a:t>1 год (экологическое, трудовое, авторское, патентное, </a:t>
            </a:r>
            <a:r>
              <a:rPr lang="ru-RU" dirty="0" err="1" smtClean="0">
                <a:solidFill>
                  <a:srgbClr val="0070C0"/>
                </a:solidFill>
              </a:rPr>
              <a:t>природоресурсное</a:t>
            </a:r>
            <a:r>
              <a:rPr lang="ru-RU" dirty="0">
                <a:solidFill>
                  <a:srgbClr val="0070C0"/>
                </a:solidFill>
              </a:rPr>
              <a:t> </a:t>
            </a:r>
            <a:r>
              <a:rPr lang="ru-RU" dirty="0" smtClean="0">
                <a:solidFill>
                  <a:srgbClr val="0070C0"/>
                </a:solidFill>
              </a:rPr>
              <a:t>и т.д.);</a:t>
            </a:r>
          </a:p>
          <a:p>
            <a:r>
              <a:rPr lang="ru-RU" dirty="0" smtClean="0">
                <a:solidFill>
                  <a:srgbClr val="0070C0"/>
                </a:solidFill>
              </a:rPr>
              <a:t>2 </a:t>
            </a:r>
            <a:r>
              <a:rPr lang="ru-RU" dirty="0">
                <a:solidFill>
                  <a:srgbClr val="0070C0"/>
                </a:solidFill>
              </a:rPr>
              <a:t>года </a:t>
            </a:r>
            <a:r>
              <a:rPr lang="ru-RU" dirty="0" smtClean="0">
                <a:solidFill>
                  <a:srgbClr val="0070C0"/>
                </a:solidFill>
              </a:rPr>
              <a:t>(бюджетное, валютное , таможенное)</a:t>
            </a:r>
          </a:p>
          <a:p>
            <a:r>
              <a:rPr lang="ru-RU" dirty="0" smtClean="0">
                <a:solidFill>
                  <a:srgbClr val="0070C0"/>
                </a:solidFill>
              </a:rPr>
              <a:t>3 </a:t>
            </a:r>
            <a:r>
              <a:rPr lang="ru-RU" dirty="0">
                <a:solidFill>
                  <a:srgbClr val="0070C0"/>
                </a:solidFill>
              </a:rPr>
              <a:t>года </a:t>
            </a:r>
            <a:r>
              <a:rPr lang="ru-RU" dirty="0" smtClean="0">
                <a:solidFill>
                  <a:srgbClr val="0070C0"/>
                </a:solidFill>
              </a:rPr>
              <a:t>(полит партии, банкротство)</a:t>
            </a:r>
          </a:p>
          <a:p>
            <a:r>
              <a:rPr lang="ru-RU" dirty="0" smtClean="0">
                <a:solidFill>
                  <a:srgbClr val="0070C0"/>
                </a:solidFill>
              </a:rPr>
              <a:t>6 лет коррупция, терроризм)</a:t>
            </a:r>
          </a:p>
          <a:p>
            <a:pPr marL="0" indent="0">
              <a:buNone/>
            </a:pPr>
            <a:r>
              <a:rPr lang="ru-RU" dirty="0" smtClean="0">
                <a:solidFill>
                  <a:srgbClr val="FFFF00"/>
                </a:solidFill>
              </a:rPr>
              <a:t>Сроки исчисляются при длящемся со дня обнаружения, по общему правилу со дня совершения!!!!!!</a:t>
            </a:r>
            <a:endParaRPr lang="ru-RU" dirty="0">
              <a:solidFill>
                <a:srgbClr val="FFFF00"/>
              </a:solidFill>
            </a:endParaRPr>
          </a:p>
        </p:txBody>
      </p:sp>
      <p:sp>
        <p:nvSpPr>
          <p:cNvPr id="3" name="Заголовок 2"/>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ru-RU" dirty="0" smtClean="0"/>
              <a:t>Сроки привлечения к административной ответственности</a:t>
            </a:r>
            <a:endParaRPr lang="ru-RU" dirty="0"/>
          </a:p>
        </p:txBody>
      </p:sp>
    </p:spTree>
    <p:extLst>
      <p:ext uri="{BB962C8B-B14F-4D97-AF65-F5344CB8AC3E}">
        <p14:creationId xmlns:p14="http://schemas.microsoft.com/office/powerpoint/2010/main" val="427609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060848"/>
            <a:ext cx="8229600" cy="4035152"/>
          </a:xfrm>
        </p:spPr>
        <p:txBody>
          <a:bodyPr/>
          <a:lstStyle/>
          <a:p>
            <a:pPr marL="0" indent="0" algn="ctr">
              <a:buNone/>
            </a:pPr>
            <a:r>
              <a:rPr lang="ru-RU" dirty="0"/>
              <a:t>Лицо, которому назначено административное наказание за совершение административного правонарушения, считается подвергнутым данному наказанию со дня вступления в законную силу постановления о назначении административного наказания до истечения одного года со дня окончания исполнения данного постановления.</a:t>
            </a:r>
          </a:p>
        </p:txBody>
      </p:sp>
      <p:sp>
        <p:nvSpPr>
          <p:cNvPr id="3" name="Заголовок 2"/>
          <p:cNvSpPr>
            <a:spLocks noGrp="1"/>
          </p:cNvSpPr>
          <p:nvPr>
            <p:ph type="title"/>
          </p:nvPr>
        </p:nvSpPr>
        <p:spPr>
          <a:xfrm>
            <a:off x="457200" y="152400"/>
            <a:ext cx="8229600" cy="1764432"/>
          </a:xfrm>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ru-RU" dirty="0"/>
              <a:t>Срок, в течение которого лицо считается подвергнутым административному наказанию</a:t>
            </a:r>
          </a:p>
        </p:txBody>
      </p:sp>
    </p:spTree>
    <p:extLst>
      <p:ext uri="{BB962C8B-B14F-4D97-AF65-F5344CB8AC3E}">
        <p14:creationId xmlns:p14="http://schemas.microsoft.com/office/powerpoint/2010/main" val="1209797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476672"/>
            <a:ext cx="8229600" cy="5619328"/>
          </a:xfrm>
          <a:solidFill>
            <a:srgbClr val="002060"/>
          </a:solidFill>
        </p:spPr>
        <p:txBody>
          <a:bodyPr>
            <a:normAutofit/>
          </a:bodyPr>
          <a:lstStyle/>
          <a:p>
            <a:pPr marL="0" indent="0" algn="ctr">
              <a:buNone/>
            </a:pPr>
            <a:endParaRPr lang="ru-RU" sz="8000" dirty="0" smtClean="0"/>
          </a:p>
          <a:p>
            <a:pPr marL="0" indent="0" algn="ctr">
              <a:buNone/>
            </a:pPr>
            <a:r>
              <a:rPr lang="ru-RU" sz="8000" dirty="0" smtClean="0"/>
              <a:t>Спасибо за внимание!</a:t>
            </a:r>
            <a:endParaRPr lang="ru-RU" sz="8000" dirty="0"/>
          </a:p>
        </p:txBody>
      </p:sp>
    </p:spTree>
    <p:extLst>
      <p:ext uri="{BB962C8B-B14F-4D97-AF65-F5344CB8AC3E}">
        <p14:creationId xmlns:p14="http://schemas.microsoft.com/office/powerpoint/2010/main" val="3283942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23528" y="188640"/>
            <a:ext cx="8229600" cy="648072"/>
          </a:xfrm>
        </p:spPr>
        <p:style>
          <a:lnRef idx="0">
            <a:schemeClr val="accent4"/>
          </a:lnRef>
          <a:fillRef idx="3">
            <a:schemeClr val="accent4"/>
          </a:fillRef>
          <a:effectRef idx="3">
            <a:schemeClr val="accent4"/>
          </a:effectRef>
          <a:fontRef idx="minor">
            <a:schemeClr val="lt1"/>
          </a:fontRef>
        </p:style>
        <p:txBody>
          <a:bodyPr>
            <a:normAutofit/>
          </a:bodyPr>
          <a:lstStyle/>
          <a:p>
            <a:pPr algn="ctr"/>
            <a:r>
              <a:rPr lang="ru-RU" sz="3200" dirty="0" smtClean="0"/>
              <a:t>Темы </a:t>
            </a:r>
            <a:r>
              <a:rPr lang="ru-RU" sz="3200" dirty="0" err="1" smtClean="0"/>
              <a:t>вебинаров</a:t>
            </a:r>
            <a:r>
              <a:rPr lang="ru-RU" sz="3200" dirty="0" smtClean="0"/>
              <a:t> текущего семестра</a:t>
            </a:r>
            <a:endParaRPr lang="ru-RU" sz="3200" dirty="0"/>
          </a:p>
        </p:txBody>
      </p:sp>
      <p:sp>
        <p:nvSpPr>
          <p:cNvPr id="2" name="Объект 1"/>
          <p:cNvSpPr>
            <a:spLocks noGrp="1"/>
          </p:cNvSpPr>
          <p:nvPr>
            <p:ph idx="1"/>
          </p:nvPr>
        </p:nvSpPr>
        <p:spPr>
          <a:xfrm>
            <a:off x="457200" y="1052736"/>
            <a:ext cx="8229600" cy="5043264"/>
          </a:xfrm>
          <a:solidFill>
            <a:schemeClr val="accent6">
              <a:lumMod val="50000"/>
            </a:schemeClr>
          </a:solidFill>
        </p:spPr>
        <p:txBody>
          <a:bodyPr>
            <a:normAutofit/>
          </a:bodyPr>
          <a:lstStyle/>
          <a:p>
            <a:pPr marL="0" indent="0" algn="just">
              <a:buNone/>
            </a:pPr>
            <a:r>
              <a:rPr lang="en-US" dirty="0" smtClean="0"/>
              <a:t>1</a:t>
            </a:r>
            <a:r>
              <a:rPr lang="ru-RU" dirty="0" smtClean="0"/>
              <a:t>.Сущность </a:t>
            </a:r>
            <a:r>
              <a:rPr lang="ru-RU" dirty="0"/>
              <a:t>административной ответственности, административное правонарушение;    </a:t>
            </a:r>
          </a:p>
          <a:p>
            <a:pPr marL="0" indent="0" algn="just">
              <a:buNone/>
            </a:pPr>
            <a:r>
              <a:rPr lang="en-US" dirty="0" smtClean="0"/>
              <a:t>2</a:t>
            </a:r>
            <a:r>
              <a:rPr lang="ru-RU" dirty="0" smtClean="0"/>
              <a:t>.Система </a:t>
            </a:r>
            <a:r>
              <a:rPr lang="ru-RU" dirty="0" smtClean="0"/>
              <a:t>административных наказаний и общие правила их назначения;</a:t>
            </a:r>
            <a:endParaRPr lang="ru-RU" dirty="0"/>
          </a:p>
          <a:p>
            <a:pPr algn="just"/>
            <a:endParaRPr lang="ru-RU" dirty="0"/>
          </a:p>
        </p:txBody>
      </p:sp>
    </p:spTree>
    <p:extLst>
      <p:ext uri="{BB962C8B-B14F-4D97-AF65-F5344CB8AC3E}">
        <p14:creationId xmlns:p14="http://schemas.microsoft.com/office/powerpoint/2010/main" val="2361205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52400"/>
            <a:ext cx="8229600" cy="756320"/>
          </a:xfrm>
          <a:solidFill>
            <a:schemeClr val="bg2"/>
          </a:solidFill>
        </p:spPr>
        <p:txBody>
          <a:bodyPr>
            <a:normAutofit fontScale="90000"/>
          </a:bodyPr>
          <a:lstStyle/>
          <a:p>
            <a:pPr algn="ctr"/>
            <a:r>
              <a:rPr lang="ru-RU" dirty="0" smtClean="0">
                <a:solidFill>
                  <a:srgbClr val="00B0F0"/>
                </a:solidFill>
              </a:rPr>
              <a:t>Цели административных наказаний</a:t>
            </a:r>
            <a:endParaRPr lang="ru-RU" dirty="0">
              <a:solidFill>
                <a:srgbClr val="00B0F0"/>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025471454"/>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1091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116632"/>
            <a:ext cx="8229600" cy="1224136"/>
          </a:xfrm>
        </p:spPr>
        <p:style>
          <a:lnRef idx="0">
            <a:schemeClr val="accent6"/>
          </a:lnRef>
          <a:fillRef idx="3">
            <a:schemeClr val="accent6"/>
          </a:fillRef>
          <a:effectRef idx="3">
            <a:schemeClr val="accent6"/>
          </a:effectRef>
          <a:fontRef idx="minor">
            <a:schemeClr val="lt1"/>
          </a:fontRef>
        </p:style>
        <p:txBody>
          <a:bodyPr>
            <a:normAutofit fontScale="90000"/>
          </a:bodyPr>
          <a:lstStyle/>
          <a:p>
            <a:pPr algn="ctr"/>
            <a:r>
              <a:rPr lang="ru-RU" dirty="0" smtClean="0"/>
              <a:t>Виды административных наказаний </a:t>
            </a:r>
            <a:br>
              <a:rPr lang="ru-RU" dirty="0" smtClean="0"/>
            </a:br>
            <a:r>
              <a:rPr lang="ru-RU" dirty="0" smtClean="0"/>
              <a:t>ст. 3.2. КоАП РФ</a:t>
            </a:r>
            <a:endParaRPr lang="ru-RU" dirty="0"/>
          </a:p>
        </p:txBody>
      </p:sp>
      <p:sp>
        <p:nvSpPr>
          <p:cNvPr id="2" name="Объект 1"/>
          <p:cNvSpPr>
            <a:spLocks noGrp="1"/>
          </p:cNvSpPr>
          <p:nvPr>
            <p:ph idx="1"/>
          </p:nvPr>
        </p:nvSpPr>
        <p:spPr>
          <a:xfrm>
            <a:off x="457200" y="1340768"/>
            <a:ext cx="8229600" cy="5328592"/>
          </a:xfrm>
          <a:solidFill>
            <a:srgbClr val="0070C0"/>
          </a:solidFill>
        </p:spPr>
        <p:txBody>
          <a:bodyPr>
            <a:noAutofit/>
          </a:bodyPr>
          <a:lstStyle/>
          <a:p>
            <a:pPr marL="0" indent="0">
              <a:buNone/>
            </a:pPr>
            <a:r>
              <a:rPr lang="ru-RU" sz="2100" dirty="0" smtClean="0">
                <a:solidFill>
                  <a:srgbClr val="FFFF00"/>
                </a:solidFill>
              </a:rPr>
              <a:t>- </a:t>
            </a:r>
            <a:r>
              <a:rPr lang="ru-RU" sz="2100" dirty="0">
                <a:solidFill>
                  <a:srgbClr val="FF0000"/>
                </a:solidFill>
              </a:rPr>
              <a:t>предупреждение;</a:t>
            </a:r>
          </a:p>
          <a:p>
            <a:pPr marL="0" indent="0">
              <a:buNone/>
            </a:pPr>
            <a:r>
              <a:rPr lang="ru-RU" sz="2100" dirty="0" smtClean="0">
                <a:solidFill>
                  <a:srgbClr val="FF0000"/>
                </a:solidFill>
              </a:rPr>
              <a:t>- </a:t>
            </a:r>
            <a:r>
              <a:rPr lang="ru-RU" sz="2100" dirty="0">
                <a:solidFill>
                  <a:srgbClr val="FF0000"/>
                </a:solidFill>
              </a:rPr>
              <a:t>административный штраф;</a:t>
            </a:r>
          </a:p>
          <a:p>
            <a:pPr marL="0" indent="0">
              <a:buNone/>
            </a:pPr>
            <a:r>
              <a:rPr lang="ru-RU" sz="2100" dirty="0" smtClean="0">
                <a:solidFill>
                  <a:srgbClr val="FF0000"/>
                </a:solidFill>
              </a:rPr>
              <a:t>-конфискация </a:t>
            </a:r>
            <a:r>
              <a:rPr lang="ru-RU" sz="2100" dirty="0">
                <a:solidFill>
                  <a:srgbClr val="FF0000"/>
                </a:solidFill>
              </a:rPr>
              <a:t>орудия совершения или предмета административного правонарушения;</a:t>
            </a:r>
          </a:p>
          <a:p>
            <a:pPr marL="0" indent="0">
              <a:buNone/>
            </a:pPr>
            <a:r>
              <a:rPr lang="ru-RU" sz="2100" dirty="0" smtClean="0">
                <a:solidFill>
                  <a:srgbClr val="FFFF00"/>
                </a:solidFill>
              </a:rPr>
              <a:t>- </a:t>
            </a:r>
            <a:r>
              <a:rPr lang="ru-RU" sz="2100" dirty="0">
                <a:solidFill>
                  <a:srgbClr val="FFFF00"/>
                </a:solidFill>
              </a:rPr>
              <a:t>лишение специального права, предоставленного физическому лицу;</a:t>
            </a:r>
          </a:p>
          <a:p>
            <a:pPr marL="0" indent="0">
              <a:buNone/>
            </a:pPr>
            <a:r>
              <a:rPr lang="ru-RU" sz="2100" dirty="0" smtClean="0">
                <a:solidFill>
                  <a:srgbClr val="FFFF00"/>
                </a:solidFill>
              </a:rPr>
              <a:t>- </a:t>
            </a:r>
            <a:r>
              <a:rPr lang="ru-RU" sz="2100" dirty="0">
                <a:solidFill>
                  <a:srgbClr val="FFFF00"/>
                </a:solidFill>
              </a:rPr>
              <a:t>административный арест;</a:t>
            </a:r>
          </a:p>
          <a:p>
            <a:pPr marL="0" indent="0">
              <a:buNone/>
            </a:pPr>
            <a:r>
              <a:rPr lang="ru-RU" sz="2100" dirty="0" smtClean="0">
                <a:solidFill>
                  <a:srgbClr val="FFFF00"/>
                </a:solidFill>
              </a:rPr>
              <a:t>-административное </a:t>
            </a:r>
            <a:r>
              <a:rPr lang="ru-RU" sz="2100" dirty="0">
                <a:solidFill>
                  <a:srgbClr val="FFFF00"/>
                </a:solidFill>
              </a:rPr>
              <a:t>выдворение за пределы Российской Федерации иностранного гражданина или лица без гражданства;</a:t>
            </a:r>
          </a:p>
          <a:p>
            <a:pPr marL="0" indent="0">
              <a:buNone/>
            </a:pPr>
            <a:r>
              <a:rPr lang="ru-RU" sz="2100" dirty="0" smtClean="0">
                <a:solidFill>
                  <a:srgbClr val="FFFF00"/>
                </a:solidFill>
              </a:rPr>
              <a:t>- </a:t>
            </a:r>
            <a:r>
              <a:rPr lang="ru-RU" sz="2100" dirty="0">
                <a:solidFill>
                  <a:srgbClr val="FFFF00"/>
                </a:solidFill>
              </a:rPr>
              <a:t>дисквалификация;</a:t>
            </a:r>
          </a:p>
          <a:p>
            <a:pPr marL="0" indent="0">
              <a:buNone/>
            </a:pPr>
            <a:r>
              <a:rPr lang="ru-RU" sz="2100" dirty="0" smtClean="0">
                <a:solidFill>
                  <a:srgbClr val="FF0000"/>
                </a:solidFill>
              </a:rPr>
              <a:t>- </a:t>
            </a:r>
            <a:r>
              <a:rPr lang="ru-RU" sz="2100" dirty="0">
                <a:solidFill>
                  <a:srgbClr val="FF0000"/>
                </a:solidFill>
              </a:rPr>
              <a:t>административное приостановление деятельности;</a:t>
            </a:r>
          </a:p>
          <a:p>
            <a:pPr marL="0" indent="0">
              <a:buNone/>
            </a:pPr>
            <a:r>
              <a:rPr lang="ru-RU" sz="2100" dirty="0" smtClean="0">
                <a:solidFill>
                  <a:srgbClr val="FFFF00"/>
                </a:solidFill>
              </a:rPr>
              <a:t>- обязательные </a:t>
            </a:r>
            <a:r>
              <a:rPr lang="ru-RU" sz="2100" dirty="0">
                <a:solidFill>
                  <a:srgbClr val="FFFF00"/>
                </a:solidFill>
              </a:rPr>
              <a:t>работы;</a:t>
            </a:r>
          </a:p>
          <a:p>
            <a:pPr marL="0" indent="0">
              <a:buNone/>
            </a:pPr>
            <a:r>
              <a:rPr lang="ru-RU" sz="2100" dirty="0" smtClean="0">
                <a:solidFill>
                  <a:srgbClr val="FFFF00"/>
                </a:solidFill>
              </a:rPr>
              <a:t>- </a:t>
            </a:r>
            <a:r>
              <a:rPr lang="ru-RU" sz="2100" dirty="0">
                <a:solidFill>
                  <a:srgbClr val="FFFF00"/>
                </a:solidFill>
              </a:rPr>
              <a:t>административный запрет на посещение мест проведения официальных спортивных соревнований в дни их проведения</a:t>
            </a:r>
            <a:r>
              <a:rPr lang="ru-RU" sz="2100" dirty="0" smtClean="0">
                <a:solidFill>
                  <a:srgbClr val="FFFF00"/>
                </a:solidFill>
              </a:rPr>
              <a:t>.</a:t>
            </a:r>
            <a:endParaRPr lang="ru-RU" sz="2100" dirty="0">
              <a:solidFill>
                <a:srgbClr val="FFFF00"/>
              </a:solidFill>
            </a:endParaRPr>
          </a:p>
        </p:txBody>
      </p:sp>
    </p:spTree>
    <p:extLst>
      <p:ext uri="{BB962C8B-B14F-4D97-AF65-F5344CB8AC3E}">
        <p14:creationId xmlns:p14="http://schemas.microsoft.com/office/powerpoint/2010/main" val="4058966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1"/>
            <a:ext cx="8229600" cy="828328"/>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a:r>
              <a:rPr lang="ru-RU" dirty="0" smtClean="0">
                <a:solidFill>
                  <a:schemeClr val="tx1"/>
                </a:solidFill>
              </a:rPr>
              <a:t>ПРЕДУПРЕЖДЕНИЕ</a:t>
            </a:r>
            <a:endParaRPr lang="ru-RU" dirty="0">
              <a:solidFill>
                <a:schemeClr val="tx1"/>
              </a:solidFill>
            </a:endParaRPr>
          </a:p>
        </p:txBody>
      </p:sp>
      <p:sp>
        <p:nvSpPr>
          <p:cNvPr id="3" name="Объект 2"/>
          <p:cNvSpPr>
            <a:spLocks noGrp="1"/>
          </p:cNvSpPr>
          <p:nvPr>
            <p:ph idx="1"/>
          </p:nvPr>
        </p:nvSpPr>
        <p:spPr>
          <a:xfrm>
            <a:off x="457200" y="1196752"/>
            <a:ext cx="8229600" cy="4899247"/>
          </a:xfrm>
        </p:spPr>
        <p:style>
          <a:lnRef idx="2">
            <a:schemeClr val="accent5">
              <a:shade val="50000"/>
            </a:schemeClr>
          </a:lnRef>
          <a:fillRef idx="1">
            <a:schemeClr val="accent5"/>
          </a:fillRef>
          <a:effectRef idx="0">
            <a:schemeClr val="accent5"/>
          </a:effectRef>
          <a:fontRef idx="minor">
            <a:schemeClr val="lt1"/>
          </a:fontRef>
        </p:style>
        <p:txBody>
          <a:bodyPr>
            <a:normAutofit fontScale="92500" lnSpcReduction="20000"/>
          </a:bodyPr>
          <a:lstStyle/>
          <a:p>
            <a:pPr marL="0" indent="0" algn="just">
              <a:buNone/>
            </a:pPr>
            <a:r>
              <a:rPr lang="ru-RU" dirty="0" smtClean="0"/>
              <a:t>- </a:t>
            </a:r>
            <a:r>
              <a:rPr lang="ru-RU" dirty="0"/>
              <a:t>мера административного наказания, выраженная в </a:t>
            </a:r>
            <a:r>
              <a:rPr lang="ru-RU" b="1" i="1" u="sng" dirty="0"/>
              <a:t>официальном</a:t>
            </a:r>
            <a:r>
              <a:rPr lang="ru-RU" u="sng" dirty="0"/>
              <a:t> </a:t>
            </a:r>
            <a:r>
              <a:rPr lang="ru-RU" b="1" i="1" u="sng" dirty="0"/>
              <a:t>порицании</a:t>
            </a:r>
            <a:r>
              <a:rPr lang="ru-RU" u="sng" dirty="0"/>
              <a:t> </a:t>
            </a:r>
            <a:r>
              <a:rPr lang="ru-RU" dirty="0"/>
              <a:t>физического или юридического лица. </a:t>
            </a:r>
            <a:endParaRPr lang="ru-RU" dirty="0" smtClean="0"/>
          </a:p>
          <a:p>
            <a:pPr marL="0" indent="0" algn="just">
              <a:buNone/>
            </a:pPr>
            <a:r>
              <a:rPr lang="ru-RU" dirty="0" smtClean="0"/>
              <a:t>- </a:t>
            </a:r>
            <a:r>
              <a:rPr lang="ru-RU" dirty="0"/>
              <a:t>выносится </a:t>
            </a:r>
            <a:r>
              <a:rPr lang="ru-RU" b="1" i="1" u="sng" dirty="0"/>
              <a:t>в письменной форме.</a:t>
            </a:r>
          </a:p>
          <a:p>
            <a:pPr marL="0" indent="0" algn="just">
              <a:buNone/>
            </a:pPr>
            <a:r>
              <a:rPr lang="ru-RU" dirty="0" smtClean="0"/>
              <a:t>- устанавливается </a:t>
            </a:r>
            <a:r>
              <a:rPr lang="ru-RU" dirty="0"/>
              <a:t>за </a:t>
            </a:r>
            <a:r>
              <a:rPr lang="ru-RU" b="1" i="1" u="sng" dirty="0"/>
              <a:t>впервые совершенные административные правонарушения при отсутствии причинения вреда или возникновения угрозы причинения вреда</a:t>
            </a:r>
            <a:r>
              <a:rPr lang="ru-RU" dirty="0"/>
              <a:t> жизни и здоровью людей, объектам животного и растительного мира, окружающей среде, объектам культурного наследия (памятникам истории и культуры) народов Российской Федерации, безопасности государства, угрозы чрезвычайных ситуаций природного и техногенного характера, а также при отсутствии имущественного ущерба</a:t>
            </a:r>
            <a:r>
              <a:rPr lang="ru-RU" dirty="0" smtClean="0"/>
              <a:t>.</a:t>
            </a:r>
          </a:p>
          <a:p>
            <a:pPr marL="0" indent="0" algn="just">
              <a:buNone/>
            </a:pPr>
            <a:r>
              <a:rPr lang="ru-RU" dirty="0" smtClean="0">
                <a:solidFill>
                  <a:srgbClr val="FF0000"/>
                </a:solidFill>
              </a:rPr>
              <a:t>ОСНОВНОЙ ВИД НАКАЗАНИЯ!!!</a:t>
            </a:r>
            <a:endParaRPr lang="ru-RU" dirty="0">
              <a:solidFill>
                <a:srgbClr val="FF0000"/>
              </a:solidFill>
            </a:endParaRPr>
          </a:p>
          <a:p>
            <a:pPr marL="0" indent="0" algn="just">
              <a:buNone/>
            </a:pPr>
            <a:endParaRPr lang="ru-RU" dirty="0"/>
          </a:p>
          <a:p>
            <a:endParaRPr lang="ru-RU" dirty="0"/>
          </a:p>
        </p:txBody>
      </p:sp>
    </p:spTree>
    <p:extLst>
      <p:ext uri="{BB962C8B-B14F-4D97-AF65-F5344CB8AC3E}">
        <p14:creationId xmlns:p14="http://schemas.microsoft.com/office/powerpoint/2010/main" val="4192913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52400"/>
            <a:ext cx="8229600" cy="756320"/>
          </a:xfrm>
          <a:solidFill>
            <a:schemeClr val="tx1"/>
          </a:solidFill>
        </p:spPr>
        <p:txBody>
          <a:bodyPr>
            <a:normAutofit/>
          </a:bodyPr>
          <a:lstStyle/>
          <a:p>
            <a:pPr algn="ctr"/>
            <a:r>
              <a:rPr lang="ru-RU" sz="3600" dirty="0" smtClean="0">
                <a:solidFill>
                  <a:srgbClr val="FFFF00"/>
                </a:solidFill>
              </a:rPr>
              <a:t>АДМИНИСТРАТИВНЫЙ ШТРАФ</a:t>
            </a:r>
            <a:endParaRPr lang="ru-RU" sz="3600" dirty="0">
              <a:solidFill>
                <a:srgbClr val="FFFF00"/>
              </a:solidFill>
            </a:endParaRPr>
          </a:p>
        </p:txBody>
      </p:sp>
      <p:sp>
        <p:nvSpPr>
          <p:cNvPr id="2" name="Объект 1"/>
          <p:cNvSpPr>
            <a:spLocks noGrp="1"/>
          </p:cNvSpPr>
          <p:nvPr>
            <p:ph idx="1"/>
          </p:nvPr>
        </p:nvSpPr>
        <p:spPr>
          <a:xfrm>
            <a:off x="457200" y="980728"/>
            <a:ext cx="8229600" cy="5472608"/>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a:buNone/>
            </a:pPr>
            <a:r>
              <a:rPr lang="ru-RU" sz="2400" dirty="0">
                <a:solidFill>
                  <a:srgbClr val="C00000"/>
                </a:solidFill>
              </a:rPr>
              <a:t>- является денежным взысканием, выражается в </a:t>
            </a:r>
            <a:r>
              <a:rPr lang="ru-RU" sz="2400" dirty="0" smtClean="0">
                <a:solidFill>
                  <a:srgbClr val="C00000"/>
                </a:solidFill>
              </a:rPr>
              <a:t>рублях;</a:t>
            </a:r>
          </a:p>
          <a:p>
            <a:pPr marL="0" indent="0" algn="just">
              <a:buNone/>
            </a:pPr>
            <a:r>
              <a:rPr lang="ru-RU" sz="2400" dirty="0" smtClean="0">
                <a:solidFill>
                  <a:srgbClr val="C00000"/>
                </a:solidFill>
              </a:rPr>
              <a:t>- размеры для: граждан, должностных лиц, юр. лиц (</a:t>
            </a:r>
            <a:r>
              <a:rPr lang="ru-RU" sz="2400" dirty="0" err="1" smtClean="0">
                <a:solidFill>
                  <a:srgbClr val="C00000"/>
                </a:solidFill>
              </a:rPr>
              <a:t>миним</a:t>
            </a:r>
            <a:r>
              <a:rPr lang="ru-RU" sz="2400" dirty="0" smtClean="0">
                <a:solidFill>
                  <a:srgbClr val="C00000"/>
                </a:solidFill>
              </a:rPr>
              <a:t>., </a:t>
            </a:r>
            <a:r>
              <a:rPr lang="ru-RU" sz="2400" dirty="0" err="1" smtClean="0">
                <a:solidFill>
                  <a:srgbClr val="C00000"/>
                </a:solidFill>
              </a:rPr>
              <a:t>предельн</a:t>
            </a:r>
            <a:r>
              <a:rPr lang="ru-RU" sz="2400" dirty="0" smtClean="0">
                <a:solidFill>
                  <a:srgbClr val="C00000"/>
                </a:solidFill>
              </a:rPr>
              <a:t>, макс.); </a:t>
            </a:r>
            <a:r>
              <a:rPr lang="ru-RU" sz="2400" dirty="0" err="1" smtClean="0">
                <a:solidFill>
                  <a:srgbClr val="C00000"/>
                </a:solidFill>
              </a:rPr>
              <a:t>кратн</a:t>
            </a:r>
            <a:r>
              <a:rPr lang="ru-RU" sz="2400" dirty="0" smtClean="0">
                <a:solidFill>
                  <a:srgbClr val="C00000"/>
                </a:solidFill>
              </a:rPr>
              <a:t>!!!</a:t>
            </a:r>
          </a:p>
          <a:p>
            <a:pPr marL="0" indent="0" algn="just">
              <a:buNone/>
            </a:pPr>
            <a:r>
              <a:rPr lang="ru-RU" sz="2400" dirty="0" smtClean="0">
                <a:solidFill>
                  <a:srgbClr val="C00000"/>
                </a:solidFill>
              </a:rPr>
              <a:t>- не </a:t>
            </a:r>
            <a:r>
              <a:rPr lang="ru-RU" sz="2400" dirty="0">
                <a:solidFill>
                  <a:srgbClr val="C00000"/>
                </a:solidFill>
              </a:rPr>
              <a:t>может применяться к сержантам, старшинам, солдатам и матросам, проходящим военную службу по призыву, а также к курсантам военных профессиональных образовательных организаций и военных образовательных организаций высшего образования до заключения с ними контракта о прохождении военной службы</a:t>
            </a:r>
            <a:r>
              <a:rPr lang="ru-RU" sz="3200" dirty="0" smtClean="0">
                <a:solidFill>
                  <a:srgbClr val="C00000"/>
                </a:solidFill>
              </a:rPr>
              <a:t>.</a:t>
            </a:r>
          </a:p>
          <a:p>
            <a:pPr marL="0" indent="0" algn="just">
              <a:buNone/>
            </a:pPr>
            <a:r>
              <a:rPr lang="ru-RU" sz="3200" dirty="0" smtClean="0">
                <a:solidFill>
                  <a:srgbClr val="C00000"/>
                </a:solidFill>
              </a:rPr>
              <a:t>-ОСНОВНОЙ ВИД НАКАЗАНИЯ!</a:t>
            </a:r>
          </a:p>
          <a:p>
            <a:pPr algn="just">
              <a:buFontTx/>
              <a:buChar char="-"/>
            </a:pPr>
            <a:endParaRPr lang="ru-RU" sz="3200" dirty="0" smtClean="0">
              <a:solidFill>
                <a:srgbClr val="C00000"/>
              </a:solidFill>
            </a:endParaRPr>
          </a:p>
        </p:txBody>
      </p:sp>
    </p:spTree>
    <p:extLst>
      <p:ext uri="{BB962C8B-B14F-4D97-AF65-F5344CB8AC3E}">
        <p14:creationId xmlns:p14="http://schemas.microsoft.com/office/powerpoint/2010/main" val="2584327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52400"/>
            <a:ext cx="8229600" cy="1044352"/>
          </a:xfrm>
          <a:solidFill>
            <a:srgbClr val="92D050"/>
          </a:solidFill>
        </p:spPr>
        <p:txBody>
          <a:bodyPr>
            <a:normAutofit/>
          </a:bodyPr>
          <a:lstStyle/>
          <a:p>
            <a:pPr algn="ctr"/>
            <a:r>
              <a:rPr lang="ru-RU" sz="2800" dirty="0">
                <a:solidFill>
                  <a:srgbClr val="FF0000"/>
                </a:solidFill>
              </a:rPr>
              <a:t>Конфискация орудия совершения или предмета административного правонарушения</a:t>
            </a:r>
          </a:p>
        </p:txBody>
      </p:sp>
      <p:sp>
        <p:nvSpPr>
          <p:cNvPr id="2" name="Объект 1"/>
          <p:cNvSpPr>
            <a:spLocks noGrp="1"/>
          </p:cNvSpPr>
          <p:nvPr>
            <p:ph idx="1"/>
          </p:nvPr>
        </p:nvSpPr>
        <p:spPr>
          <a:xfrm>
            <a:off x="457200" y="1412776"/>
            <a:ext cx="8229600" cy="4683224"/>
          </a:xfrm>
        </p:spPr>
        <p:style>
          <a:lnRef idx="3">
            <a:schemeClr val="lt1"/>
          </a:lnRef>
          <a:fillRef idx="1">
            <a:schemeClr val="accent4"/>
          </a:fillRef>
          <a:effectRef idx="1">
            <a:schemeClr val="accent4"/>
          </a:effectRef>
          <a:fontRef idx="minor">
            <a:schemeClr val="lt1"/>
          </a:fontRef>
        </p:style>
        <p:txBody>
          <a:bodyPr>
            <a:normAutofit lnSpcReduction="10000"/>
          </a:bodyPr>
          <a:lstStyle/>
          <a:p>
            <a:pPr marL="0" indent="0" algn="just">
              <a:buNone/>
            </a:pPr>
            <a:r>
              <a:rPr lang="ru-RU" dirty="0" smtClean="0"/>
              <a:t>- принудительное </a:t>
            </a:r>
            <a:r>
              <a:rPr lang="ru-RU" dirty="0"/>
              <a:t>безвозмездное обращение в федеральную собственность или в собственность субъекта Российской Федерации не изъятых из оборота вещей. </a:t>
            </a:r>
            <a:endParaRPr lang="ru-RU" dirty="0" smtClean="0"/>
          </a:p>
          <a:p>
            <a:pPr marL="0" indent="0" algn="just">
              <a:buNone/>
            </a:pPr>
            <a:r>
              <a:rPr lang="ru-RU" dirty="0" smtClean="0"/>
              <a:t>- конфискация </a:t>
            </a:r>
            <a:r>
              <a:rPr lang="ru-RU" dirty="0"/>
              <a:t>охотничьего оружия, боевых припасов и других дозволенных орудий охоты или рыболовства не может применяться к лицам, для которых охота или рыболовство является основным законным источником средств к существованию</a:t>
            </a:r>
            <a:r>
              <a:rPr lang="ru-RU" dirty="0" smtClean="0"/>
              <a:t>.</a:t>
            </a:r>
          </a:p>
          <a:p>
            <a:pPr marL="0" indent="0" algn="just">
              <a:buNone/>
            </a:pPr>
            <a:r>
              <a:rPr lang="ru-RU" dirty="0" smtClean="0"/>
              <a:t>-НАЗНАЧАЕТСЯ ТОЛЬКО СУДЬЕЙ. </a:t>
            </a:r>
          </a:p>
          <a:p>
            <a:pPr marL="0" indent="0" algn="just">
              <a:buNone/>
            </a:pPr>
            <a:r>
              <a:rPr lang="ru-RU" dirty="0"/>
              <a:t>-</a:t>
            </a:r>
            <a:r>
              <a:rPr lang="ru-RU" dirty="0" smtClean="0"/>
              <a:t>ОСНОВНОЙ</a:t>
            </a:r>
            <a:r>
              <a:rPr lang="en-US" dirty="0" smtClean="0"/>
              <a:t>/</a:t>
            </a:r>
            <a:r>
              <a:rPr lang="ru-RU" dirty="0" smtClean="0"/>
              <a:t>ДОПОЛНИТЕЛЬНЫЙ </a:t>
            </a:r>
          </a:p>
          <a:p>
            <a:pPr marL="0" indent="0" algn="just">
              <a:buNone/>
            </a:pPr>
            <a:r>
              <a:rPr lang="ru-RU" dirty="0" smtClean="0"/>
              <a:t>ВИД НАКАЗАНИЯ</a:t>
            </a:r>
            <a:endParaRPr lang="ru-RU" dirty="0"/>
          </a:p>
        </p:txBody>
      </p:sp>
    </p:spTree>
    <p:extLst>
      <p:ext uri="{BB962C8B-B14F-4D97-AF65-F5344CB8AC3E}">
        <p14:creationId xmlns:p14="http://schemas.microsoft.com/office/powerpoint/2010/main" val="1811302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348880"/>
            <a:ext cx="8229600" cy="4176464"/>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ru-RU" sz="1800" dirty="0" smtClean="0"/>
              <a:t>- </a:t>
            </a:r>
            <a:r>
              <a:rPr lang="ru-RU" sz="2400" dirty="0" smtClean="0"/>
              <a:t>ПРИМЕНЯЕТСЯ ТОЛЬКО К ФИЗ. ЛИЦАМ</a:t>
            </a:r>
          </a:p>
          <a:p>
            <a:pPr marL="0" indent="0" algn="ctr">
              <a:buNone/>
            </a:pPr>
            <a:r>
              <a:rPr lang="ru-RU" sz="2400" dirty="0" smtClean="0"/>
              <a:t>- ЛИШЕНИЕ ПРАВА ОХОТЫ, ПРАВА НА ОРУЖИЕ, ПРАВА НА ИСПОЛЬЗОВАНИЕ ВЫСОКОЧАСТОТНЫХ РЕСУРСОВ – </a:t>
            </a:r>
            <a:r>
              <a:rPr lang="ru-RU" sz="2400" dirty="0" smtClean="0">
                <a:solidFill>
                  <a:srgbClr val="FF0000"/>
                </a:solidFill>
              </a:rPr>
              <a:t>ОСНОВНОЙ ВИД НАКАЗАНИЯ;</a:t>
            </a:r>
          </a:p>
          <a:p>
            <a:pPr marL="0" indent="0" algn="ctr">
              <a:buNone/>
            </a:pPr>
            <a:r>
              <a:rPr lang="ru-RU" sz="2400" dirty="0" smtClean="0"/>
              <a:t>- ЛИШЕНИЕ ПРАВА УПРАВЛЕНИЯ ТС-</a:t>
            </a:r>
            <a:r>
              <a:rPr lang="ru-RU" sz="2400" dirty="0" smtClean="0">
                <a:solidFill>
                  <a:srgbClr val="FF0000"/>
                </a:solidFill>
              </a:rPr>
              <a:t>ДОПОЛНИТЕЛЬНЫЙ!</a:t>
            </a:r>
            <a:r>
              <a:rPr lang="ru-RU" sz="2400" dirty="0" smtClean="0"/>
              <a:t> </a:t>
            </a:r>
          </a:p>
          <a:p>
            <a:pPr marL="0" indent="0" algn="ctr">
              <a:buNone/>
            </a:pPr>
            <a:r>
              <a:rPr lang="ru-RU" sz="2400" dirty="0"/>
              <a:t>Срок лишения специального права не может быть менее одного месяца и более трех лет.</a:t>
            </a:r>
          </a:p>
          <a:p>
            <a:pPr marL="0" indent="0" algn="ctr">
              <a:buNone/>
            </a:pPr>
            <a:r>
              <a:rPr lang="ru-RU" sz="2400" dirty="0" smtClean="0"/>
              <a:t>(ИНВАЛИДЫ, ОХОТНИКИ)</a:t>
            </a:r>
          </a:p>
          <a:p>
            <a:pPr algn="just">
              <a:buFontTx/>
              <a:buChar char="-"/>
            </a:pPr>
            <a:endParaRPr lang="ru-RU" sz="1800" dirty="0"/>
          </a:p>
        </p:txBody>
      </p:sp>
      <p:sp>
        <p:nvSpPr>
          <p:cNvPr id="3" name="Заголовок 2"/>
          <p:cNvSpPr>
            <a:spLocks noGrp="1"/>
          </p:cNvSpPr>
          <p:nvPr>
            <p:ph type="title"/>
          </p:nvPr>
        </p:nvSpPr>
        <p:spPr>
          <a:xfrm>
            <a:off x="457200" y="152400"/>
            <a:ext cx="8229600" cy="1764432"/>
          </a:xfrm>
        </p:spPr>
        <p:style>
          <a:lnRef idx="3">
            <a:schemeClr val="lt1"/>
          </a:lnRef>
          <a:fillRef idx="1">
            <a:schemeClr val="accent6"/>
          </a:fillRef>
          <a:effectRef idx="1">
            <a:schemeClr val="accent6"/>
          </a:effectRef>
          <a:fontRef idx="minor">
            <a:schemeClr val="lt1"/>
          </a:fontRef>
        </p:style>
        <p:txBody>
          <a:bodyPr>
            <a:normAutofit/>
          </a:bodyPr>
          <a:lstStyle/>
          <a:p>
            <a:pPr algn="ctr"/>
            <a:r>
              <a:rPr lang="ru-RU" dirty="0" smtClean="0"/>
              <a:t>ЛИШЕНИЕ СПЕЦИАЛЬНОГО ПРАВА</a:t>
            </a:r>
            <a:endParaRPr lang="ru-RU" dirty="0"/>
          </a:p>
        </p:txBody>
      </p:sp>
    </p:spTree>
    <p:extLst>
      <p:ext uri="{BB962C8B-B14F-4D97-AF65-F5344CB8AC3E}">
        <p14:creationId xmlns:p14="http://schemas.microsoft.com/office/powerpoint/2010/main" val="1872123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188640"/>
            <a:ext cx="8229600" cy="648072"/>
          </a:xfrm>
          <a:solidFill>
            <a:schemeClr val="accent5">
              <a:lumMod val="60000"/>
              <a:lumOff val="40000"/>
            </a:schemeClr>
          </a:solidFill>
        </p:spPr>
        <p:txBody>
          <a:bodyPr>
            <a:normAutofit fontScale="90000"/>
          </a:bodyPr>
          <a:lstStyle/>
          <a:p>
            <a:pPr algn="ctr"/>
            <a:r>
              <a:rPr lang="ru-RU" dirty="0" smtClean="0">
                <a:solidFill>
                  <a:srgbClr val="00B0F0"/>
                </a:solidFill>
              </a:rPr>
              <a:t>Административный арест</a:t>
            </a:r>
            <a:endParaRPr lang="ru-RU" dirty="0">
              <a:solidFill>
                <a:srgbClr val="00B0F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735185363"/>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24921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531</TotalTime>
  <Words>1133</Words>
  <Application>Microsoft Office PowerPoint</Application>
  <PresentationFormat>Экран (4:3)</PresentationFormat>
  <Paragraphs>95</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Бумажная</vt:lpstr>
      <vt:lpstr>Система административных наказаний и общие правила их назначения</vt:lpstr>
      <vt:lpstr>Темы вебинаров текущего семестра</vt:lpstr>
      <vt:lpstr>Цели административных наказаний</vt:lpstr>
      <vt:lpstr>Виды административных наказаний  ст. 3.2. КоАП РФ</vt:lpstr>
      <vt:lpstr>ПРЕДУПРЕЖДЕНИЕ</vt:lpstr>
      <vt:lpstr>АДМИНИСТРАТИВНЫЙ ШТРАФ</vt:lpstr>
      <vt:lpstr>Конфискация орудия совершения или предмета административного правонарушения</vt:lpstr>
      <vt:lpstr>ЛИШЕНИЕ СПЕЦИАЛЬНОГО ПРАВА</vt:lpstr>
      <vt:lpstr>Административный арест</vt:lpstr>
      <vt:lpstr>Административное выдворение за пределы Российской Федерации иностранного гражданина или лица без гражданства</vt:lpstr>
      <vt:lpstr>Дисквалификация</vt:lpstr>
      <vt:lpstr>Административное приостановление деятельности</vt:lpstr>
      <vt:lpstr>Обязательные работы</vt:lpstr>
      <vt:lpstr>Административный запрет на посещение мест проведения официальных спортивных соревнований в дни их проведения</vt:lpstr>
      <vt:lpstr>Назначение административных наказаний</vt:lpstr>
      <vt:lpstr>Сроки привлечения к административной ответственности</vt:lpstr>
      <vt:lpstr>Срок, в течение которого лицо считается подвергнутым административному наказанию</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Сущность административного права и административные правоотношения</dc:title>
  <dc:creator>Worker</dc:creator>
  <cp:lastModifiedBy>Worker</cp:lastModifiedBy>
  <cp:revision>58</cp:revision>
  <dcterms:created xsi:type="dcterms:W3CDTF">2018-04-12T17:11:23Z</dcterms:created>
  <dcterms:modified xsi:type="dcterms:W3CDTF">2020-03-18T06:03:04Z</dcterms:modified>
</cp:coreProperties>
</file>