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56" r:id="rId2"/>
    <p:sldId id="257" r:id="rId3"/>
    <p:sldId id="277" r:id="rId4"/>
    <p:sldId id="258" r:id="rId5"/>
    <p:sldId id="274" r:id="rId6"/>
    <p:sldId id="275" r:id="rId7"/>
    <p:sldId id="273" r:id="rId8"/>
    <p:sldId id="284" r:id="rId9"/>
    <p:sldId id="262" r:id="rId10"/>
    <p:sldId id="278" r:id="rId11"/>
    <p:sldId id="280" r:id="rId12"/>
    <p:sldId id="281" r:id="rId13"/>
    <p:sldId id="282" r:id="rId14"/>
    <p:sldId id="286" r:id="rId15"/>
    <p:sldId id="272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20" autoAdjust="0"/>
  </p:normalViewPr>
  <p:slideViewPr>
    <p:cSldViewPr>
      <p:cViewPr>
        <p:scale>
          <a:sx n="115" d="100"/>
          <a:sy n="115" d="100"/>
        </p:scale>
        <p:origin x="-8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A89249-417B-42D1-A5D9-E13B66F4119A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BAEDB49A-51A8-4C3B-8E10-8D83F4C3A7CF}">
      <dgm:prSet phldrT="[Текст]"/>
      <dgm:spPr/>
      <dgm:t>
        <a:bodyPr/>
        <a:lstStyle/>
        <a:p>
          <a:r>
            <a:rPr lang="ru-RU" dirty="0" smtClean="0"/>
            <a:t>СУБЪЕКТ</a:t>
          </a:r>
          <a:endParaRPr lang="ru-RU" dirty="0"/>
        </a:p>
      </dgm:t>
    </dgm:pt>
    <dgm:pt modelId="{2DFCBEC1-AFA4-40D4-955C-831AE7381F22}" type="parTrans" cxnId="{2BAE5EFF-EE0E-4219-90B5-D05AD223C08D}">
      <dgm:prSet/>
      <dgm:spPr/>
      <dgm:t>
        <a:bodyPr/>
        <a:lstStyle/>
        <a:p>
          <a:endParaRPr lang="ru-RU"/>
        </a:p>
      </dgm:t>
    </dgm:pt>
    <dgm:pt modelId="{493FD457-42DA-44D0-A776-859F4120289F}" type="sibTrans" cxnId="{2BAE5EFF-EE0E-4219-90B5-D05AD223C08D}">
      <dgm:prSet/>
      <dgm:spPr/>
      <dgm:t>
        <a:bodyPr/>
        <a:lstStyle/>
        <a:p>
          <a:endParaRPr lang="ru-RU"/>
        </a:p>
      </dgm:t>
    </dgm:pt>
    <dgm:pt modelId="{8011D459-2E95-4F52-8472-CEB391B1217E}">
      <dgm:prSet phldrT="[Текст]"/>
      <dgm:spPr/>
      <dgm:t>
        <a:bodyPr/>
        <a:lstStyle/>
        <a:p>
          <a:r>
            <a:rPr lang="ru-RU" dirty="0" smtClean="0"/>
            <a:t>ОБЪЕКТ</a:t>
          </a:r>
          <a:endParaRPr lang="ru-RU" dirty="0"/>
        </a:p>
      </dgm:t>
    </dgm:pt>
    <dgm:pt modelId="{72AD97B2-0172-4A87-A96D-1448EB692786}" type="parTrans" cxnId="{14A4FB93-8747-4DB8-B708-44B54D6502AE}">
      <dgm:prSet/>
      <dgm:spPr/>
      <dgm:t>
        <a:bodyPr/>
        <a:lstStyle/>
        <a:p>
          <a:endParaRPr lang="ru-RU"/>
        </a:p>
      </dgm:t>
    </dgm:pt>
    <dgm:pt modelId="{6BC8691B-3AD7-4479-87CB-6129F689E342}" type="sibTrans" cxnId="{14A4FB93-8747-4DB8-B708-44B54D6502AE}">
      <dgm:prSet/>
      <dgm:spPr/>
      <dgm:t>
        <a:bodyPr/>
        <a:lstStyle/>
        <a:p>
          <a:endParaRPr lang="ru-RU"/>
        </a:p>
      </dgm:t>
    </dgm:pt>
    <dgm:pt modelId="{FA55DF88-B0CD-482C-86CF-D7BB2422BC88}">
      <dgm:prSet phldrT="[Текст]"/>
      <dgm:spPr/>
      <dgm:t>
        <a:bodyPr/>
        <a:lstStyle/>
        <a:p>
          <a:r>
            <a:rPr lang="ru-RU" dirty="0" smtClean="0"/>
            <a:t>СУБЪЕКТИВНАЯ СТОРОНА</a:t>
          </a:r>
          <a:endParaRPr lang="ru-RU" dirty="0"/>
        </a:p>
      </dgm:t>
    </dgm:pt>
    <dgm:pt modelId="{314B07B1-13E4-472F-8B01-5D174389D596}" type="parTrans" cxnId="{C8115581-D0C5-4FA8-A460-434DE522FD81}">
      <dgm:prSet/>
      <dgm:spPr/>
      <dgm:t>
        <a:bodyPr/>
        <a:lstStyle/>
        <a:p>
          <a:endParaRPr lang="ru-RU"/>
        </a:p>
      </dgm:t>
    </dgm:pt>
    <dgm:pt modelId="{4F19B6BF-97CA-4560-8CE5-4785F7A4B192}" type="sibTrans" cxnId="{C8115581-D0C5-4FA8-A460-434DE522FD81}">
      <dgm:prSet/>
      <dgm:spPr/>
      <dgm:t>
        <a:bodyPr/>
        <a:lstStyle/>
        <a:p>
          <a:endParaRPr lang="ru-RU"/>
        </a:p>
      </dgm:t>
    </dgm:pt>
    <dgm:pt modelId="{AE9474ED-1B65-4722-81CF-07CAEC4FAED0}">
      <dgm:prSet phldrT="[Текст]"/>
      <dgm:spPr/>
      <dgm:t>
        <a:bodyPr/>
        <a:lstStyle/>
        <a:p>
          <a:r>
            <a:rPr lang="ru-RU" dirty="0" smtClean="0"/>
            <a:t>ОБЪЕКТИВНАЯ СТОРОНА</a:t>
          </a:r>
          <a:endParaRPr lang="ru-RU" dirty="0"/>
        </a:p>
      </dgm:t>
    </dgm:pt>
    <dgm:pt modelId="{A192A577-9B16-4B9F-89DC-FB084293A4FB}" type="parTrans" cxnId="{396B9ADF-08CE-4E8C-B6D1-E33EAEAD992C}">
      <dgm:prSet/>
      <dgm:spPr/>
      <dgm:t>
        <a:bodyPr/>
        <a:lstStyle/>
        <a:p>
          <a:endParaRPr lang="ru-RU"/>
        </a:p>
      </dgm:t>
    </dgm:pt>
    <dgm:pt modelId="{22E86886-2152-4B9F-8B2F-4145FE544017}" type="sibTrans" cxnId="{396B9ADF-08CE-4E8C-B6D1-E33EAEAD992C}">
      <dgm:prSet/>
      <dgm:spPr/>
      <dgm:t>
        <a:bodyPr/>
        <a:lstStyle/>
        <a:p>
          <a:endParaRPr lang="ru-RU"/>
        </a:p>
      </dgm:t>
    </dgm:pt>
    <dgm:pt modelId="{DC16BE1F-C68D-4127-ABF3-26881D6CD53E}" type="pres">
      <dgm:prSet presAssocID="{C5A89249-417B-42D1-A5D9-E13B66F4119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54DC0B1-220B-4CC6-8C34-C2C0037BBE85}" type="pres">
      <dgm:prSet presAssocID="{BAEDB49A-51A8-4C3B-8E10-8D83F4C3A7C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8FDB7D-1551-430B-B347-0025D8F16826}" type="pres">
      <dgm:prSet presAssocID="{493FD457-42DA-44D0-A776-859F4120289F}" presName="sibTrans" presStyleCnt="0"/>
      <dgm:spPr/>
    </dgm:pt>
    <dgm:pt modelId="{2D03BE3C-8901-4919-B2CF-8EDC0E3EF5C6}" type="pres">
      <dgm:prSet presAssocID="{8011D459-2E95-4F52-8472-CEB391B1217E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62D5CB-F358-494F-8489-CFDD526C9EF1}" type="pres">
      <dgm:prSet presAssocID="{6BC8691B-3AD7-4479-87CB-6129F689E342}" presName="sibTrans" presStyleCnt="0"/>
      <dgm:spPr/>
    </dgm:pt>
    <dgm:pt modelId="{1E881B31-B196-4D00-9A29-90957E5CE1F1}" type="pres">
      <dgm:prSet presAssocID="{FA55DF88-B0CD-482C-86CF-D7BB2422BC88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FF341C-1EC5-4949-AC5A-1E2398295821}" type="pres">
      <dgm:prSet presAssocID="{4F19B6BF-97CA-4560-8CE5-4785F7A4B192}" presName="sibTrans" presStyleCnt="0"/>
      <dgm:spPr/>
    </dgm:pt>
    <dgm:pt modelId="{C9F94A50-8D42-4BB3-A711-6BAA6EB32AF0}" type="pres">
      <dgm:prSet presAssocID="{AE9474ED-1B65-4722-81CF-07CAEC4FAED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3C21542-D71C-4B89-A8FE-6CCC4072C701}" type="presOf" srcId="{C5A89249-417B-42D1-A5D9-E13B66F4119A}" destId="{DC16BE1F-C68D-4127-ABF3-26881D6CD53E}" srcOrd="0" destOrd="0" presId="urn:microsoft.com/office/officeart/2005/8/layout/default"/>
    <dgm:cxn modelId="{14A4FB93-8747-4DB8-B708-44B54D6502AE}" srcId="{C5A89249-417B-42D1-A5D9-E13B66F4119A}" destId="{8011D459-2E95-4F52-8472-CEB391B1217E}" srcOrd="1" destOrd="0" parTransId="{72AD97B2-0172-4A87-A96D-1448EB692786}" sibTransId="{6BC8691B-3AD7-4479-87CB-6129F689E342}"/>
    <dgm:cxn modelId="{BB7984D5-19B0-454F-856A-41BA2144B4E3}" type="presOf" srcId="{AE9474ED-1B65-4722-81CF-07CAEC4FAED0}" destId="{C9F94A50-8D42-4BB3-A711-6BAA6EB32AF0}" srcOrd="0" destOrd="0" presId="urn:microsoft.com/office/officeart/2005/8/layout/default"/>
    <dgm:cxn modelId="{396B9ADF-08CE-4E8C-B6D1-E33EAEAD992C}" srcId="{C5A89249-417B-42D1-A5D9-E13B66F4119A}" destId="{AE9474ED-1B65-4722-81CF-07CAEC4FAED0}" srcOrd="3" destOrd="0" parTransId="{A192A577-9B16-4B9F-89DC-FB084293A4FB}" sibTransId="{22E86886-2152-4B9F-8B2F-4145FE544017}"/>
    <dgm:cxn modelId="{C8115581-D0C5-4FA8-A460-434DE522FD81}" srcId="{C5A89249-417B-42D1-A5D9-E13B66F4119A}" destId="{FA55DF88-B0CD-482C-86CF-D7BB2422BC88}" srcOrd="2" destOrd="0" parTransId="{314B07B1-13E4-472F-8B01-5D174389D596}" sibTransId="{4F19B6BF-97CA-4560-8CE5-4785F7A4B192}"/>
    <dgm:cxn modelId="{685C3B2B-FF96-4CA5-B1EA-65BF76A4227B}" type="presOf" srcId="{BAEDB49A-51A8-4C3B-8E10-8D83F4C3A7CF}" destId="{A54DC0B1-220B-4CC6-8C34-C2C0037BBE85}" srcOrd="0" destOrd="0" presId="urn:microsoft.com/office/officeart/2005/8/layout/default"/>
    <dgm:cxn modelId="{6D526525-245A-4621-8C19-0D030E2EFA30}" type="presOf" srcId="{8011D459-2E95-4F52-8472-CEB391B1217E}" destId="{2D03BE3C-8901-4919-B2CF-8EDC0E3EF5C6}" srcOrd="0" destOrd="0" presId="urn:microsoft.com/office/officeart/2005/8/layout/default"/>
    <dgm:cxn modelId="{2BAE5EFF-EE0E-4219-90B5-D05AD223C08D}" srcId="{C5A89249-417B-42D1-A5D9-E13B66F4119A}" destId="{BAEDB49A-51A8-4C3B-8E10-8D83F4C3A7CF}" srcOrd="0" destOrd="0" parTransId="{2DFCBEC1-AFA4-40D4-955C-831AE7381F22}" sibTransId="{493FD457-42DA-44D0-A776-859F4120289F}"/>
    <dgm:cxn modelId="{9AD8C977-9528-452D-AA75-6F72EF620201}" type="presOf" srcId="{FA55DF88-B0CD-482C-86CF-D7BB2422BC88}" destId="{1E881B31-B196-4D00-9A29-90957E5CE1F1}" srcOrd="0" destOrd="0" presId="urn:microsoft.com/office/officeart/2005/8/layout/default"/>
    <dgm:cxn modelId="{7D8CFBC9-F66A-446C-9628-10CCEEF5A844}" type="presParOf" srcId="{DC16BE1F-C68D-4127-ABF3-26881D6CD53E}" destId="{A54DC0B1-220B-4CC6-8C34-C2C0037BBE85}" srcOrd="0" destOrd="0" presId="urn:microsoft.com/office/officeart/2005/8/layout/default"/>
    <dgm:cxn modelId="{40DB1309-4977-465B-8234-DD84B71B6BB1}" type="presParOf" srcId="{DC16BE1F-C68D-4127-ABF3-26881D6CD53E}" destId="{028FDB7D-1551-430B-B347-0025D8F16826}" srcOrd="1" destOrd="0" presId="urn:microsoft.com/office/officeart/2005/8/layout/default"/>
    <dgm:cxn modelId="{82543AB1-C015-4117-A4E9-B35F235AB85D}" type="presParOf" srcId="{DC16BE1F-C68D-4127-ABF3-26881D6CD53E}" destId="{2D03BE3C-8901-4919-B2CF-8EDC0E3EF5C6}" srcOrd="2" destOrd="0" presId="urn:microsoft.com/office/officeart/2005/8/layout/default"/>
    <dgm:cxn modelId="{3D50BF20-9E7F-41AB-A79E-AE73B0EA69F5}" type="presParOf" srcId="{DC16BE1F-C68D-4127-ABF3-26881D6CD53E}" destId="{0E62D5CB-F358-494F-8489-CFDD526C9EF1}" srcOrd="3" destOrd="0" presId="urn:microsoft.com/office/officeart/2005/8/layout/default"/>
    <dgm:cxn modelId="{E0CB16DD-5F56-4F81-9722-57D51D5738CC}" type="presParOf" srcId="{DC16BE1F-C68D-4127-ABF3-26881D6CD53E}" destId="{1E881B31-B196-4D00-9A29-90957E5CE1F1}" srcOrd="4" destOrd="0" presId="urn:microsoft.com/office/officeart/2005/8/layout/default"/>
    <dgm:cxn modelId="{9881AAAD-90E6-48C6-9253-DE0D798FCEC9}" type="presParOf" srcId="{DC16BE1F-C68D-4127-ABF3-26881D6CD53E}" destId="{3AFF341C-1EC5-4949-AC5A-1E2398295821}" srcOrd="5" destOrd="0" presId="urn:microsoft.com/office/officeart/2005/8/layout/default"/>
    <dgm:cxn modelId="{069A997C-072B-4B66-B15D-320D3E0FC524}" type="presParOf" srcId="{DC16BE1F-C68D-4127-ABF3-26881D6CD53E}" destId="{C9F94A50-8D42-4BB3-A711-6BAA6EB32AF0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5B74A3-0E40-4ED5-A984-C325B6108E1F}" type="doc">
      <dgm:prSet loTypeId="urn:microsoft.com/office/officeart/2005/8/layout/matrix2" loCatId="matrix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598BB04-880B-41BC-80FF-F612F6F03422}">
      <dgm:prSet phldrT="[Текст]"/>
      <dgm:spPr/>
      <dgm:t>
        <a:bodyPr/>
        <a:lstStyle/>
        <a:p>
          <a:r>
            <a:rPr lang="ru-RU" dirty="0" smtClean="0"/>
            <a:t>ТО, НА ЧТО НАПРАВЛЕНО НЕПРАВОМЕРНОЕ ПОСЯГАТЕЛЬСТВО</a:t>
          </a:r>
          <a:endParaRPr lang="ru-RU" dirty="0"/>
        </a:p>
      </dgm:t>
    </dgm:pt>
    <dgm:pt modelId="{54C1694B-0B50-4C22-8D2F-0E8493733D55}" type="parTrans" cxnId="{EBC4A245-DDE2-45C6-84C9-2631EC9640B1}">
      <dgm:prSet/>
      <dgm:spPr/>
      <dgm:t>
        <a:bodyPr/>
        <a:lstStyle/>
        <a:p>
          <a:endParaRPr lang="ru-RU"/>
        </a:p>
      </dgm:t>
    </dgm:pt>
    <dgm:pt modelId="{90457D0E-403C-4EAF-BDB0-55BE391703FE}" type="sibTrans" cxnId="{EBC4A245-DDE2-45C6-84C9-2631EC9640B1}">
      <dgm:prSet/>
      <dgm:spPr/>
      <dgm:t>
        <a:bodyPr/>
        <a:lstStyle/>
        <a:p>
          <a:endParaRPr lang="ru-RU"/>
        </a:p>
      </dgm:t>
    </dgm:pt>
    <dgm:pt modelId="{0F2C405F-5964-4258-B13C-21F6CDEB0CAF}">
      <dgm:prSet phldrT="[Текст]"/>
      <dgm:spPr/>
      <dgm:t>
        <a:bodyPr/>
        <a:lstStyle/>
        <a:p>
          <a:r>
            <a:rPr lang="ru-RU" dirty="0" smtClean="0"/>
            <a:t>ОБЩИЙ</a:t>
          </a:r>
          <a:endParaRPr lang="ru-RU" dirty="0"/>
        </a:p>
      </dgm:t>
    </dgm:pt>
    <dgm:pt modelId="{51059A59-BEFC-42A3-A10C-C3DABBC7A8B9}" type="parTrans" cxnId="{CA63EC90-58E2-43C0-90D3-1F739C41C642}">
      <dgm:prSet/>
      <dgm:spPr/>
      <dgm:t>
        <a:bodyPr/>
        <a:lstStyle/>
        <a:p>
          <a:endParaRPr lang="ru-RU"/>
        </a:p>
      </dgm:t>
    </dgm:pt>
    <dgm:pt modelId="{77124BA4-62F6-42CB-BF96-FD0D5DA27632}" type="sibTrans" cxnId="{CA63EC90-58E2-43C0-90D3-1F739C41C642}">
      <dgm:prSet/>
      <dgm:spPr/>
      <dgm:t>
        <a:bodyPr/>
        <a:lstStyle/>
        <a:p>
          <a:endParaRPr lang="ru-RU"/>
        </a:p>
      </dgm:t>
    </dgm:pt>
    <dgm:pt modelId="{274923DB-3864-48C5-B021-4A6597B07BF9}">
      <dgm:prSet phldrT="[Текст]"/>
      <dgm:spPr/>
      <dgm:t>
        <a:bodyPr/>
        <a:lstStyle/>
        <a:p>
          <a:r>
            <a:rPr lang="ru-RU" dirty="0" smtClean="0"/>
            <a:t>РОДОВОЙ</a:t>
          </a:r>
          <a:endParaRPr lang="ru-RU" dirty="0"/>
        </a:p>
      </dgm:t>
    </dgm:pt>
    <dgm:pt modelId="{EBC79BC6-935A-40FD-8133-F1A80667C406}" type="parTrans" cxnId="{D8468537-6945-4BD4-A5B7-74C7CC9DA371}">
      <dgm:prSet/>
      <dgm:spPr/>
      <dgm:t>
        <a:bodyPr/>
        <a:lstStyle/>
        <a:p>
          <a:endParaRPr lang="ru-RU"/>
        </a:p>
      </dgm:t>
    </dgm:pt>
    <dgm:pt modelId="{E8DE71B9-11DE-4289-8537-9BE50AEBA557}" type="sibTrans" cxnId="{D8468537-6945-4BD4-A5B7-74C7CC9DA371}">
      <dgm:prSet/>
      <dgm:spPr/>
      <dgm:t>
        <a:bodyPr/>
        <a:lstStyle/>
        <a:p>
          <a:endParaRPr lang="ru-RU"/>
        </a:p>
      </dgm:t>
    </dgm:pt>
    <dgm:pt modelId="{B45E1AC4-380C-4FDA-92C6-15A3269376E1}">
      <dgm:prSet phldrT="[Текст]"/>
      <dgm:spPr/>
      <dgm:t>
        <a:bodyPr/>
        <a:lstStyle/>
        <a:p>
          <a:r>
            <a:rPr lang="ru-RU" dirty="0" smtClean="0"/>
            <a:t>НЕПОСРЕДСТВЕННЫЙ</a:t>
          </a:r>
          <a:endParaRPr lang="ru-RU" dirty="0"/>
        </a:p>
      </dgm:t>
    </dgm:pt>
    <dgm:pt modelId="{DBC184DB-6C13-4D7A-A738-82D6E77A8778}" type="parTrans" cxnId="{755FE414-A97C-4478-9563-E60EB06B65C8}">
      <dgm:prSet/>
      <dgm:spPr/>
      <dgm:t>
        <a:bodyPr/>
        <a:lstStyle/>
        <a:p>
          <a:endParaRPr lang="ru-RU"/>
        </a:p>
      </dgm:t>
    </dgm:pt>
    <dgm:pt modelId="{9915F678-2E57-4E0F-9206-DB682713AB93}" type="sibTrans" cxnId="{755FE414-A97C-4478-9563-E60EB06B65C8}">
      <dgm:prSet/>
      <dgm:spPr/>
      <dgm:t>
        <a:bodyPr/>
        <a:lstStyle/>
        <a:p>
          <a:endParaRPr lang="ru-RU"/>
        </a:p>
      </dgm:t>
    </dgm:pt>
    <dgm:pt modelId="{F5FA1A5D-55ED-440C-9F18-097A5F7CDB50}" type="pres">
      <dgm:prSet presAssocID="{E85B74A3-0E40-4ED5-A984-C325B6108E1F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E44AFFB-5352-4D8E-8466-8D272D939CC1}" type="pres">
      <dgm:prSet presAssocID="{E85B74A3-0E40-4ED5-A984-C325B6108E1F}" presName="axisShape" presStyleLbl="bgShp" presStyleIdx="0" presStyleCnt="1"/>
      <dgm:spPr/>
    </dgm:pt>
    <dgm:pt modelId="{C88443B6-445F-4DAB-B049-ABCD13836A43}" type="pres">
      <dgm:prSet presAssocID="{E85B74A3-0E40-4ED5-A984-C325B6108E1F}" presName="rect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BF54DD-0F04-4EAE-8893-3BF7D8054111}" type="pres">
      <dgm:prSet presAssocID="{E85B74A3-0E40-4ED5-A984-C325B6108E1F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7C89D5-8BA0-46CD-8F6B-9A5A5577D2DF}" type="pres">
      <dgm:prSet presAssocID="{E85B74A3-0E40-4ED5-A984-C325B6108E1F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141B7E-DD04-4AC2-9267-2D391A45CB46}" type="pres">
      <dgm:prSet presAssocID="{E85B74A3-0E40-4ED5-A984-C325B6108E1F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A63EC90-58E2-43C0-90D3-1F739C41C642}" srcId="{E85B74A3-0E40-4ED5-A984-C325B6108E1F}" destId="{0F2C405F-5964-4258-B13C-21F6CDEB0CAF}" srcOrd="1" destOrd="0" parTransId="{51059A59-BEFC-42A3-A10C-C3DABBC7A8B9}" sibTransId="{77124BA4-62F6-42CB-BF96-FD0D5DA27632}"/>
    <dgm:cxn modelId="{537A7F2E-8C34-4A44-92D0-4BAC030131D8}" type="presOf" srcId="{E85B74A3-0E40-4ED5-A984-C325B6108E1F}" destId="{F5FA1A5D-55ED-440C-9F18-097A5F7CDB50}" srcOrd="0" destOrd="0" presId="urn:microsoft.com/office/officeart/2005/8/layout/matrix2"/>
    <dgm:cxn modelId="{8E266E85-72A1-4AF6-B3D3-605C103E6537}" type="presOf" srcId="{274923DB-3864-48C5-B021-4A6597B07BF9}" destId="{837C89D5-8BA0-46CD-8F6B-9A5A5577D2DF}" srcOrd="0" destOrd="0" presId="urn:microsoft.com/office/officeart/2005/8/layout/matrix2"/>
    <dgm:cxn modelId="{70549DC3-3C4D-45E9-99CC-6F711A7A1DA8}" type="presOf" srcId="{0F2C405F-5964-4258-B13C-21F6CDEB0CAF}" destId="{1BBF54DD-0F04-4EAE-8893-3BF7D8054111}" srcOrd="0" destOrd="0" presId="urn:microsoft.com/office/officeart/2005/8/layout/matrix2"/>
    <dgm:cxn modelId="{D8468537-6945-4BD4-A5B7-74C7CC9DA371}" srcId="{E85B74A3-0E40-4ED5-A984-C325B6108E1F}" destId="{274923DB-3864-48C5-B021-4A6597B07BF9}" srcOrd="2" destOrd="0" parTransId="{EBC79BC6-935A-40FD-8133-F1A80667C406}" sibTransId="{E8DE71B9-11DE-4289-8537-9BE50AEBA557}"/>
    <dgm:cxn modelId="{C47BD310-2D43-411D-B7E0-D4BBFFFB2BBB}" type="presOf" srcId="{A598BB04-880B-41BC-80FF-F612F6F03422}" destId="{C88443B6-445F-4DAB-B049-ABCD13836A43}" srcOrd="0" destOrd="0" presId="urn:microsoft.com/office/officeart/2005/8/layout/matrix2"/>
    <dgm:cxn modelId="{EBC4A245-DDE2-45C6-84C9-2631EC9640B1}" srcId="{E85B74A3-0E40-4ED5-A984-C325B6108E1F}" destId="{A598BB04-880B-41BC-80FF-F612F6F03422}" srcOrd="0" destOrd="0" parTransId="{54C1694B-0B50-4C22-8D2F-0E8493733D55}" sibTransId="{90457D0E-403C-4EAF-BDB0-55BE391703FE}"/>
    <dgm:cxn modelId="{F519FE1E-9107-4031-A1F1-FD151C1FD34B}" type="presOf" srcId="{B45E1AC4-380C-4FDA-92C6-15A3269376E1}" destId="{E2141B7E-DD04-4AC2-9267-2D391A45CB46}" srcOrd="0" destOrd="0" presId="urn:microsoft.com/office/officeart/2005/8/layout/matrix2"/>
    <dgm:cxn modelId="{755FE414-A97C-4478-9563-E60EB06B65C8}" srcId="{E85B74A3-0E40-4ED5-A984-C325B6108E1F}" destId="{B45E1AC4-380C-4FDA-92C6-15A3269376E1}" srcOrd="3" destOrd="0" parTransId="{DBC184DB-6C13-4D7A-A738-82D6E77A8778}" sibTransId="{9915F678-2E57-4E0F-9206-DB682713AB93}"/>
    <dgm:cxn modelId="{C96FA487-C119-411B-9B2E-3AE104AD0871}" type="presParOf" srcId="{F5FA1A5D-55ED-440C-9F18-097A5F7CDB50}" destId="{1E44AFFB-5352-4D8E-8466-8D272D939CC1}" srcOrd="0" destOrd="0" presId="urn:microsoft.com/office/officeart/2005/8/layout/matrix2"/>
    <dgm:cxn modelId="{3B88EAD2-6AFD-4198-9FB6-785374663AD8}" type="presParOf" srcId="{F5FA1A5D-55ED-440C-9F18-097A5F7CDB50}" destId="{C88443B6-445F-4DAB-B049-ABCD13836A43}" srcOrd="1" destOrd="0" presId="urn:microsoft.com/office/officeart/2005/8/layout/matrix2"/>
    <dgm:cxn modelId="{F7616E72-89B2-43F3-9233-6578B01EBF6B}" type="presParOf" srcId="{F5FA1A5D-55ED-440C-9F18-097A5F7CDB50}" destId="{1BBF54DD-0F04-4EAE-8893-3BF7D8054111}" srcOrd="2" destOrd="0" presId="urn:microsoft.com/office/officeart/2005/8/layout/matrix2"/>
    <dgm:cxn modelId="{B67BD5F5-7149-4784-8DB7-F0534B8365D7}" type="presParOf" srcId="{F5FA1A5D-55ED-440C-9F18-097A5F7CDB50}" destId="{837C89D5-8BA0-46CD-8F6B-9A5A5577D2DF}" srcOrd="3" destOrd="0" presId="urn:microsoft.com/office/officeart/2005/8/layout/matrix2"/>
    <dgm:cxn modelId="{F2088245-34DA-4F5C-877F-D6F84932A055}" type="presParOf" srcId="{F5FA1A5D-55ED-440C-9F18-097A5F7CDB50}" destId="{E2141B7E-DD04-4AC2-9267-2D391A45CB46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4DC0B1-220B-4CC6-8C34-C2C0037BBE85}">
      <dsp:nvSpPr>
        <dsp:cNvPr id="0" name=""/>
        <dsp:cNvSpPr/>
      </dsp:nvSpPr>
      <dsp:spPr>
        <a:xfrm>
          <a:off x="422932" y="558"/>
          <a:ext cx="3516064" cy="210963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СУБЪЕКТ</a:t>
          </a:r>
          <a:endParaRPr lang="ru-RU" sz="3200" kern="1200" dirty="0"/>
        </a:p>
      </dsp:txBody>
      <dsp:txXfrm>
        <a:off x="422932" y="558"/>
        <a:ext cx="3516064" cy="2109638"/>
      </dsp:txXfrm>
    </dsp:sp>
    <dsp:sp modelId="{2D03BE3C-8901-4919-B2CF-8EDC0E3EF5C6}">
      <dsp:nvSpPr>
        <dsp:cNvPr id="0" name=""/>
        <dsp:cNvSpPr/>
      </dsp:nvSpPr>
      <dsp:spPr>
        <a:xfrm>
          <a:off x="4290603" y="558"/>
          <a:ext cx="3516064" cy="2109638"/>
        </a:xfrm>
        <a:prstGeom prst="rect">
          <a:avLst/>
        </a:prstGeom>
        <a:solidFill>
          <a:schemeClr val="accent3">
            <a:hueOff val="5865114"/>
            <a:satOff val="-13363"/>
            <a:lumOff val="536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ОБЪЕКТ</a:t>
          </a:r>
          <a:endParaRPr lang="ru-RU" sz="3200" kern="1200" dirty="0"/>
        </a:p>
      </dsp:txBody>
      <dsp:txXfrm>
        <a:off x="4290603" y="558"/>
        <a:ext cx="3516064" cy="2109638"/>
      </dsp:txXfrm>
    </dsp:sp>
    <dsp:sp modelId="{1E881B31-B196-4D00-9A29-90957E5CE1F1}">
      <dsp:nvSpPr>
        <dsp:cNvPr id="0" name=""/>
        <dsp:cNvSpPr/>
      </dsp:nvSpPr>
      <dsp:spPr>
        <a:xfrm>
          <a:off x="422932" y="2461803"/>
          <a:ext cx="3516064" cy="2109638"/>
        </a:xfrm>
        <a:prstGeom prst="rect">
          <a:avLst/>
        </a:prstGeom>
        <a:solidFill>
          <a:schemeClr val="accent3">
            <a:hueOff val="11730227"/>
            <a:satOff val="-26725"/>
            <a:lumOff val="1072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СУБЪЕКТИВНАЯ СТОРОНА</a:t>
          </a:r>
          <a:endParaRPr lang="ru-RU" sz="3200" kern="1200" dirty="0"/>
        </a:p>
      </dsp:txBody>
      <dsp:txXfrm>
        <a:off x="422932" y="2461803"/>
        <a:ext cx="3516064" cy="2109638"/>
      </dsp:txXfrm>
    </dsp:sp>
    <dsp:sp modelId="{C9F94A50-8D42-4BB3-A711-6BAA6EB32AF0}">
      <dsp:nvSpPr>
        <dsp:cNvPr id="0" name=""/>
        <dsp:cNvSpPr/>
      </dsp:nvSpPr>
      <dsp:spPr>
        <a:xfrm>
          <a:off x="4290603" y="2461803"/>
          <a:ext cx="3516064" cy="2109638"/>
        </a:xfrm>
        <a:prstGeom prst="rect">
          <a:avLst/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ОБЪЕКТИВНАЯ СТОРОНА</a:t>
          </a:r>
          <a:endParaRPr lang="ru-RU" sz="3200" kern="1200" dirty="0"/>
        </a:p>
      </dsp:txBody>
      <dsp:txXfrm>
        <a:off x="4290603" y="2461803"/>
        <a:ext cx="3516064" cy="21096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44AFFB-5352-4D8E-8466-8D272D939CC1}">
      <dsp:nvSpPr>
        <dsp:cNvPr id="0" name=""/>
        <dsp:cNvSpPr/>
      </dsp:nvSpPr>
      <dsp:spPr>
        <a:xfrm>
          <a:off x="1828800" y="0"/>
          <a:ext cx="4572000" cy="4572000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8443B6-445F-4DAB-B049-ABCD13836A43}">
      <dsp:nvSpPr>
        <dsp:cNvPr id="0" name=""/>
        <dsp:cNvSpPr/>
      </dsp:nvSpPr>
      <dsp:spPr>
        <a:xfrm>
          <a:off x="2125980" y="297180"/>
          <a:ext cx="1828800" cy="182880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ТО, НА ЧТО НАПРАВЛЕНО НЕПРАВОМЕРНОЕ ПОСЯГАТЕЛЬСТВО</a:t>
          </a:r>
          <a:endParaRPr lang="ru-RU" sz="1100" kern="1200" dirty="0"/>
        </a:p>
      </dsp:txBody>
      <dsp:txXfrm>
        <a:off x="2215255" y="386455"/>
        <a:ext cx="1650250" cy="1650250"/>
      </dsp:txXfrm>
    </dsp:sp>
    <dsp:sp modelId="{1BBF54DD-0F04-4EAE-8893-3BF7D8054111}">
      <dsp:nvSpPr>
        <dsp:cNvPr id="0" name=""/>
        <dsp:cNvSpPr/>
      </dsp:nvSpPr>
      <dsp:spPr>
        <a:xfrm>
          <a:off x="4274820" y="297180"/>
          <a:ext cx="1828800" cy="1828800"/>
        </a:xfrm>
        <a:prstGeom prst="roundRect">
          <a:avLst/>
        </a:prstGeom>
        <a:solidFill>
          <a:schemeClr val="accent3">
            <a:hueOff val="5865114"/>
            <a:satOff val="-13363"/>
            <a:lumOff val="536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ОБЩИЙ</a:t>
          </a:r>
          <a:endParaRPr lang="ru-RU" sz="1100" kern="1200" dirty="0"/>
        </a:p>
      </dsp:txBody>
      <dsp:txXfrm>
        <a:off x="4364095" y="386455"/>
        <a:ext cx="1650250" cy="1650250"/>
      </dsp:txXfrm>
    </dsp:sp>
    <dsp:sp modelId="{837C89D5-8BA0-46CD-8F6B-9A5A5577D2DF}">
      <dsp:nvSpPr>
        <dsp:cNvPr id="0" name=""/>
        <dsp:cNvSpPr/>
      </dsp:nvSpPr>
      <dsp:spPr>
        <a:xfrm>
          <a:off x="2125980" y="2446019"/>
          <a:ext cx="1828800" cy="1828800"/>
        </a:xfrm>
        <a:prstGeom prst="roundRect">
          <a:avLst/>
        </a:prstGeom>
        <a:solidFill>
          <a:schemeClr val="accent3">
            <a:hueOff val="11730227"/>
            <a:satOff val="-26725"/>
            <a:lumOff val="1072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РОДОВОЙ</a:t>
          </a:r>
          <a:endParaRPr lang="ru-RU" sz="1100" kern="1200" dirty="0"/>
        </a:p>
      </dsp:txBody>
      <dsp:txXfrm>
        <a:off x="2215255" y="2535294"/>
        <a:ext cx="1650250" cy="1650250"/>
      </dsp:txXfrm>
    </dsp:sp>
    <dsp:sp modelId="{E2141B7E-DD04-4AC2-9267-2D391A45CB46}">
      <dsp:nvSpPr>
        <dsp:cNvPr id="0" name=""/>
        <dsp:cNvSpPr/>
      </dsp:nvSpPr>
      <dsp:spPr>
        <a:xfrm>
          <a:off x="4274820" y="2446019"/>
          <a:ext cx="1828800" cy="1828800"/>
        </a:xfrm>
        <a:prstGeom prst="roundRect">
          <a:avLst/>
        </a:prstGeom>
        <a:solidFill>
          <a:schemeClr val="accent3">
            <a:hueOff val="17595341"/>
            <a:satOff val="-40088"/>
            <a:lumOff val="1608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/>
            <a:t>НЕПОСРЕДСТВЕННЫЙ</a:t>
          </a:r>
          <a:endParaRPr lang="ru-RU" sz="1100" kern="1200" dirty="0"/>
        </a:p>
      </dsp:txBody>
      <dsp:txXfrm>
        <a:off x="4364095" y="2535294"/>
        <a:ext cx="1650250" cy="1650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3BBB1E-2878-4C8F-AE82-7A7E26ED23B3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60F541-58D1-492C-8081-B0DEAEBC0AA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6226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 smtClean="0"/>
              <a:t>Т.ж</a:t>
            </a:r>
            <a:r>
              <a:rPr lang="ru-RU" dirty="0" smtClean="0"/>
              <a:t>. могут</a:t>
            </a:r>
            <a:r>
              <a:rPr lang="ru-RU" baseline="0" dirty="0" smtClean="0"/>
              <a:t> выделяться и ограничивающие нормы!!!!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60F541-58D1-492C-8081-B0DEAEBC0AA7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3738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05EF-1908-413D-99F2-7E96ED674ED7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93618F-3271-4C84-B9A0-2B7E376E149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05EF-1908-413D-99F2-7E96ED674ED7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618F-3271-4C84-B9A0-2B7E376E14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05EF-1908-413D-99F2-7E96ED674ED7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618F-3271-4C84-B9A0-2B7E376E14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0CA05EF-1908-413D-99F2-7E96ED674ED7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993618F-3271-4C84-B9A0-2B7E376E1492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05EF-1908-413D-99F2-7E96ED674ED7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618F-3271-4C84-B9A0-2B7E376E149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05EF-1908-413D-99F2-7E96ED674ED7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618F-3271-4C84-B9A0-2B7E376E149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618F-3271-4C84-B9A0-2B7E376E149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05EF-1908-413D-99F2-7E96ED674ED7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05EF-1908-413D-99F2-7E96ED674ED7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618F-3271-4C84-B9A0-2B7E376E149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05EF-1908-413D-99F2-7E96ED674ED7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3618F-3271-4C84-B9A0-2B7E376E149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0CA05EF-1908-413D-99F2-7E96ED674ED7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993618F-3271-4C84-B9A0-2B7E376E149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A05EF-1908-413D-99F2-7E96ED674ED7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993618F-3271-4C84-B9A0-2B7E376E149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0CA05EF-1908-413D-99F2-7E96ED674ED7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993618F-3271-4C84-B9A0-2B7E376E1492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400800" cy="1080119"/>
          </a:xfrm>
        </p:spPr>
        <p:txBody>
          <a:bodyPr>
            <a:normAutofit/>
          </a:bodyPr>
          <a:lstStyle/>
          <a:p>
            <a:r>
              <a:rPr lang="ru-RU" dirty="0" smtClean="0"/>
              <a:t>Автор: Ведяшкин Сергей Викторович, </a:t>
            </a:r>
            <a:r>
              <a:rPr lang="ru-RU" dirty="0" err="1" smtClean="0"/>
              <a:t>к.ю.н</a:t>
            </a:r>
            <a:r>
              <a:rPr lang="ru-RU" dirty="0" smtClean="0"/>
              <a:t>., </a:t>
            </a:r>
            <a:r>
              <a:rPr lang="ru-RU" dirty="0" smtClean="0"/>
              <a:t>доцент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484784"/>
            <a:ext cx="7772400" cy="1296144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spc="0" dirty="0" smtClean="0">
                <a:ln>
                  <a:noFill/>
                </a:ln>
                <a:solidFill>
                  <a:srgbClr val="FFFF00"/>
                </a:solidFill>
                <a:effectLst/>
              </a:rPr>
              <a:t>Сущность </a:t>
            </a:r>
            <a:r>
              <a:rPr lang="ru-RU" sz="2800" spc="0" dirty="0">
                <a:ln>
                  <a:noFill/>
                </a:ln>
                <a:solidFill>
                  <a:srgbClr val="FFFF00"/>
                </a:solidFill>
                <a:effectLst/>
              </a:rPr>
              <a:t>административной ответственности, административное правонарушение</a:t>
            </a:r>
            <a:r>
              <a:rPr lang="en-US" sz="2800" spc="0" dirty="0" smtClean="0">
                <a:ln>
                  <a:noFill/>
                </a:ln>
                <a:solidFill>
                  <a:srgbClr val="FFFF00"/>
                </a:solidFill>
                <a:effectLst/>
              </a:rPr>
              <a:t> </a:t>
            </a:r>
            <a:r>
              <a:rPr lang="ru-RU" sz="2800" spc="0" dirty="0" smtClean="0">
                <a:ln>
                  <a:noFill/>
                </a:ln>
                <a:solidFill>
                  <a:srgbClr val="FFFF00"/>
                </a:solidFill>
                <a:effectLst/>
              </a:rPr>
              <a:t> </a:t>
            </a:r>
            <a:endParaRPr lang="ru-RU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457200" y="2924943"/>
            <a:ext cx="8229600" cy="481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532856" y="514207"/>
            <a:ext cx="62395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Административное право </a:t>
            </a:r>
            <a:r>
              <a:rPr lang="ru-RU" sz="3200" dirty="0" smtClean="0"/>
              <a:t>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311891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56320"/>
          </a:xfrm>
          <a:solidFill>
            <a:srgbClr val="FFC000"/>
          </a:solidFill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СУБЪЕКТ ПРАВОНАРУШЕНИЯ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616624"/>
          </a:xfrm>
        </p:spPr>
        <p:txBody>
          <a:bodyPr>
            <a:noAutofit/>
          </a:bodyPr>
          <a:lstStyle/>
          <a:p>
            <a:pPr algn="just">
              <a:buFontTx/>
              <a:buChar char="-"/>
            </a:pPr>
            <a:r>
              <a:rPr lang="ru-RU" sz="2000" dirty="0" smtClean="0">
                <a:solidFill>
                  <a:srgbClr val="FFFF00"/>
                </a:solidFill>
              </a:rPr>
              <a:t>ФИЗИЧЕСКОЕ ЛИЦО (16лет, вменяемое);</a:t>
            </a:r>
          </a:p>
          <a:p>
            <a:pPr marL="365760" lvl="1" indent="0" algn="just"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	- граждане РФ, иностранные граждане, лица без гражданства;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	- должностное лицо (ст. 2.4 КоАП РФ);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FFFF00"/>
                </a:solidFill>
              </a:rPr>
              <a:t>	</a:t>
            </a:r>
            <a:r>
              <a:rPr lang="ru-RU" sz="2000" dirty="0" smtClean="0">
                <a:solidFill>
                  <a:srgbClr val="FFFF00"/>
                </a:solidFill>
              </a:rPr>
              <a:t>- военнослужащие и лица, имеющие специальные звания (ст. 2.5 КоАП РФ);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rgbClr val="FFFF00"/>
                </a:solidFill>
              </a:rPr>
              <a:t>	</a:t>
            </a:r>
            <a:r>
              <a:rPr lang="ru-RU" sz="2000" dirty="0" smtClean="0">
                <a:solidFill>
                  <a:srgbClr val="FFFF00"/>
                </a:solidFill>
              </a:rPr>
              <a:t>- ИП.</a:t>
            </a:r>
          </a:p>
          <a:p>
            <a:pPr algn="just">
              <a:buFontTx/>
              <a:buChar char="-"/>
            </a:pPr>
            <a:r>
              <a:rPr lang="ru-RU" sz="2000" dirty="0" smtClean="0">
                <a:solidFill>
                  <a:srgbClr val="FFFF00"/>
                </a:solidFill>
              </a:rPr>
              <a:t>юридическое лицо (с момента его государственной регистрации)</a:t>
            </a:r>
          </a:p>
          <a:p>
            <a:pPr algn="just">
              <a:buFontTx/>
              <a:buChar char="-"/>
            </a:pPr>
            <a:endParaRPr lang="ru-RU" sz="2000" dirty="0" smtClean="0">
              <a:solidFill>
                <a:srgbClr val="FFFF00"/>
              </a:solidFill>
            </a:endParaRPr>
          </a:p>
          <a:p>
            <a:pPr algn="just">
              <a:buFontTx/>
              <a:buChar char="-"/>
            </a:pPr>
            <a:r>
              <a:rPr lang="ru-RU" sz="2000" dirty="0" smtClean="0">
                <a:solidFill>
                  <a:schemeClr val="bg1"/>
                </a:solidFill>
              </a:rPr>
              <a:t>Не </a:t>
            </a:r>
            <a:r>
              <a:rPr lang="ru-RU" sz="2000" dirty="0">
                <a:solidFill>
                  <a:schemeClr val="bg1"/>
                </a:solidFill>
              </a:rPr>
              <a:t>подлежит административной ответственности физическое лицо, которое во время совершения противоправных действий (бездействия) находилось в состоянии невменяемости, то есть не могло осознавать фактический характер и противоправность своих действий (бездействия) либо руководить ими вследствие хронического психического расстройства, временного психического расстройства, слабоумия или иного болезненного состояния психики.</a:t>
            </a:r>
          </a:p>
          <a:p>
            <a:pPr algn="just">
              <a:buFontTx/>
              <a:buChar char="-"/>
            </a:pPr>
            <a:endParaRPr lang="ru-RU" sz="20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9921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88368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ОБЪЕКТ ПРАВОНАРУШЕНИЯ</a:t>
            </a:r>
            <a:endParaRPr lang="ru-RU" dirty="0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338149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55529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72608"/>
          </a:xfr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ru-RU" dirty="0" smtClean="0"/>
              <a:t>ФОРМА ВИНЫ</a:t>
            </a:r>
          </a:p>
          <a:p>
            <a:pPr marL="0" indent="0" algn="just">
              <a:buNone/>
            </a:pPr>
            <a:r>
              <a:rPr lang="ru-RU" sz="1900" dirty="0"/>
              <a:t>1. Административное правонарушение признается совершенным умышленно, если лицо, его совершившее, сознавало противоправный характер своего действия (бездействия), предвидело его вредные последствия и желало наступления таких последствий или сознательно их допускало либо относилось к ним безразлично.</a:t>
            </a:r>
          </a:p>
          <a:p>
            <a:pPr marL="0" indent="0" algn="just">
              <a:buNone/>
            </a:pPr>
            <a:r>
              <a:rPr lang="ru-RU" sz="1900" dirty="0"/>
              <a:t>2. Административное правонарушение признается совершенным по неосторожности, если лицо, его совершившее, предвидело возможность наступления вредных последствий своего действия (бездействия), но без достаточных к тому оснований самонадеянно рассчитывало на предотвращение таких последствий либо не предвидело возможности наступления таких последствий, хотя должно было и могло их предвидеть</a:t>
            </a:r>
            <a:r>
              <a:rPr lang="ru-RU" sz="1900" dirty="0" smtClean="0"/>
              <a:t>.</a:t>
            </a:r>
          </a:p>
          <a:p>
            <a:pPr marL="0" indent="0" algn="just">
              <a:buNone/>
            </a:pPr>
            <a:r>
              <a:rPr lang="ru-RU" sz="1900" dirty="0" smtClean="0">
                <a:solidFill>
                  <a:srgbClr val="FF0000"/>
                </a:solidFill>
              </a:rPr>
              <a:t>3. Юридическое </a:t>
            </a:r>
            <a:r>
              <a:rPr lang="ru-RU" sz="1900" dirty="0">
                <a:solidFill>
                  <a:srgbClr val="FF0000"/>
                </a:solidFill>
              </a:rPr>
              <a:t>лицо признается виновным в совершении административного правонарушения, если будет установлено, что у него имелась возможность для соблюдения правил и норм, за нарушение которых настоящим Кодексом или законами субъекта Российской Федерации предусмотрена административная ответственность, но данным лицом не были приняты все зависящие от него меры по их соблюдению.</a:t>
            </a:r>
          </a:p>
          <a:p>
            <a:pPr marL="0" indent="0" algn="just">
              <a:buNone/>
            </a:pPr>
            <a:endParaRPr lang="ru-RU" sz="1900" dirty="0"/>
          </a:p>
          <a:p>
            <a:pPr marL="0" indent="0" algn="ctr">
              <a:buNone/>
            </a:pP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СУБЪЕКТИВНАЯ СТОРОНА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1626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ln>
            <a:solidFill>
              <a:srgbClr val="00B0F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95000" rotWithShape="0">
              <a:srgbClr val="000000">
                <a:alpha val="50000"/>
              </a:srgbClr>
            </a:outerShdw>
            <a:softEdge rad="12700"/>
          </a:effectLst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dirty="0" smtClean="0"/>
              <a:t>1. СОСТАВ ФОРМАЛЬНЫЙ – ДЕЯНИЕ;</a:t>
            </a:r>
          </a:p>
          <a:p>
            <a:pPr marL="0" indent="0" algn="ctr">
              <a:buNone/>
            </a:pPr>
            <a:endParaRPr lang="ru-RU" sz="3600" dirty="0" smtClean="0"/>
          </a:p>
          <a:p>
            <a:pPr marL="0" indent="0" algn="ctr">
              <a:buNone/>
            </a:pPr>
            <a:r>
              <a:rPr lang="ru-RU" sz="3600" dirty="0" smtClean="0"/>
              <a:t>2. СОСТАВ МАТЕРИАЛЬНЫЙ – ДЕЯНИЕ, ПРИЧИННО-СЛЕДСТВЕННАЯ СВЯЗЬ, НАСТУПИВШИЕ ВРЕД ИЛИ УЩЕРБ!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dirty="0" smtClean="0"/>
              <a:t>ОБЪЕКТИВНАЯ СТОРОНА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06845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93610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lang="ru-RU" dirty="0" smtClean="0"/>
              <a:t>Проект КоАП РФ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96416"/>
            <a:ext cx="8229600" cy="75632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тенденции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6830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ru-RU" dirty="0" smtClean="0">
                <a:solidFill>
                  <a:srgbClr val="FFFF00"/>
                </a:solidFill>
              </a:rPr>
              <a:t>Система </a:t>
            </a:r>
            <a:r>
              <a:rPr lang="ru-RU" dirty="0">
                <a:solidFill>
                  <a:srgbClr val="FFFF00"/>
                </a:solidFill>
              </a:rPr>
              <a:t>административных наказаний и общие правила их назначения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>Анонс следующего </a:t>
            </a:r>
            <a:r>
              <a:rPr lang="ru-RU" dirty="0" err="1" smtClean="0">
                <a:solidFill>
                  <a:srgbClr val="FFC000"/>
                </a:solidFill>
              </a:rPr>
              <a:t>вебинара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532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19328"/>
          </a:xfrm>
          <a:solidFill>
            <a:srgbClr val="00206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8000" dirty="0" smtClean="0"/>
          </a:p>
          <a:p>
            <a:pPr marL="0" indent="0" algn="ctr">
              <a:buNone/>
            </a:pPr>
            <a:r>
              <a:rPr lang="ru-RU" sz="8000" dirty="0" smtClean="0"/>
              <a:t>Спасибо за внимание!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283942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648072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3200" dirty="0" smtClean="0"/>
              <a:t>Темы </a:t>
            </a:r>
            <a:r>
              <a:rPr lang="ru-RU" sz="3200" dirty="0" err="1" smtClean="0"/>
              <a:t>вебинаров</a:t>
            </a:r>
            <a:r>
              <a:rPr lang="ru-RU" sz="3200" dirty="0" smtClean="0"/>
              <a:t> текущего семестра</a:t>
            </a:r>
            <a:endParaRPr lang="ru-RU" sz="3200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43264"/>
          </a:xfrm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smtClean="0"/>
              <a:t>1</a:t>
            </a:r>
            <a:r>
              <a:rPr lang="ru-RU" dirty="0" smtClean="0"/>
              <a:t>.Сущность </a:t>
            </a:r>
            <a:r>
              <a:rPr lang="ru-RU" dirty="0"/>
              <a:t>административной ответственности, административное правонарушение;    </a:t>
            </a:r>
          </a:p>
          <a:p>
            <a:pPr marL="0" indent="0" algn="just">
              <a:buNone/>
            </a:pPr>
            <a:r>
              <a:rPr lang="en-US" dirty="0" smtClean="0"/>
              <a:t>2</a:t>
            </a:r>
            <a:r>
              <a:rPr lang="ru-RU" dirty="0" smtClean="0"/>
              <a:t>.Система </a:t>
            </a:r>
            <a:r>
              <a:rPr lang="ru-RU" dirty="0" smtClean="0"/>
              <a:t>административных наказаний и общие правила их назначения;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120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0376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ПОНЯТИЕ АДМИНИСТРАТИВНОЙ ОТВЕТСТВЕННОСТИ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solidFill>
            <a:srgbClr val="00B05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1. ВИД ЮРИДИЧЕСКОЙ ОТВЕТСТВЕННОСТИ;</a:t>
            </a:r>
          </a:p>
          <a:p>
            <a:endParaRPr lang="ru-RU" dirty="0" smtClean="0"/>
          </a:p>
          <a:p>
            <a:r>
              <a:rPr lang="ru-RU" dirty="0" smtClean="0"/>
              <a:t>2. МЕРА ГОСУДАРСТВЕННОГО ПРИНУЖДЕНИЯ;</a:t>
            </a:r>
          </a:p>
          <a:p>
            <a:endParaRPr lang="ru-RU" dirty="0" smtClean="0"/>
          </a:p>
          <a:p>
            <a:r>
              <a:rPr lang="ru-RU" dirty="0" smtClean="0"/>
              <a:t>3. ОХРАНИТЕЛЬНОЕ ПРАВООТНОШЕНИЕ;</a:t>
            </a:r>
          </a:p>
          <a:p>
            <a:endParaRPr lang="ru-RU" dirty="0" smtClean="0"/>
          </a:p>
          <a:p>
            <a:r>
              <a:rPr lang="ru-RU" dirty="0" smtClean="0"/>
              <a:t>4. КАРА.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1091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52128"/>
          </a:xfr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Особенности административной ответственности</a:t>
            </a:r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solidFill>
            <a:srgbClr val="0070C0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600" dirty="0" smtClean="0">
                <a:solidFill>
                  <a:srgbClr val="FFFF00"/>
                </a:solidFill>
              </a:rPr>
              <a:t>1. основание – административное правонарушение;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FFFF00"/>
                </a:solidFill>
              </a:rPr>
              <a:t>2. регламентирована (ф</a:t>
            </a:r>
            <a:r>
              <a:rPr lang="en-US" sz="3600" dirty="0" smtClean="0">
                <a:solidFill>
                  <a:srgbClr val="FFFF00"/>
                </a:solidFill>
              </a:rPr>
              <a:t>/</a:t>
            </a:r>
            <a:r>
              <a:rPr lang="ru-RU" sz="3600" dirty="0" err="1" smtClean="0">
                <a:solidFill>
                  <a:srgbClr val="FFFF00"/>
                </a:solidFill>
              </a:rPr>
              <a:t>р.у</a:t>
            </a:r>
            <a:r>
              <a:rPr lang="ru-RU" sz="3600" dirty="0" smtClean="0">
                <a:solidFill>
                  <a:srgbClr val="FFFF00"/>
                </a:solidFill>
              </a:rPr>
              <a:t>.)– КоАП РФ и законами субъектов РФ об АО (ст. 72 Конституции РФ);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FFFF00"/>
                </a:solidFill>
              </a:rPr>
              <a:t>3. реализуется – в административном и судебном порядках;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FFFF00"/>
                </a:solidFill>
              </a:rPr>
              <a:t>4. влечет – назначение административного(</a:t>
            </a:r>
            <a:r>
              <a:rPr lang="ru-RU" sz="3600" dirty="0" err="1" smtClean="0">
                <a:solidFill>
                  <a:srgbClr val="FFFF00"/>
                </a:solidFill>
              </a:rPr>
              <a:t>ых</a:t>
            </a:r>
            <a:r>
              <a:rPr lang="ru-RU" sz="3600" dirty="0" smtClean="0">
                <a:solidFill>
                  <a:srgbClr val="FFFF00"/>
                </a:solidFill>
              </a:rPr>
              <a:t>) наказания(</a:t>
            </a:r>
            <a:r>
              <a:rPr lang="ru-RU" sz="3600" dirty="0" err="1" smtClean="0">
                <a:solidFill>
                  <a:srgbClr val="FFFF00"/>
                </a:solidFill>
              </a:rPr>
              <a:t>ий</a:t>
            </a:r>
            <a:r>
              <a:rPr lang="ru-RU" sz="3600" dirty="0" smtClean="0">
                <a:solidFill>
                  <a:srgbClr val="FFFF00"/>
                </a:solidFill>
              </a:rPr>
              <a:t>) – состояние административной наказанности;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rgbClr val="FFFF00"/>
                </a:solidFill>
              </a:rPr>
              <a:t>5. субъектами являются – физические и юридические лица. </a:t>
            </a:r>
            <a:endParaRPr lang="ru-RU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8966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РОЛЬ АДМИНИСТРАТИВНОЙ ОТВЕТСТВЕННОСТИ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07930"/>
            <a:ext cx="8229600" cy="4188069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 algn="just">
              <a:buNone/>
            </a:pPr>
            <a:r>
              <a:rPr lang="ru-RU" dirty="0"/>
              <a:t>предупреждении преступлений, поскольку объект посягательства во многих административных правонарушениях и уголовных преступлениях один и тот же: права и свободы граждан, собственность, общественный порядок, порядок управления и другие административно-правовые </a:t>
            </a:r>
            <a:r>
              <a:rPr lang="ru-RU" dirty="0" smtClean="0"/>
              <a:t>отношения</a:t>
            </a:r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2913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0376"/>
          </a:xfrm>
          <a:solidFill>
            <a:schemeClr val="tx1"/>
          </a:solidFill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FF00"/>
                </a:solidFill>
              </a:rPr>
              <a:t>ОСНОВАНИЯ АДМИНИСТРАТИВНОЙ ОТВЕТСТВЕННОСТИ</a:t>
            </a:r>
            <a:endParaRPr lang="ru-RU" sz="3600" dirty="0">
              <a:solidFill>
                <a:srgbClr val="FFFF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24536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три </a:t>
            </a:r>
            <a:r>
              <a:rPr lang="ru-RU" sz="3200" dirty="0">
                <a:solidFill>
                  <a:srgbClr val="C00000"/>
                </a:solidFill>
              </a:rPr>
              <a:t>основания: </a:t>
            </a:r>
            <a:endParaRPr lang="ru-RU" sz="3200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а</a:t>
            </a:r>
            <a:r>
              <a:rPr lang="ru-RU" sz="3200" dirty="0">
                <a:solidFill>
                  <a:srgbClr val="C00000"/>
                </a:solidFill>
              </a:rPr>
              <a:t>) нормативное (</a:t>
            </a:r>
            <a:r>
              <a:rPr lang="ru-RU" sz="3200" dirty="0" smtClean="0">
                <a:solidFill>
                  <a:srgbClr val="C00000"/>
                </a:solidFill>
              </a:rPr>
              <a:t>система </a:t>
            </a:r>
            <a:r>
              <a:rPr lang="ru-RU" sz="3200" dirty="0">
                <a:solidFill>
                  <a:srgbClr val="C00000"/>
                </a:solidFill>
              </a:rPr>
              <a:t>регулирующих ее правовых норм); </a:t>
            </a:r>
            <a:endParaRPr lang="ru-RU" sz="3200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б</a:t>
            </a:r>
            <a:r>
              <a:rPr lang="ru-RU" sz="3200" dirty="0">
                <a:solidFill>
                  <a:srgbClr val="C00000"/>
                </a:solidFill>
              </a:rPr>
              <a:t>) фактическое (неправомерные деяния субъектов права); </a:t>
            </a:r>
            <a:endParaRPr lang="ru-RU" sz="3200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ru-RU" sz="3200" dirty="0" smtClean="0">
                <a:solidFill>
                  <a:srgbClr val="C00000"/>
                </a:solidFill>
              </a:rPr>
              <a:t>в</a:t>
            </a:r>
            <a:r>
              <a:rPr lang="ru-RU" sz="3200" dirty="0">
                <a:solidFill>
                  <a:srgbClr val="C00000"/>
                </a:solidFill>
              </a:rPr>
              <a:t>) процессуальное (акты субъектов власти о применении санкций правовых норм к конкретным субъектам).</a:t>
            </a:r>
          </a:p>
          <a:p>
            <a:pPr algn="just"/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327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16360"/>
          </a:xfrm>
          <a:solidFill>
            <a:srgbClr val="92D050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АДМИНИСТРАТИВНОЕ ПРАВОНАРУШЕНИЕ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Часть 1 статьи 2.1 КоАП РФ -  Административным правонарушением признается противоправное, виновное действие (бездействие) физического или юридического лица, за которое настоящим Кодексом или законами субъектов Российской Федерации об административных правонарушениях установлена административная ответственность.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1302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76464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ru-RU" sz="1800" dirty="0" smtClean="0"/>
              <a:t>- ВИНОВНОСТЬ;</a:t>
            </a:r>
          </a:p>
          <a:p>
            <a:pPr algn="just">
              <a:buFontTx/>
              <a:buChar char="-"/>
            </a:pPr>
            <a:endParaRPr lang="ru-RU" sz="1800" dirty="0" smtClean="0"/>
          </a:p>
          <a:p>
            <a:pPr algn="just">
              <a:buFontTx/>
              <a:buChar char="-"/>
            </a:pPr>
            <a:r>
              <a:rPr lang="ru-RU" sz="1800" dirty="0" smtClean="0"/>
              <a:t>- ДЕЙСТВИЕ ИЛИ БЕЗДЕЙСТВИЕ;</a:t>
            </a:r>
          </a:p>
          <a:p>
            <a:pPr algn="just">
              <a:buFontTx/>
              <a:buChar char="-"/>
            </a:pPr>
            <a:endParaRPr lang="ru-RU" sz="1800" dirty="0" smtClean="0"/>
          </a:p>
          <a:p>
            <a:pPr algn="just">
              <a:buFontTx/>
              <a:buChar char="-"/>
            </a:pPr>
            <a:r>
              <a:rPr lang="ru-RU" sz="1800" dirty="0" smtClean="0"/>
              <a:t>- ПРОТИВОПРАВНОСТЬ;</a:t>
            </a:r>
          </a:p>
          <a:p>
            <a:pPr algn="just">
              <a:buFontTx/>
              <a:buChar char="-"/>
            </a:pPr>
            <a:endParaRPr lang="ru-RU" sz="1800" dirty="0" smtClean="0"/>
          </a:p>
          <a:p>
            <a:pPr algn="just">
              <a:buFontTx/>
              <a:buChar char="-"/>
            </a:pPr>
            <a:r>
              <a:rPr lang="ru-RU" sz="1800" dirty="0" smtClean="0"/>
              <a:t>- НАКАЗУЕМОСТЬ;</a:t>
            </a:r>
          </a:p>
          <a:p>
            <a:pPr algn="just">
              <a:buFontTx/>
              <a:buChar char="-"/>
            </a:pPr>
            <a:endParaRPr lang="ru-RU" sz="1800" dirty="0" smtClean="0"/>
          </a:p>
          <a:p>
            <a:pPr algn="just">
              <a:buFontTx/>
              <a:buChar char="-"/>
            </a:pPr>
            <a:r>
              <a:rPr lang="ru-RU" sz="1800" dirty="0" smtClean="0"/>
              <a:t>- ВРЕДОНОСНОСТЬ (ОБЩЕСТВЕННАЯ ОПАСНОСТЬ)?!;</a:t>
            </a:r>
          </a:p>
          <a:p>
            <a:pPr algn="just">
              <a:buFontTx/>
              <a:buChar char="-"/>
            </a:pPr>
            <a:endParaRPr lang="ru-RU" sz="1800" dirty="0" smtClean="0"/>
          </a:p>
          <a:p>
            <a:pPr algn="just">
              <a:buFontTx/>
              <a:buChar char="-"/>
            </a:pPr>
            <a:r>
              <a:rPr lang="ru-RU" sz="1800" dirty="0" smtClean="0"/>
              <a:t>- СОВЕРШЕННОЕ ДЕЛКИТОСПОСОБНЫМ ЛИЦОМ.</a:t>
            </a:r>
          </a:p>
          <a:p>
            <a:pPr algn="just">
              <a:buFontTx/>
              <a:buChar char="-"/>
            </a:pP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64432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ПРИЗНАКИ АДМИНИСТРАТИВНОГО ПРАВОНАРУШЕНИЯ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2123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72344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ЭЛЕМЕНТЫ СОСТАВА</a:t>
            </a:r>
            <a:endParaRPr lang="ru-RU" dirty="0">
              <a:solidFill>
                <a:srgbClr val="00B0F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268006"/>
              </p:ext>
            </p:extLst>
          </p:nvPr>
        </p:nvGraphicFramePr>
        <p:xfrm>
          <a:off x="457200" y="152400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724921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396</TotalTime>
  <Words>510</Words>
  <Application>Microsoft Office PowerPoint</Application>
  <PresentationFormat>Экран (4:3)</PresentationFormat>
  <Paragraphs>78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Бумажная</vt:lpstr>
      <vt:lpstr>Сущность административной ответственности, административное правонарушение  </vt:lpstr>
      <vt:lpstr>Темы вебинаров текущего семестра</vt:lpstr>
      <vt:lpstr>ПОНЯТИЕ АДМИНИСТРАТИВНОЙ ОТВЕТСТВЕННОСТИ</vt:lpstr>
      <vt:lpstr>Особенности административной ответственности</vt:lpstr>
      <vt:lpstr>РОЛЬ АДМИНИСТРАТИВНОЙ ОТВЕТСТВЕННОСТИ</vt:lpstr>
      <vt:lpstr>ОСНОВАНИЯ АДМИНИСТРАТИВНОЙ ОТВЕТСТВЕННОСТИ</vt:lpstr>
      <vt:lpstr>АДМИНИСТРАТИВНОЕ ПРАВОНАРУШЕНИЕ</vt:lpstr>
      <vt:lpstr>ПРИЗНАКИ АДМИНИСТРАТИВНОГО ПРАВОНАРУШЕНИЯ</vt:lpstr>
      <vt:lpstr>ЭЛЕМЕНТЫ СОСТАВА</vt:lpstr>
      <vt:lpstr>СУБЪЕКТ ПРАВОНАРУШЕНИЯ</vt:lpstr>
      <vt:lpstr>ОБЪЕКТ ПРАВОНАРУШЕНИЯ</vt:lpstr>
      <vt:lpstr>СУБЪЕКТИВНАЯ СТОРОНА</vt:lpstr>
      <vt:lpstr>ОБЪЕКТИВНАЯ СТОРОНА</vt:lpstr>
      <vt:lpstr>тенденции</vt:lpstr>
      <vt:lpstr>Анонс следующего вебинара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Сущность административного права и административные правоотношения</dc:title>
  <dc:creator>Worker</dc:creator>
  <cp:lastModifiedBy>Worker</cp:lastModifiedBy>
  <cp:revision>48</cp:revision>
  <dcterms:created xsi:type="dcterms:W3CDTF">2018-04-12T17:11:23Z</dcterms:created>
  <dcterms:modified xsi:type="dcterms:W3CDTF">2020-03-17T15:17:45Z</dcterms:modified>
</cp:coreProperties>
</file>