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0" autoAdjust="0"/>
    <p:restoredTop sz="94689" autoAdjust="0"/>
  </p:normalViewPr>
  <p:slideViewPr>
    <p:cSldViewPr>
      <p:cViewPr varScale="1">
        <p:scale>
          <a:sx n="82" d="100"/>
          <a:sy n="82" d="100"/>
        </p:scale>
        <p:origin x="-10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5E11-CD48-4787-AB06-6AB14E59A261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866788-67C3-4EED-8462-A6765F720C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 advTm="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5E11-CD48-4787-AB06-6AB14E59A261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6788-67C3-4EED-8462-A6765F720C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5E11-CD48-4787-AB06-6AB14E59A261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6788-67C3-4EED-8462-A6765F720C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DC5E11-CD48-4787-AB06-6AB14E59A261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9866788-67C3-4EED-8462-A6765F720C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 advTm="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5E11-CD48-4787-AB06-6AB14E59A261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6788-67C3-4EED-8462-A6765F720C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Tm="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5E11-CD48-4787-AB06-6AB14E59A261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6788-67C3-4EED-8462-A6765F720C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 advTm="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6788-67C3-4EED-8462-A6765F720C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5E11-CD48-4787-AB06-6AB14E59A261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Tm="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5E11-CD48-4787-AB06-6AB14E59A261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6788-67C3-4EED-8462-A6765F720C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 advTm="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5E11-CD48-4787-AB06-6AB14E59A261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6788-67C3-4EED-8462-A6765F720C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DC5E11-CD48-4787-AB06-6AB14E59A261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866788-67C3-4EED-8462-A6765F720C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 advTm="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5E11-CD48-4787-AB06-6AB14E59A261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866788-67C3-4EED-8462-A6765F720C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 advTm="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DC5E11-CD48-4787-AB06-6AB14E59A261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9866788-67C3-4EED-8462-A6765F720C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 advTm="0">
    <p:wedg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i="1" dirty="0" smtClean="0"/>
              <a:t>ЛЕКЦИЯ</a:t>
            </a:r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Судебно-медицинская экспертиза механической асфиксии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</p:spTree>
  </p:cSld>
  <p:clrMapOvr>
    <a:masterClrMapping/>
  </p:clrMapOvr>
  <p:transition spd="med" advTm="60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это вызванное механическими причинами нарушение внешнего дыхания, приводящее к затруднению или полному прекращению поступления в организм кислорода и накоплению в нем углекислоты.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Механическая асфиксия – </a:t>
            </a:r>
            <a:endParaRPr lang="ru-RU" dirty="0"/>
          </a:p>
        </p:txBody>
      </p:sp>
    </p:spTree>
  </p:cSld>
  <p:clrMapOvr>
    <a:masterClrMapping/>
  </p:clrMapOvr>
  <p:transition spd="med" advTm="60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1. </a:t>
            </a:r>
            <a:r>
              <a:rPr lang="ru-RU" dirty="0" err="1" smtClean="0"/>
              <a:t>Странгуляционная</a:t>
            </a:r>
            <a:r>
              <a:rPr lang="ru-RU" dirty="0" smtClean="0"/>
              <a:t> асфиксия, возникающая при </a:t>
            </a:r>
            <a:r>
              <a:rPr lang="ru-RU" dirty="0" err="1" smtClean="0"/>
              <a:t>сдавлении</a:t>
            </a:r>
            <a:r>
              <a:rPr lang="ru-RU" dirty="0" smtClean="0"/>
              <a:t> органов дыхания на шее.</a:t>
            </a:r>
          </a:p>
          <a:p>
            <a:pPr algn="just"/>
            <a:r>
              <a:rPr lang="ru-RU" dirty="0" smtClean="0"/>
              <a:t>2. Компрессионная асфиксия, возникающая от </a:t>
            </a:r>
            <a:r>
              <a:rPr lang="ru-RU" dirty="0" err="1" smtClean="0"/>
              <a:t>сдавления</a:t>
            </a:r>
            <a:r>
              <a:rPr lang="ru-RU" dirty="0" smtClean="0"/>
              <a:t> груди и живота.</a:t>
            </a:r>
          </a:p>
          <a:p>
            <a:pPr algn="just"/>
            <a:r>
              <a:rPr lang="ru-RU" dirty="0" smtClean="0"/>
              <a:t>3. </a:t>
            </a:r>
            <a:r>
              <a:rPr lang="ru-RU" dirty="0" err="1" smtClean="0"/>
              <a:t>Обтурационная</a:t>
            </a:r>
            <a:r>
              <a:rPr lang="ru-RU" dirty="0" smtClean="0"/>
              <a:t> (аспирационная) асфиксия, возникающая при попадании твердых или жидких веществ в дыхательные пути и их закупоривании.</a:t>
            </a:r>
          </a:p>
          <a:p>
            <a:pPr algn="just"/>
            <a:r>
              <a:rPr lang="ru-RU" dirty="0" smtClean="0"/>
              <a:t>4. Асфиксия в замкнутом и полузамкнутом пространстве.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smtClean="0"/>
              <a:t>Виды асфиксии</a:t>
            </a:r>
            <a:r>
              <a:rPr lang="ru-RU" b="0" dirty="0" smtClean="0"/>
              <a:t>:</a:t>
            </a:r>
            <a:endParaRPr lang="ru-RU" dirty="0"/>
          </a:p>
        </p:txBody>
      </p:sp>
    </p:spTree>
  </p:cSld>
  <p:clrMapOvr>
    <a:masterClrMapping/>
  </p:clrMapOvr>
  <p:transition spd="med" advTm="600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I. </a:t>
            </a:r>
            <a:r>
              <a:rPr lang="ru-RU" dirty="0" err="1" smtClean="0"/>
              <a:t>Предасфиктический</a:t>
            </a:r>
            <a:r>
              <a:rPr lang="ru-RU" dirty="0" smtClean="0"/>
              <a:t> – длится до 1 мин; происходит накопление углекислого газа в крови, усиливаются дыхательные движения; если препятствие не устранено, то развивается следующий период.</a:t>
            </a:r>
          </a:p>
          <a:p>
            <a:pPr algn="just"/>
            <a:r>
              <a:rPr lang="ru-RU" dirty="0" smtClean="0"/>
              <a:t>II. </a:t>
            </a:r>
            <a:r>
              <a:rPr lang="ru-RU" dirty="0" err="1" smtClean="0"/>
              <a:t>Асфиктический</a:t>
            </a:r>
            <a:r>
              <a:rPr lang="ru-RU" dirty="0" smtClean="0"/>
              <a:t> – условно делится на несколько стадий, которые могут длиться от 1 до 3–5 мин: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i="1" dirty="0" smtClean="0"/>
              <a:t>Периоды развития механической асфиксии</a:t>
            </a:r>
            <a:endParaRPr lang="ru-RU" dirty="0"/>
          </a:p>
        </p:txBody>
      </p:sp>
    </p:spTree>
  </p:cSld>
  <p:clrMapOvr>
    <a:masterClrMapping/>
  </p:clrMapOvr>
  <p:transition spd="med" advTm="600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1) цианоз и одутловатость лица;</a:t>
            </a:r>
          </a:p>
          <a:p>
            <a:pPr algn="just"/>
            <a:r>
              <a:rPr lang="ru-RU" dirty="0" smtClean="0"/>
              <a:t>2) точечные кровоизлияния в склеру, белочную оболочку глазного яблока и складку конъюнктивы, переходящей с внутренней поверхности века на глазное яблоко;</a:t>
            </a:r>
          </a:p>
          <a:p>
            <a:pPr algn="just"/>
            <a:r>
              <a:rPr lang="ru-RU" dirty="0" smtClean="0"/>
              <a:t>3) точечные кровоизлияния в слизистую губ (поверхность губы, обращенная к зубам), кожу лица и реже – кожу верхней половины туловища;</a:t>
            </a:r>
          </a:p>
          <a:p>
            <a:pPr algn="just"/>
            <a:r>
              <a:rPr lang="ru-RU" dirty="0" smtClean="0"/>
              <a:t>4) интенсивные разлитые темно-фиолетовые трупные пятна с множественными внутрикожными кровоизлияниями (трупные </a:t>
            </a:r>
            <a:r>
              <a:rPr lang="ru-RU" dirty="0" err="1" smtClean="0"/>
              <a:t>экхимозы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5) следы дефекации, мочеиспускания и семяизвержения.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ПРИЗНАКИ </a:t>
            </a:r>
            <a:r>
              <a:rPr lang="ru-RU" b="0" cap="all" dirty="0" smtClean="0"/>
              <a:t>при наружном осмотре трупа:</a:t>
            </a:r>
            <a:endParaRPr lang="ru-RU" cap="all" dirty="0"/>
          </a:p>
        </p:txBody>
      </p:sp>
    </p:spTree>
  </p:cSld>
  <p:clrMapOvr>
    <a:masterClrMapping/>
  </p:clrMapOvr>
  <p:transition spd="med" advTm="600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1) жидкое состояние крови;</a:t>
            </a:r>
          </a:p>
          <a:p>
            <a:pPr algn="just"/>
            <a:r>
              <a:rPr lang="ru-RU" dirty="0" smtClean="0"/>
              <a:t>2) темный оттенок крови;</a:t>
            </a:r>
          </a:p>
          <a:p>
            <a:pPr algn="just"/>
            <a:r>
              <a:rPr lang="ru-RU" dirty="0" smtClean="0"/>
              <a:t>3) венозное полнокровие внутренних органов, особенно легких;</a:t>
            </a:r>
          </a:p>
          <a:p>
            <a:pPr algn="just"/>
            <a:r>
              <a:rPr lang="ru-RU" dirty="0" smtClean="0"/>
              <a:t>4) переполнение кровью правого предсердия и правого желудочка сердца;</a:t>
            </a:r>
          </a:p>
          <a:p>
            <a:pPr algn="just"/>
            <a:r>
              <a:rPr lang="ru-RU" dirty="0" smtClean="0"/>
              <a:t>5) пятна </a:t>
            </a:r>
            <a:r>
              <a:rPr lang="ru-RU" dirty="0" err="1" smtClean="0"/>
              <a:t>Тардье</a:t>
            </a:r>
            <a:r>
              <a:rPr lang="ru-RU" dirty="0" smtClean="0"/>
              <a:t>, мелкоочаговые кровоизлияния под висцеральной плеврой и эпикардом;</a:t>
            </a:r>
          </a:p>
          <a:p>
            <a:pPr algn="just"/>
            <a:r>
              <a:rPr lang="ru-RU" dirty="0" smtClean="0"/>
              <a:t>6) отпечатки ребер на поверхности легких из-за вздутия последних.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ПРИЗНАКИ ПРИ ВНУТРЕННЕМ ИССЛЕДОВАНИИ ТРУПА:</a:t>
            </a:r>
            <a:endParaRPr lang="ru-RU" dirty="0"/>
          </a:p>
        </p:txBody>
      </p:sp>
    </p:spTree>
  </p:cSld>
  <p:clrMapOvr>
    <a:masterClrMapping/>
  </p:clrMapOvr>
  <p:transition spd="med" advTm="1800000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</TotalTime>
  <Words>64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Судебно-медицинская экспертиза механической асфиксии </vt:lpstr>
      <vt:lpstr>Механическая асфиксия – </vt:lpstr>
      <vt:lpstr>Виды асфиксии:</vt:lpstr>
      <vt:lpstr>Периоды развития механической асфиксии</vt:lpstr>
      <vt:lpstr>ПРИЗНАКИ при наружном осмотре трупа:</vt:lpstr>
      <vt:lpstr>ПРИЗНАКИ ПРИ ВНУТРЕННЕМ ИССЛЕДОВАНИИ ТРУПА: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Судебно-медицинская экспертиза механической асфиксии</dc:title>
  <dc:creator>Ket</dc:creator>
  <cp:lastModifiedBy>Ket</cp:lastModifiedBy>
  <cp:revision>9</cp:revision>
  <dcterms:created xsi:type="dcterms:W3CDTF">2020-03-23T15:22:34Z</dcterms:created>
  <dcterms:modified xsi:type="dcterms:W3CDTF">2020-03-23T23:41:20Z</dcterms:modified>
</cp:coreProperties>
</file>