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1"/>
  </p:notesMasterIdLst>
  <p:sldIdLst>
    <p:sldId id="256" r:id="rId2"/>
    <p:sldId id="257" r:id="rId3"/>
    <p:sldId id="258" r:id="rId4"/>
    <p:sldId id="311" r:id="rId5"/>
    <p:sldId id="259" r:id="rId6"/>
    <p:sldId id="314" r:id="rId7"/>
    <p:sldId id="260" r:id="rId8"/>
    <p:sldId id="261" r:id="rId9"/>
    <p:sldId id="304" r:id="rId10"/>
    <p:sldId id="305" r:id="rId11"/>
    <p:sldId id="316" r:id="rId12"/>
    <p:sldId id="262" r:id="rId13"/>
    <p:sldId id="263" r:id="rId14"/>
    <p:sldId id="281" r:id="rId15"/>
    <p:sldId id="278" r:id="rId16"/>
    <p:sldId id="301" r:id="rId17"/>
    <p:sldId id="264" r:id="rId18"/>
    <p:sldId id="269" r:id="rId19"/>
    <p:sldId id="265" r:id="rId20"/>
    <p:sldId id="266" r:id="rId21"/>
    <p:sldId id="267" r:id="rId22"/>
    <p:sldId id="268" r:id="rId23"/>
    <p:sldId id="270" r:id="rId24"/>
    <p:sldId id="309" r:id="rId25"/>
    <p:sldId id="310" r:id="rId26"/>
    <p:sldId id="302" r:id="rId27"/>
    <p:sldId id="271" r:id="rId28"/>
    <p:sldId id="292" r:id="rId29"/>
    <p:sldId id="273" r:id="rId30"/>
    <p:sldId id="280" r:id="rId31"/>
    <p:sldId id="274" r:id="rId32"/>
    <p:sldId id="276" r:id="rId33"/>
    <p:sldId id="277" r:id="rId34"/>
    <p:sldId id="282" r:id="rId35"/>
    <p:sldId id="283" r:id="rId36"/>
    <p:sldId id="295" r:id="rId37"/>
    <p:sldId id="296" r:id="rId38"/>
    <p:sldId id="284" r:id="rId39"/>
    <p:sldId id="298" r:id="rId40"/>
    <p:sldId id="299" r:id="rId41"/>
    <p:sldId id="285" r:id="rId42"/>
    <p:sldId id="286" r:id="rId43"/>
    <p:sldId id="287" r:id="rId44"/>
    <p:sldId id="288" r:id="rId45"/>
    <p:sldId id="289" r:id="rId46"/>
    <p:sldId id="303" r:id="rId47"/>
    <p:sldId id="312" r:id="rId48"/>
    <p:sldId id="307" r:id="rId49"/>
    <p:sldId id="290" r:id="rId5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410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A482E42-3A16-4AFC-B054-FE64AC5C0243}" type="datetimeFigureOut">
              <a:rPr lang="de-AT"/>
              <a:pPr>
                <a:defRPr/>
              </a:pPr>
              <a:t>06.04.2017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85558F7-A753-4F12-A8E4-769CB7298B94}" type="slidenum">
              <a:rPr lang="de-AT"/>
              <a:pPr>
                <a:defRPr/>
              </a:pPr>
              <a:t>‹#›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таких городах</a:t>
            </a:r>
            <a:r>
              <a:rPr lang="ru-RU" baseline="0" dirty="0" smtClean="0"/>
              <a:t> как …. и ваш институт является нашим партнёром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Десяти</a:t>
            </a:r>
            <a:br>
              <a:rPr lang="ru-RU" dirty="0" smtClean="0"/>
            </a:br>
            <a:r>
              <a:rPr lang="ru-RU" b="1" dirty="0" smtClean="0"/>
              <a:t>о</a:t>
            </a:r>
            <a:r>
              <a:rPr lang="ru-RU" dirty="0" smtClean="0"/>
              <a:t>рганов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25</a:t>
            </a:fld>
            <a:endParaRPr lang="de-A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29</a:t>
            </a:fld>
            <a:endParaRPr lang="de-A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31</a:t>
            </a:fld>
            <a:endParaRPr lang="de-A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десять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34</a:t>
            </a:fld>
            <a:endParaRPr lang="de-A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Процедура выбора стипендиатов всегда в мае. Критерием выбора являются.</a:t>
            </a:r>
            <a:endParaRPr lang="de-AT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35</a:t>
            </a:fld>
            <a:endParaRPr lang="de-A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</a:t>
            </a:r>
            <a:r>
              <a:rPr lang="ru-RU" b="1" dirty="0" smtClean="0"/>
              <a:t>е</a:t>
            </a:r>
            <a:r>
              <a:rPr lang="ru-RU" dirty="0" smtClean="0"/>
              <a:t>ках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41</a:t>
            </a:fld>
            <a:endParaRPr lang="de-A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BCC7C-F7F2-4C52-B9A5-09537A9B5F5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ДГС изучаются</a:t>
            </a:r>
            <a:r>
              <a:rPr lang="ru-RU" baseline="0" dirty="0" smtClean="0"/>
              <a:t> основы правовых отраслей, которые преподаются в университете-Партнёре в </a:t>
            </a:r>
            <a:r>
              <a:rPr lang="ru-RU" baseline="0" dirty="0" err="1" smtClean="0"/>
              <a:t>Германиии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9</a:t>
            </a:fld>
            <a:endParaRPr lang="de-A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ДГС изучаются</a:t>
            </a:r>
            <a:r>
              <a:rPr lang="ru-RU" baseline="0" dirty="0" smtClean="0"/>
              <a:t> основы правовых отраслей, которые преподаются в университете-Партнёре в </a:t>
            </a:r>
            <a:r>
              <a:rPr lang="ru-RU" baseline="0" dirty="0" err="1" smtClean="0"/>
              <a:t>Германиии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10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ДГС изучаются</a:t>
            </a:r>
            <a:r>
              <a:rPr lang="ru-RU" baseline="0" dirty="0" smtClean="0"/>
              <a:t> основы правовых отраслей, которые преподаются в университете-Партнёре в </a:t>
            </a:r>
            <a:r>
              <a:rPr lang="ru-RU" baseline="0" dirty="0" err="1" smtClean="0"/>
              <a:t>Германиии</a:t>
            </a:r>
            <a:r>
              <a:rPr lang="ru-RU" baseline="0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12</a:t>
            </a:fld>
            <a:endParaRPr lang="de-A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сост</a:t>
            </a:r>
            <a:r>
              <a:rPr lang="ru-RU" b="1" dirty="0" smtClean="0"/>
              <a:t>а</a:t>
            </a:r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15</a:t>
            </a:fld>
            <a:endParaRPr lang="de-A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de-AT" smtClean="0"/>
          </a:p>
        </p:txBody>
      </p:sp>
      <p:sp>
        <p:nvSpPr>
          <p:cNvPr id="24579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CBAF11-B5ED-4A71-910F-1B5C204E04AC}" type="slidenum">
              <a:rPr lang="de-A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AT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То</a:t>
            </a:r>
            <a:r>
              <a:rPr lang="ru-RU" baseline="0" dirty="0" smtClean="0"/>
              <a:t> есть,</a:t>
            </a:r>
            <a:r>
              <a:rPr lang="ru-RU" dirty="0" smtClean="0"/>
              <a:t> для участни</a:t>
            </a:r>
            <a:r>
              <a:rPr lang="ru-RU" baseline="0" dirty="0" smtClean="0"/>
              <a:t>ков программы ДСГ </a:t>
            </a:r>
            <a:r>
              <a:rPr lang="ru-RU" dirty="0" smtClean="0"/>
              <a:t>в</a:t>
            </a:r>
            <a:r>
              <a:rPr lang="ru-RU" baseline="0" dirty="0" smtClean="0"/>
              <a:t> вашем </a:t>
            </a:r>
            <a:r>
              <a:rPr lang="ru-RU" dirty="0" smtClean="0"/>
              <a:t>университете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19</a:t>
            </a:fld>
            <a:endParaRPr lang="de-A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Десяти</a:t>
            </a:r>
            <a:br>
              <a:rPr lang="ru-RU" dirty="0" smtClean="0"/>
            </a:br>
            <a:r>
              <a:rPr lang="ru-RU" b="1" dirty="0" smtClean="0"/>
              <a:t>о</a:t>
            </a:r>
            <a:r>
              <a:rPr lang="ru-RU" dirty="0" smtClean="0"/>
              <a:t>рганов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558F7-A753-4F12-A8E4-769CB7298B94}" type="slidenum">
              <a:rPr lang="de-AT" smtClean="0"/>
              <a:pPr>
                <a:defRPr/>
              </a:pPr>
              <a:t>23</a:t>
            </a:fld>
            <a:endParaRPr lang="de-A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0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 smtClean="0"/>
            </a:lvl1pPr>
          </a:lstStyle>
          <a:p>
            <a:pPr>
              <a:defRPr/>
            </a:pPr>
            <a:fld id="{04716531-B523-4671-B030-627D017709B3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11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17F7E-8A38-4ACC-B38F-2B7AD7C273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66965-1A9C-4DB6-BEC1-84F2093F71D5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EABB98-D054-49A3-A66F-4088C0F72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564D0-17E0-4290-B97E-3C8902B93A8E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1FF29-5C46-4653-A329-3D718457A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A938-0B67-40DA-8AB7-96DF03F10901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3551-C4EA-420E-9DC3-CB47228A4A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8AF6E-F1EC-4AE0-8329-C8EBFDFD8712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118F-EFAA-466F-8769-4AA29891C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41AA6-ADC4-4A8E-83BF-2522B644CC4D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229C9-F80A-4B57-B03C-0490DAB13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34CE-EF42-4DB2-A891-A102A5EA99DD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DE874-E40A-4E50-9B6C-50CA034AFB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D2581-1F0E-49D4-A898-D3AA0F1E5B20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FAAC1-47A0-4E64-8171-B31132EA8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30119-D794-4A6F-80C5-D7E8DDDF3B8F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CD5CA-78E7-4F0A-899C-28A243441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E865D-74F3-4C34-812A-F7A439A26112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682C6-C570-43E2-BC9F-E1E78DC27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9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5F3BD-D632-4A00-82E3-DCE755B6EAC4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67953-D883-43D5-986D-B8A6A44F68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580F2A-8BB6-43EB-AD4B-E9347F0936FA}" type="datetime1">
              <a:rPr lang="ru-RU" smtClean="0"/>
              <a:pPr>
                <a:defRPr/>
              </a:pPr>
              <a:t>06.04.2017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1F8FBD-D300-4705-BC8F-D754D4BF7B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74" r:id="rId6"/>
    <p:sldLayoutId id="2147483675" r:id="rId7"/>
    <p:sldLayoutId id="2147483676" r:id="rId8"/>
    <p:sldLayoutId id="2147483677" r:id="rId9"/>
    <p:sldLayoutId id="2147483668" r:id="rId10"/>
    <p:sldLayoutId id="2147483678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5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9200" y="3789363"/>
            <a:ext cx="6953250" cy="1087437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Deutschsprachiger Studiengang (DSG) „Deutsches Recht“</a:t>
            </a:r>
            <a:br>
              <a:rPr lang="de-DE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3"/>
              <a:buNone/>
              <a:defRPr/>
            </a:pPr>
            <a:r>
              <a:rPr lang="de-DE" dirty="0" smtClean="0"/>
              <a:t>DSG-Tutorin Judith </a:t>
            </a:r>
            <a:r>
              <a:rPr lang="de-DE" dirty="0" err="1" smtClean="0"/>
              <a:t>Dürnberger</a:t>
            </a:r>
            <a:endParaRPr lang="ru-RU" dirty="0"/>
          </a:p>
        </p:txBody>
      </p:sp>
      <p:pic>
        <p:nvPicPr>
          <p:cNvPr id="14340" name="Picture 2" descr="https://www.mariecuriealumni.eu/sites/default/files/posts/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20713"/>
            <a:ext cx="67135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AutoShape 4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AutoShape 6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AutoShape 8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AutoShape 10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AutoShape 12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AutoShape 14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AutoShape 16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AutoShape 18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AutoShape 20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AutoShape 22" descr="data:image/png;base64,iVBORw0KGgoAAAANSUhEUgAAAZAAAABqCAMAAAClH/c1AAAAyVBMVEX////4lxyJiYuKioyGhoiurq/7+/v4+Pnq6uqWlpfz8/OSkpTw8PC9vb7h4eKgoKHb29z4kwDHx8ikpKbU1NW1tbb81rP4mx3//Pf94caBgYP8y56vr7DNzc62trfIyMn7v4P/+fL+8eD6u3j3jgD94cT4lQD81an+9Or+7Nf7xo35rVX5ozL95836tWL5qkj7w4H5oDr80aj93bX6unL80Jz7x5T6tFv5qEv6u3L7xof5oCn81qb6vnT83Lz5r1/5pTn5sEz7zJJ33EmfAAATzklEQVR4nO2dCVujOheAKwQKZWuBTit2sdXWWm1dqo4znVE///+P+s4JBJJAF7Vel+Hc57nTQgglLzlLkhMrlVK+q9TsnVZX3W11/6DUA9/dWWV2X+tVd1bbvymhSizP13dRVV0z1UgrgbxNQktRFBIFof0mKDW3RyKiqKQE8kYBICoIiSyn/lr9X3V9j5C4nhLIGwWB0MZUiBo4rzEnRl+z4grKHrIDASCk6SATVF1gTmovulyva5YKIIAG0XyoqwTyRkEgfTDITZO264vMSc3tKBGloVhBX6/YZgnkzYJAfPxgd5smIWgGiNXcwpykhgN1Xew6GyWQt0sKBJrYCAPWxJ5TX3tZZjgi03ETfCWQHQgHpIJMHCs2J4rq+au6iV4PmOFQtXpGoASyAxGBoNSbHjMnXmjn2rfmNtXEcJhBKJwugexA8kDAnISJOQG3qxny/aQGhiNKtJqWG3MpgexAioCAUjJCLWl4xevVE6/L8APOcOT94xLIDqQYCIhuO9C+Cuou1cTBLtuDolRVqZpb2OwlkB3ISiAobi82J8SE7uBGseHQuqvavASyA1kLBM0J9BNViYGoiqX114yulEB2IBuAgLiewoCQ5trmLoHsQDYDqQYZEGdtyRLIDqQE8smkBPLJpF4C+VxSAvlkUgJZJXbHC+m/mrd+5Hu3UgJZJc2IEBwz0uDf//C2JZBVEhAlQiAe/Psf3rYEskoMU6WP61rq+gbarZRAVopeFf/9b6QE8smkBPLJZEsg9quA6Lq0oEhPj+ROiQdZQV3PzYPVqvSUzgt3Ff+dq7lquHY1O54U0gtl5RNsKr0L2Q6I1XQcjbwUSN/zAnG0vul5Gv1Qa8qnQHTN8+KDtcDzevBvL7Ai+YkjxYL4wIASmdCAodJNvgWatCy21vVIFEUkCBO8NbhTB/51vALpZe8AlDON9Fu3qLS5tkleLlsBoQsTifpSIE5EVDGm8giJH8AOCPGMiii6SZS4fM0iJKjELmcoFgojhRjo+xD6o6hE8RM4REmPef3sEjeI2InkLcD6vUocY8SiZJcGNeFmPf558qV37RJvBySRlwIhigwEtB/9YCPlQLI3usfK1+BXIZAQ1KQmFtKgxaoIBPptKt3kfqqK33A5pZL9VgM4E8/pOh6Coq1dMxUFgTRZBfh07HMnA+IRVfHSr35SwMT1H+mVa5vk5fKBQFTa5pzkgWDDWUJHMgAE9hkAQhxJm6X3g9oVRe2y3w+H4/5ieFZSfwIkfUaNUMdFEjuClmf1cILa+71SxT6yh6iRWF8eSMWHl77Pl/HhZce2WAsEjI+iMtXjQut12B0SuFsC6RETHqmTs9vfEghRLUV6+wqAuNKC+hq0nMNOrAFiYNeK7UUfWk+yQ1sCqZnE8VXFlG3dNwViOVmjxVIApAb6xuTKAIf4kg1A4Do1cRCgk0XycO12QLqqGuJ9cjrrmwJxQ1W0EAVAQEWphNNZDkmObwCid6DN4s/oGPTEgtsBgYMQf3kKkZ2P7wqkXvGhrczsgiIgWGfWINCQiRu8AQi2cPLZRuxSF9kKSN1CDw9cNyJHTN8WSAUUC3dFERB8eCXtRXWoMf60AYiNd4rbUW9CDab4O7YBojsE4bsFHeyDgXhpPBTtGohtQmOllRYCCfkRGwgnk8ahQKT7c/erQyzLAjwDb2IJhmAbIPAb6CgBRoHSjT4WiF7vhol01yeFvhwI9YbS+xcCqWBIwQpAxJ00BAJpGkx06X42hPhq6loZGN9F/JYG2wDpkzgmhQ4mjxZ8LJDt5RVAaJ48a7piIKDEo0RndQnpJPW7mD0cMTHS++ErUzVQFXLhg42xIQky/2EbIPATYn+OFIwWvCMQlY0EvV1eA6TSjyBCjJuqGIiRDWpCu7J3FYFk40kMiKo2+77TAR1FPL59aw7chJjpi74FEDdSPPosVU8eLXhXIK7WeVV2epG8Cgh9Ohp8rwCCQx+eHtefFKzEY1mew6SW3E9V6agfsGqKDaaHFtwm1WJbAOkQpjkgkFGE0YJ3BbJLeR2QKnW1sDWKgYCiStxWX8kcgGKjHo8QApUg1174oqcjA5uBGFYaoeOtAuHk9wYCNhfUCbqwK4Cg4ce2h1bLAvtit1dV/Xq93gMi4iuNUsXDiSu8GQjAD+ouldCTA5lvBSRuBx4IVT+KvxIIBBL0DXUtbnh4XRxCx4jzDVZtAvgevWYjEBxrU7mxebE3flUg8JYpIhBoh7hNBSAYa6BLswJIJVTpAFaXcO7n2sCwj6ks+d+HGFSbfVoLpK5mU1DUJpn88Mm7A2m3B4PBBOR09nBy+/z78u/85/9ALp5A/rcYbFmNDKQLb5Y4MJeOhItAKDrwZFYAAfUPBhZtTXbF+kgdXLCowFXxWUixCUi1Q5TAZy6DbypiKPJeQNqT4elsf/Tjeno0P3tajhvHx43W8ur+7PHm6PDw7u7u4Pb6BGS2ZX0ykLrcaHbECElA9B68kJq9Agi2dFA1CK831gMJocVyQ4Lwg+D+1HXaBMSAQJLzdH0iTqbtHshwtji5izG0AANweDr7Nb1+GO3PZqfDyaTdfk2tMhAbHlvo6vhg8XNKQOgwu4LpjIVADIzQ4WKujdYDobOE+Zm+rYFATRZ3GmcOI+5BdglkOLq9fLy/ulruNRoUxfLn75MZaKvBKgi0H41Gi8XDJtWVWwaEY+Bcs3C7BclAqCuF86WFQMD2kK4p1L1hcBFtgJdrM4dNjWwCoko+tSlOAuwASHswGT48z1tAIJa95f3ZzfNoUlgUjMnDn+nfnxdUjcEl473lFaiyk/U3yQExcLFB+lrjbB/zW3NAUEvggHIxkC4N+fgLNgwu4hBvct5PY0Qj7bEbgIRRYvy5+yfBKZU3Apmc7v/4/fOcYgCB/z/dgHoa5gsOZ6MfB0dz4HB8nCiym6O7g5PFw+x0slmL5Vcu9oCIFW/OUa1r6NwmT5UHgr7USiA2jlwJwR4dXHTT0UUDb8u72ehK04EtNyJeF0/X6kEaGW4AEhDpOaQ5lTcAGT7cHj5etGIUlEZrfrB/musYk9ni7vDx/rwV95/j8dN8er2P9iTHAVTYipvlgVSbuBeE1wRXBbdzihx2tgAIulqrgOg9fpgehS4DMlOha7yEuAe7CLZ5GOEiIK3Xwx/AtNx6IAhbHN+tasL9Xwlk8PD7jNqKBMa40Tj/PZvkLMHw5PLs6qoFp/cojeX8GUoN8iROF89/52h/LhaFNyxY26v31cyd5+YkioBgAJhMu9ZUIq4RqhMiTL9jlMgLPemk12MVkRLHLa6XFWM/gC2UYwJOAMmAQD3ywgbAmo2jYQ+KXgZkMNm/XB6nKLBr7N3f3Mqv9mAyu/05ZuUa49b94zQXdaBNGd3+ekJr0roCw7M4XaG9ihdbdzsefYc7IWeDa47WzC3m0J1OJz5YbXY6QoeA8qLFMHodXnp4Xaix61Ecr5fQcR38BV7gp7+t2hPrr/rwnZ2tOR2tL/kLNt4ufSN8raO9YG/K4eh6vuRhwIv/dHQi0xjuXx+dN1g57Bh3C7lM+3T/YTo/R2bHy7PDg9GQY9GeSJpv1ep33TaM/MZb7y1CWgf8gpft7rkzGS4Oz1oCDXjzfz7ILzUW46BBkeucYRku7m7ulxQZWJ7rGQejPVvcTo8ez6ZCzFimI8jSvn28agkwsC1/DyUag8WcLzZutJ7lIpXh8/1Vay9xyy4WvG0/fZ5T0/R0+Ue8rATCS3v4MG9IMPYay8c/UrHJaD4WjMvVzUguMvvbOmaqbO/secideviL+qt1f7nglVf8uQSSyWQ0PS/AcTgS3/z2/t2FaF2eptJI1eRBKPJ4kmmywf70CV2x1tGCO3g6+nF394AHSiBMJrePsqZCXTWdSTgWN0vRuuxNT8WahkJNxxc/spZvn8zp1Y35KHPERnc3F63j1q9FCSST4eXVXg7HuHEpGen27b1UrPFTKjKc8zU19p45oIvkVONPenBwe4WOwd/TQamyUmkP/+ZUFRqGI8mDnZyM5WJnou0YzCQbdMNVMTtLTt2nGm74DH1pfDXNoL0dSLWaT9nTiw5+WjmdLgtwjA9lw3B9JhdrHQjdoz27EYm1TrKWnkyZHjtLIY0u8NCcV3kykFo9Xl9XrxtyrhQczT2LHfrNTs8X0gN1t9vrNJ2uK2ePuqGwf20FvtfFSANusbu/HbStPN+Pczj2GmcPkhM7OsuVeRK7x/BQsi5PD9lJ6DrJ4QvGo32C5RtzAaoMxLWSVcGWGThCXO6S/Ixe34tHWdSAG2HBDYRRzI4Y1xsenYXPpCmmLVToELqUofXuMirEsfwj4Zgc5Sz+eC5qtD/nUiX33Ju/SFk10o53F/ci8U4FQKjE09L8fBGu/JEmvXuYSqnGf4aELRS0cTwwOagKzd0l0tKcTwBkctcokOWNNBbVPsk7YONbochwfizxeOR43Wbx/HN6jF7QkAKYIiBBt9v1O6ai8CtWa7jjrCmoHB9weKFeqdYDi63crJlAA4e8bMdTBCBVXK0rrGj5BEAeDqfT6WEmRyiHD1Kp4e+8jWmJPBb3cnD/xDm7GY+9C3b4ND52JrEvAJJMEhlNVeWypRxiWWKXwbkjliYdsmE+XPqQDAHajmBzQOVZqjBj+AmAtCUZoMgjILOzvFZriRN/v5dygSXnEpxwnK7ZnR9jB/hOulshkGQCgm47kDQgvN+aRoRkyjqRbEIlnqRIc9lFo64RDwhYnM76BEC2kRO5rfM8LnM9qMX1sh+t7PgFsyuL+GBD7o1rgNBV7mz9c6iqYV8RGhCXi8p+l+3JSziZVCPiGJGQy/klgLRvj+XGhmYUeExu8hrtLjs94/pX4zDpEO2jZP5EMiFrgdjpIrU4d8+N/9QSk66c/lyJs83zCxVQfNwhQhUm/b4CkMG0oH+Mp3yR9lFeo51xBuSJP8E01unF3st7SBUXbtjJYbDaOq4qzcryGU9MMHGzYC0PVXmgyjCRJrviKwC5LODROBIM8WWexzH33k/57rNkJ/YTNZbaFCbrgGTLOOH9xqlUMZnSRrdJXv3ZRU+gYAPK0MLENpctsqLyBYD8zSsjPtJGuS2I8n9mp0eCub9il16zkfmj7Y16nM/B9hnB3D1sz05WtouLaaUGpM4tyRHBJT5hslAhtfWfH8jzcVGUIqj9Uc6/AsmIDUT7cs9MSNpvzjdM4fJA+unaszCK4wzMaeIu9jHrTNogiOaEKr407gIqD9HqPd4R+PRAJtcHBSJo/cljQQe5yd76UUs4dZYcZjadD9xjWQOES1M2k5e+JyVTxllnos3AZEFF0URMfpKKi3YnTVj+9EA2S/uuYOBlL0OWNXwsj8nxQTqy1fgl1rgaCN2eJ1b4RpSsgEKdJay96loYfos54XYHO44pRunJQmgcz0q71DcAMmzlcexxYyZDiVcK5Fc2liKG6sVAqjZNaWIvc5Pl7tFkSqENDVxxLTtbXew4fJZ5GCVZWNjH0lDkGwD5WWD0x1wMIo+5pCorCyUbgg9dDMTFvfWgtRKHCOIRRgGTKaXo3MHUTCk/0MXexaWoeeluMHVuq6CvD2RY5IQtOSMjDQBnQDhn+Epw2lYCUQOfqZZ+lkBu5JIp4fXHcEXaoMru4d5arCvYUTpkgrEMS1H4+kAKBh3Bk8r8pokc5d8z/XTNXXnHV1kIpNYN3WyRGq6AN5t0sWFTY+uheaEbAkjRoO7gn79KvmDqhhYvV2xi2aSPfXkgk/sCHo3HrMAfGdgVG8oaccblnHe01rm9iQi5e7jLn5zjgQO5ub1F6PxJ3PK2yW1AiX/UL0lz6xHJICEQTa7nE8uiVRCmHP/OChzJQM5ZDDPjwpfGnLPrm4HQ2CHbYRUj8dzoYVAwm2ikA1cQz2QVeFkuYT7jt2AXn88spz+KhDMJj7n+w0Ylh/yEcIObW9kMxLaUKMySOjwlt69LnB8ojzOyzZzpkHwvq6CXzjz2VWkjvyyf8XvIIKfSUg+sfch3nnEGcTMQP93vKvmqCmka8VUFO2hjVizNEEi3+EvuSNjMI3pcPf5e3WzPmm8hw6ucgUknhw+Ew9m84WYgUu5eDZMpZZ0Vkvyrzfaf1x0xbwRTpeMBYXmzAL1oa76vLLMckGyCSjw3vmSjLRuB1CNFEd5auqkGfrCzwwHosXgvmuzvH7tKbKFteUvKfrolnSOum/BVRcmvNPrCMpLDkL291n5yri2uKkqnIKtNsh6IJufudaM4mbIamGwIsZvmhIeWlminmpcYetRDQgU0s42WqmFEn45D9jFm/KCMkPeRAiCNA3ZSimGWrOvoQbQOiJHbcpUlUzoRUTynbhhhB/+IO+0uNZMQS+u6tuvjFvDUY7Lk2AK3g01cgBC94KBrVHU7DPAPKn8nC1IM5IJZi6EUNI5ZPKlr64Dkc/d0iOfQOa1pWSpitvrEzEIWldbjRoq8BW8flFkyV1/nyhPV+04GBGR2sTwHWcbSopI5VBcSqnTatxbyQDzL8jMgdmBZPSkOrFumRceu6h1TjRvSTzWN7XtxaqfViTE0LcuT9JDhQQ0s+d1JyhMz6H6h9cBbyWC2D//N9kepPIwe0oGVhRw1/irYgaBSdV3XXvk1PeZShrpR7/p+ty50IdsN+44fspW9UDanh1y+VigPlfRD91uZjy1kkptrvPzon/SPy0EuW+voo3/Svy2nuTDl+PlVOwiVshtpH+bnf29LIh8oRStWbjdfVsq7ScEa1OPSsn+gnI5bOWk8b7s9Yym7l9F+Tkb7JZBSPoP8H7/drM1xbLiU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51" name="Рисунок 16" descr="скачанные файлы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838" y="1557338"/>
            <a:ext cx="4746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oliennummernplatzhalt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617F7E-8A38-4ACC-B38F-2B7AD7C273F3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11560" y="4941168"/>
            <a:ext cx="324036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---------- </a:t>
            </a:r>
            <a:r>
              <a:rPr lang="de-DE" dirty="0" smtClean="0"/>
              <a:t>Wintersemester</a:t>
            </a:r>
            <a:r>
              <a:rPr lang="ru-RU" dirty="0" smtClean="0"/>
              <a:t> -----</a:t>
            </a:r>
          </a:p>
          <a:p>
            <a:pPr marL="342900" indent="-3429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11960" y="4941168"/>
            <a:ext cx="324036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-------- </a:t>
            </a:r>
            <a:r>
              <a:rPr lang="de-DE" dirty="0" smtClean="0"/>
              <a:t>Sommersemester</a:t>
            </a:r>
            <a:r>
              <a:rPr lang="ru-RU" dirty="0" smtClean="0"/>
              <a:t> ------</a:t>
            </a:r>
          </a:p>
          <a:p>
            <a:pPr marL="342900" indent="-3429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1700808"/>
            <a:ext cx="324036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---------- </a:t>
            </a:r>
            <a:r>
              <a:rPr lang="de-DE" dirty="0" smtClean="0"/>
              <a:t>Wintersemester</a:t>
            </a:r>
            <a:r>
              <a:rPr lang="ru-RU" dirty="0" smtClean="0"/>
              <a:t> -----</a:t>
            </a:r>
          </a:p>
          <a:p>
            <a:pPr marL="342900" indent="-3429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1700808"/>
            <a:ext cx="324036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-------- </a:t>
            </a:r>
            <a:r>
              <a:rPr lang="de-DE" dirty="0" smtClean="0"/>
              <a:t>Sommersemester</a:t>
            </a:r>
            <a:r>
              <a:rPr lang="ru-RU" dirty="0" smtClean="0"/>
              <a:t> ------</a:t>
            </a:r>
          </a:p>
          <a:p>
            <a:pPr marL="342900" indent="-3429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2204864"/>
            <a:ext cx="11521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r>
              <a:rPr lang="de-DE" dirty="0" smtClean="0"/>
              <a:t> Woche DSG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524328" y="530120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3. Studien-</a:t>
            </a:r>
            <a:r>
              <a:rPr lang="de-DE" dirty="0" err="1" smtClean="0"/>
              <a:t>jahr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24328" y="198884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2. Studien-</a:t>
            </a:r>
            <a:r>
              <a:rPr lang="de-DE" dirty="0" err="1" smtClean="0"/>
              <a:t>jahr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3140968"/>
            <a:ext cx="331236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-------- </a:t>
            </a:r>
            <a:r>
              <a:rPr lang="de-DE" dirty="0" smtClean="0"/>
              <a:t>Sommerferien</a:t>
            </a:r>
            <a:r>
              <a:rPr lang="ru-RU" dirty="0" smtClean="0"/>
              <a:t> -------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3645024"/>
            <a:ext cx="144016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r>
              <a:rPr lang="de-DE" dirty="0" smtClean="0"/>
              <a:t> Wochen DSG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4211960" y="2204864"/>
            <a:ext cx="11521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r>
              <a:rPr lang="de-DE" dirty="0" smtClean="0"/>
              <a:t> Woche DSG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683568" y="5445224"/>
            <a:ext cx="11521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r>
              <a:rPr lang="de-DE" dirty="0" smtClean="0"/>
              <a:t> Woche DSG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4283968" y="5445224"/>
            <a:ext cx="144016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r>
              <a:rPr lang="de-DE" dirty="0" smtClean="0"/>
              <a:t> Wochen DSG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27584" y="18864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smtClean="0"/>
              <a:t>Условия </a:t>
            </a:r>
            <a:r>
              <a:rPr lang="ru-RU" sz="3200" b="1" dirty="0" smtClean="0"/>
              <a:t>участия</a:t>
            </a:r>
            <a:br>
              <a:rPr lang="ru-RU" sz="3200" b="1" dirty="0" smtClean="0"/>
            </a:br>
            <a:r>
              <a:rPr lang="de-DE" sz="3200" dirty="0" smtClean="0"/>
              <a:t>Teilnahmebedingungen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844824"/>
            <a:ext cx="4824536" cy="110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/>
              <a:t>Окончание первого курса</a:t>
            </a:r>
          </a:p>
          <a:p>
            <a:pPr marL="342900" indent="-342900" algn="ctr"/>
            <a:r>
              <a:rPr lang="ru-RU" sz="2400" dirty="0" smtClean="0"/>
              <a:t> </a:t>
            </a:r>
            <a:r>
              <a:rPr lang="de-DE" sz="2400" dirty="0" smtClean="0"/>
              <a:t>Abschluss des 1. Studienjahr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195736" y="3212976"/>
            <a:ext cx="4824536" cy="11079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sz="2400" b="1" dirty="0" smtClean="0"/>
              <a:t>Владение немецкого языка  </a:t>
            </a:r>
          </a:p>
          <a:p>
            <a:pPr marL="342900" indent="-342900" algn="ctr"/>
            <a:r>
              <a:rPr lang="de-DE" sz="2400" dirty="0" smtClean="0"/>
              <a:t>Deutschkenntnisse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4509120"/>
            <a:ext cx="4896544" cy="830997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Мотивация (!)</a:t>
            </a:r>
          </a:p>
          <a:p>
            <a:pPr algn="ctr"/>
            <a:r>
              <a:rPr lang="de-DE" sz="2400" dirty="0" smtClean="0"/>
              <a:t>Motivation (!)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113"/>
          </a:xfrm>
        </p:spPr>
        <p:txBody>
          <a:bodyPr/>
          <a:lstStyle/>
          <a:p>
            <a:r>
              <a:rPr lang="ru-RU" dirty="0" smtClean="0"/>
              <a:t>Предметы</a:t>
            </a:r>
            <a:r>
              <a:rPr lang="de-AT" dirty="0" smtClean="0"/>
              <a:t> </a:t>
            </a:r>
            <a:r>
              <a:rPr lang="ru-RU" dirty="0" smtClean="0"/>
              <a:t>ДСГ</a:t>
            </a:r>
            <a:endParaRPr lang="de-AT" dirty="0" smtClean="0"/>
          </a:p>
        </p:txBody>
      </p:sp>
      <p:sp>
        <p:nvSpPr>
          <p:cNvPr id="2048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de-AT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aphicFrame>
        <p:nvGraphicFramePr>
          <p:cNvPr id="20532" name="Group 52"/>
          <p:cNvGraphicFramePr>
            <a:graphicFrameLocks noGrp="1"/>
          </p:cNvGraphicFramePr>
          <p:nvPr/>
        </p:nvGraphicFramePr>
        <p:xfrm>
          <a:off x="250825" y="1196974"/>
          <a:ext cx="8713788" cy="5472385"/>
        </p:xfrm>
        <a:graphic>
          <a:graphicData uri="http://schemas.openxmlformats.org/drawingml/2006/table">
            <a:tbl>
              <a:tblPr/>
              <a:tblGrid>
                <a:gridCol w="1917700"/>
                <a:gridCol w="1600200"/>
                <a:gridCol w="3965575"/>
                <a:gridCol w="1230313"/>
              </a:tblGrid>
              <a:tr h="5834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Учебный</a:t>
                      </a: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de-A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год</a:t>
                      </a:r>
                      <a:r>
                        <a:rPr kumimoji="0" lang="de-AT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в </a:t>
                      </a:r>
                      <a:r>
                        <a:rPr kumimoji="0" lang="de-AT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России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ДСГ - семестр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предмет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Количество часов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5834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курс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Конституционное право (с конституционным процессуальным правом)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Административное право (с административным процессуальным правом)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601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Между 2 и 3 курсом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Летняя академия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Международное публичное</a:t>
                      </a: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и европейское право во взаимосвязи с немецким правом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3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Уголовное право (с уголовным процессуальным правом)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26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</a:t>
                      </a:r>
                      <a:r>
                        <a:rPr kumimoji="0" lang="de-AT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курс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Гражданское право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 семестр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Гражданское право 2 (с международным частным правом и гражданским процессуальным правом)</a:t>
                      </a:r>
                      <a:endParaRPr kumimoji="0" lang="de-AT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97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Торговое (коммерческое право), право обществ, создаваемых на основе частного права, Трудовое право</a:t>
                      </a:r>
                      <a:endParaRPr kumimoji="0" lang="de-AT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Das DSG-Lehrprogramm/ </a:t>
            </a:r>
            <a:r>
              <a:rPr lang="ru-RU" smtClean="0"/>
              <a:t>предмети</a:t>
            </a:r>
            <a:endParaRPr lang="de-AT" smtClean="0"/>
          </a:p>
        </p:txBody>
      </p:sp>
      <p:sp>
        <p:nvSpPr>
          <p:cNvPr id="21507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de-AT" smtClean="0"/>
          </a:p>
        </p:txBody>
      </p:sp>
      <p:pic>
        <p:nvPicPr>
          <p:cNvPr id="21508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57200" y="152400"/>
            <a:ext cx="8229600" cy="90011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de-AT" sz="3200" dirty="0">
                <a:solidFill>
                  <a:schemeClr val="tx2"/>
                </a:solidFill>
              </a:rPr>
              <a:t>Das </a:t>
            </a:r>
            <a:r>
              <a:rPr lang="de-AT" sz="3200" dirty="0" smtClean="0">
                <a:solidFill>
                  <a:schemeClr val="tx2"/>
                </a:solidFill>
              </a:rPr>
              <a:t>DSG-Lehrprogramm</a:t>
            </a:r>
            <a:endParaRPr lang="de-AT" sz="3200" dirty="0">
              <a:solidFill>
                <a:schemeClr val="tx2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7" name="Inhaltsplatzhalter 3"/>
          <p:cNvGraphicFramePr>
            <a:graphicFrameLocks/>
          </p:cNvGraphicFramePr>
          <p:nvPr/>
        </p:nvGraphicFramePr>
        <p:xfrm>
          <a:off x="250825" y="1196975"/>
          <a:ext cx="8712968" cy="54003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1717671"/>
                <a:gridCol w="3964347"/>
                <a:gridCol w="1230750"/>
              </a:tblGrid>
              <a:tr h="575401">
                <a:tc>
                  <a:txBody>
                    <a:bodyPr/>
                    <a:lstStyle/>
                    <a:p>
                      <a:pPr algn="l"/>
                      <a:r>
                        <a:rPr lang="de-AT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Studienjahr</a:t>
                      </a:r>
                      <a:r>
                        <a:rPr lang="de-AT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in Russland</a:t>
                      </a:r>
                      <a:endParaRPr lang="de-AT" sz="1400" dirty="0">
                        <a:latin typeface="+mj-lt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DSG-Semester</a:t>
                      </a:r>
                      <a:endParaRPr lang="de-AT" sz="14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Fach</a:t>
                      </a:r>
                      <a:r>
                        <a:rPr lang="de-AT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(Modul)</a:t>
                      </a:r>
                      <a:endParaRPr lang="de-AT" sz="14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b="1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Anzah</a:t>
                      </a:r>
                      <a:r>
                        <a:rPr lang="de-AT" sz="1400" b="1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 der Stunden</a:t>
                      </a:r>
                      <a:endParaRPr lang="de-AT" sz="1400" dirty="0">
                        <a:latin typeface="+mj-lt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</a:tr>
              <a:tr h="575401">
                <a:tc rowSpan="2">
                  <a:txBody>
                    <a:bodyPr/>
                    <a:lstStyle/>
                    <a:p>
                      <a:pPr algn="l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2.</a:t>
                      </a:r>
                      <a:r>
                        <a:rPr lang="de-AT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Studienjahr</a:t>
                      </a:r>
                      <a:endParaRPr lang="de-AT" sz="1400" dirty="0">
                        <a:latin typeface="+mj-lt"/>
                      </a:endParaRPr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None/>
                      </a:pPr>
                      <a:r>
                        <a:rPr lang="de-AT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1. Semester</a:t>
                      </a:r>
                      <a:endParaRPr lang="de-AT" sz="14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Verfassungsrecht ( mit Verfassungsprozessrecht)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32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</a:tr>
              <a:tr h="575401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2.</a:t>
                      </a:r>
                      <a:r>
                        <a:rPr lang="de-AT" sz="1400" baseline="0" dirty="0" smtClean="0">
                          <a:latin typeface="+mj-lt"/>
                        </a:rPr>
                        <a:t> Semester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Verwaltungsrecht ( mit Verwaltungsprozessrecht)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32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</a:tr>
              <a:tr h="1042914"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Zwischen 2. und 3. Studienjahr</a:t>
                      </a:r>
                      <a:endParaRPr lang="de-AT" sz="1400" dirty="0"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DSG-Sommerakademie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Völker- und Europarecht mit Bezügen zum deutschen Recht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32</a:t>
                      </a:r>
                    </a:p>
                    <a:p>
                      <a:pPr algn="l"/>
                      <a:endParaRPr lang="de-AT" sz="1400" dirty="0" smtClean="0">
                        <a:latin typeface="+mj-lt"/>
                      </a:endParaRPr>
                    </a:p>
                    <a:p>
                      <a:pPr algn="l"/>
                      <a:endParaRPr lang="de-AT" sz="1400" dirty="0" smtClean="0">
                        <a:latin typeface="+mj-lt"/>
                      </a:endParaRPr>
                    </a:p>
                    <a:p>
                      <a:pPr algn="l"/>
                      <a:endParaRPr lang="de-AT" sz="1400" dirty="0" smtClean="0">
                        <a:latin typeface="+mj-lt"/>
                      </a:endParaRPr>
                    </a:p>
                  </a:txBody>
                  <a:tcPr/>
                </a:tc>
              </a:tr>
              <a:tr h="575401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Strafrecht (mit Strafprozessrecht)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32</a:t>
                      </a:r>
                    </a:p>
                  </a:txBody>
                  <a:tcPr/>
                </a:tc>
              </a:tr>
              <a:tr h="437543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  <a:r>
                        <a:rPr lang="de-AT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Studienjahr</a:t>
                      </a:r>
                      <a:endParaRPr lang="de-AT" sz="1400" dirty="0" smtClean="0">
                        <a:latin typeface="+mj-lt"/>
                      </a:endParaRPr>
                    </a:p>
                    <a:p>
                      <a:pPr algn="l"/>
                      <a:endParaRPr lang="de-AT" sz="1400" dirty="0"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3.</a:t>
                      </a:r>
                      <a:r>
                        <a:rPr lang="de-AT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Semester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Bürgerliches</a:t>
                      </a:r>
                      <a:r>
                        <a:rPr lang="de-AT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Recht I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32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</a:tr>
              <a:tr h="809158">
                <a:tc vMerge="1">
                  <a:txBody>
                    <a:bodyPr/>
                    <a:lstStyle/>
                    <a:p>
                      <a:endParaRPr lang="de-AT" dirty="0"/>
                    </a:p>
                  </a:txBody>
                  <a:tcPr>
                    <a:solidFill>
                      <a:srgbClr val="99C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4.</a:t>
                      </a:r>
                      <a:r>
                        <a:rPr lang="de-AT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Semester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Bürgerliches</a:t>
                      </a:r>
                      <a:r>
                        <a:rPr lang="de-AT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Recht II (mit Internationalem Privatrecht und Zivilprozessrecht) 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32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</a:tr>
              <a:tr h="809158"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Handels-</a:t>
                      </a:r>
                      <a:r>
                        <a:rPr lang="de-AT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und Gesellschaftsrecht, Arbeitsrecht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de-AT" sz="1400" dirty="0" smtClean="0">
                          <a:latin typeface="+mj-lt"/>
                        </a:rPr>
                        <a:t>32</a:t>
                      </a:r>
                      <a:endParaRPr lang="de-AT" sz="14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Летняя Академия</a:t>
            </a:r>
            <a:r>
              <a:rPr lang="de-AT" dirty="0" smtClean="0"/>
              <a:t> /Sommerakademie</a:t>
            </a:r>
          </a:p>
        </p:txBody>
      </p:sp>
      <p:pic>
        <p:nvPicPr>
          <p:cNvPr id="22531" name="Содержимое 3" descr="gxyo5-c5oqw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196975"/>
            <a:ext cx="7107237" cy="5330825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Преподавательский состав</a:t>
            </a:r>
            <a:r>
              <a:rPr lang="de-AT" dirty="0" smtClean="0"/>
              <a:t>/ Lehrerkontingent </a:t>
            </a:r>
            <a:endParaRPr lang="de-AT" dirty="0"/>
          </a:p>
        </p:txBody>
      </p:sp>
      <p:pic>
        <p:nvPicPr>
          <p:cNvPr id="25603" name="Содержимое 9" descr="12_Business_Studenten_Seminar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00113" y="1341438"/>
            <a:ext cx="7116762" cy="4675187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23554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endParaRPr lang="ru-RU" sz="2800" dirty="0" smtClean="0"/>
          </a:p>
          <a:p>
            <a:r>
              <a:rPr lang="ru-RU" sz="2800" dirty="0" smtClean="0"/>
              <a:t>Проведение занятий и экзаменов осуществляется исключительно на немецком языке.</a:t>
            </a:r>
          </a:p>
          <a:p>
            <a:endParaRPr lang="ru-RU" sz="2800" dirty="0" smtClean="0"/>
          </a:p>
          <a:p>
            <a:r>
              <a:rPr lang="de-AT" sz="2800" dirty="0" smtClean="0"/>
              <a:t>Der Unterricht sowie die Abschlussprüfungen finden ausschließlich in deutscher Sprache statt.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26626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507413" cy="4937125"/>
          </a:xfrm>
        </p:spPr>
        <p:txBody>
          <a:bodyPr/>
          <a:lstStyle/>
          <a:p>
            <a:endParaRPr lang="de-AT" dirty="0" smtClean="0"/>
          </a:p>
          <a:p>
            <a:r>
              <a:rPr lang="ru-RU" dirty="0" smtClean="0"/>
              <a:t>После успешной сдачи экзаменов по всем предлагаемым предметам участники получают </a:t>
            </a:r>
            <a:r>
              <a:rPr lang="ru-RU" b="1" dirty="0" smtClean="0"/>
              <a:t>сертификат об окончании ДСГ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de-AT" dirty="0" smtClean="0"/>
              <a:t>Nach erfolgreicher Teilnahme am DSG-Lehrprogramm erhält der Absolvent das </a:t>
            </a:r>
            <a:r>
              <a:rPr lang="de-AT" b="1" dirty="0" smtClean="0"/>
              <a:t>DSG-Zertifikat</a:t>
            </a:r>
            <a:r>
              <a:rPr lang="de-AT" dirty="0" smtClean="0"/>
              <a:t>. </a:t>
            </a:r>
            <a:endParaRPr lang="ru-RU" dirty="0" smtClean="0"/>
          </a:p>
          <a:p>
            <a:endParaRPr lang="de-AT" dirty="0" smtClean="0"/>
          </a:p>
        </p:txBody>
      </p:sp>
      <p:pic>
        <p:nvPicPr>
          <p:cNvPr id="26627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Экзамены / </a:t>
            </a:r>
            <a:r>
              <a:rPr lang="de-AT" dirty="0" smtClean="0"/>
              <a:t>Prüfungen</a:t>
            </a:r>
          </a:p>
        </p:txBody>
      </p:sp>
      <p:sp>
        <p:nvSpPr>
          <p:cNvPr id="27651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r>
              <a:rPr lang="ru-RU" dirty="0" smtClean="0">
                <a:sym typeface="Wingdings" pitchFamily="2" charset="2"/>
              </a:rPr>
              <a:t>По окончании учебных мероприятий по каждому предмету проводиться экзамен.</a:t>
            </a:r>
            <a:endParaRPr lang="de-AT" dirty="0" smtClean="0">
              <a:sym typeface="Wingdings" pitchFamily="2" charset="2"/>
            </a:endParaRPr>
          </a:p>
          <a:p>
            <a:r>
              <a:rPr lang="ru-RU" dirty="0" smtClean="0">
                <a:sym typeface="Wingdings" pitchFamily="2" charset="2"/>
              </a:rPr>
              <a:t>Форма экзаменов устная. </a:t>
            </a:r>
            <a:endParaRPr lang="de-AT" dirty="0" smtClean="0">
              <a:sym typeface="Wingdings" pitchFamily="2" charset="2"/>
            </a:endParaRPr>
          </a:p>
          <a:p>
            <a:r>
              <a:rPr lang="ru-RU" dirty="0" smtClean="0">
                <a:sym typeface="Wingdings" pitchFamily="2" charset="2"/>
              </a:rPr>
              <a:t>Повторная сдача экзамена допускается в следующем учебном году.</a:t>
            </a:r>
          </a:p>
          <a:p>
            <a:endParaRPr lang="de-AT" dirty="0" smtClean="0">
              <a:sym typeface="Wingdings" pitchFamily="2" charset="2"/>
            </a:endParaRPr>
          </a:p>
          <a:p>
            <a:r>
              <a:rPr lang="de-AT" dirty="0" smtClean="0">
                <a:sym typeface="Wingdings" pitchFamily="2" charset="2"/>
              </a:rPr>
              <a:t>Nach jeder Lehrveranstaltung ist eine Prüfung abzulegen.</a:t>
            </a:r>
          </a:p>
          <a:p>
            <a:r>
              <a:rPr lang="de-AT" dirty="0" smtClean="0">
                <a:sym typeface="Wingdings" pitchFamily="2" charset="2"/>
              </a:rPr>
              <a:t>Die Prüfungen sind mündlich.</a:t>
            </a:r>
          </a:p>
          <a:p>
            <a:r>
              <a:rPr lang="de-AT" dirty="0" smtClean="0">
                <a:sym typeface="Wingdings" pitchFamily="2" charset="2"/>
              </a:rPr>
              <a:t>Wiederholungen sind im darauf folgenden Studienjahr möglich</a:t>
            </a:r>
          </a:p>
          <a:p>
            <a:endParaRPr lang="de-AT" dirty="0" smtClean="0">
              <a:sym typeface="Wingdings" pitchFamily="2" charset="2"/>
            </a:endParaRPr>
          </a:p>
          <a:p>
            <a:pPr>
              <a:buNone/>
            </a:pPr>
            <a:endParaRPr lang="de-AT" dirty="0" smtClean="0">
              <a:sym typeface="Wingdings" pitchFamily="2" charset="2"/>
            </a:endParaRPr>
          </a:p>
          <a:p>
            <a:endParaRPr lang="de-AT" dirty="0" smtClean="0">
              <a:sym typeface="Wingdings" pitchFamily="2" charset="2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Стипендия</a:t>
            </a:r>
            <a:r>
              <a:rPr lang="de-AT" dirty="0" smtClean="0"/>
              <a:t>/ Stipendium</a:t>
            </a:r>
          </a:p>
        </p:txBody>
      </p:sp>
      <p:sp>
        <p:nvSpPr>
          <p:cNvPr id="28675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endParaRPr lang="de-AT" dirty="0" smtClean="0"/>
          </a:p>
          <a:p>
            <a:r>
              <a:rPr lang="de-AT" dirty="0" smtClean="0"/>
              <a:t>Alle auswärtigen Studenten erhalten für jede Session ein Stipendium</a:t>
            </a:r>
            <a:r>
              <a:rPr lang="ru-RU" dirty="0" smtClean="0"/>
              <a:t>!</a:t>
            </a:r>
          </a:p>
          <a:p>
            <a:r>
              <a:rPr lang="de-AT" dirty="0" smtClean="0"/>
              <a:t>Gewöhnlich 100 Euro.</a:t>
            </a:r>
            <a:endParaRPr lang="ru-RU" dirty="0" smtClean="0"/>
          </a:p>
          <a:p>
            <a:endParaRPr lang="de-AT" dirty="0" smtClean="0"/>
          </a:p>
          <a:p>
            <a:r>
              <a:rPr lang="ru-RU" dirty="0" smtClean="0"/>
              <a:t>Стипендии для иногородных студентов!</a:t>
            </a:r>
          </a:p>
          <a:p>
            <a:r>
              <a:rPr lang="ru-RU" dirty="0" smtClean="0"/>
              <a:t>По правилом 100 евро.</a:t>
            </a:r>
            <a:endParaRPr lang="de-AT" dirty="0" smtClean="0"/>
          </a:p>
        </p:txBody>
      </p:sp>
      <p:pic>
        <p:nvPicPr>
          <p:cNvPr id="28676" name="Picture 2" descr="G:\logo-daad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2700" y="4941888"/>
            <a:ext cx="6591300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sz="quarter" idx="1"/>
          </p:nvPr>
        </p:nvSpPr>
        <p:spPr>
          <a:xfrm>
            <a:off x="468313" y="1557338"/>
            <a:ext cx="8218487" cy="459898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800" dirty="0" smtClean="0"/>
              <a:t>Немецкоязычный курс обучения  «Немецкое право»</a:t>
            </a:r>
            <a:endParaRPr lang="de-AT" sz="2800" dirty="0" smtClean="0"/>
          </a:p>
          <a:p>
            <a:r>
              <a:rPr lang="de-DE" sz="2800" dirty="0" smtClean="0"/>
              <a:t>Deutschsprachiger Studiengang (DSG)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	</a:t>
            </a:r>
            <a:r>
              <a:rPr lang="de-DE" sz="2800" dirty="0" smtClean="0"/>
              <a:t>„Deutsches Recht“</a:t>
            </a:r>
          </a:p>
          <a:p>
            <a:pPr>
              <a:buNone/>
            </a:pPr>
            <a:endParaRPr lang="ru-RU" sz="2800" dirty="0" smtClean="0"/>
          </a:p>
        </p:txBody>
      </p:sp>
      <p:pic>
        <p:nvPicPr>
          <p:cNvPr id="15364" name="Picture 2" descr="https://www.mariecuriealumni.eu/sites/default/files/posts/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692150"/>
            <a:ext cx="6715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Рисунок 5" descr="скачанные файлы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700213"/>
            <a:ext cx="4746625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Сертификат ДСГ</a:t>
            </a:r>
            <a:r>
              <a:rPr lang="de-AT" dirty="0" smtClean="0"/>
              <a:t>/DSG Zertifikat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dsg\Desktop\DSG 2016_2017 (Judith Dürnberger)\Sessionen\1. Session_September_2016\BGB I\Zertifikatsvergabe_3.Ku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17698"/>
            <a:ext cx="6336704" cy="475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Сертификат ДСГ</a:t>
            </a:r>
            <a:r>
              <a:rPr lang="de-AT" dirty="0" smtClean="0"/>
              <a:t>/DSG-Zertifikat</a:t>
            </a:r>
          </a:p>
        </p:txBody>
      </p:sp>
      <p:pic>
        <p:nvPicPr>
          <p:cNvPr id="30723" name="Inhaltsplatzhalter 3" descr="12074686_695386687264417_8379986340730669850_n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31913" y="1268413"/>
            <a:ext cx="6489700" cy="4937125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Сертификат ДСГ</a:t>
            </a:r>
            <a:r>
              <a:rPr lang="de-AT" dirty="0" smtClean="0"/>
              <a:t>/ DSG-Zertifikat</a:t>
            </a:r>
          </a:p>
        </p:txBody>
      </p:sp>
      <p:pic>
        <p:nvPicPr>
          <p:cNvPr id="31747" name="Picture 2" descr="G:\Sabrina Krennmeir  DSG 2015-2016\Zweite Session Februar-März 2016\Verwaltungsrecht\image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1268413"/>
            <a:ext cx="6753225" cy="5057775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0541447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3864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Летние языковые курсы в </a:t>
            </a:r>
            <a:r>
              <a:rPr lang="ru-RU" b="1" dirty="0" err="1" smtClean="0"/>
              <a:t>Пассау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Sommersprachkurse in Passau</a:t>
            </a:r>
            <a:r>
              <a:rPr lang="ru-RU" dirty="0" smtClean="0"/>
              <a:t/>
            </a:r>
            <a:br>
              <a:rPr lang="ru-RU" dirty="0" smtClean="0"/>
            </a:br>
            <a:endParaRPr lang="de-AT" dirty="0" smtClean="0"/>
          </a:p>
        </p:txBody>
      </p:sp>
      <p:sp>
        <p:nvSpPr>
          <p:cNvPr id="32771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363272" cy="4743549"/>
          </a:xfrm>
          <a:solidFill>
            <a:srgbClr val="FFFF66"/>
          </a:solidFill>
        </p:spPr>
        <p:txBody>
          <a:bodyPr/>
          <a:lstStyle/>
          <a:p>
            <a:r>
              <a:rPr lang="ru-RU" dirty="0" smtClean="0"/>
              <a:t>Стипендии для студентов </a:t>
            </a:r>
            <a:r>
              <a:rPr lang="de-DE" dirty="0" smtClean="0"/>
              <a:t>DSG </a:t>
            </a:r>
            <a:r>
              <a:rPr lang="ru-RU" dirty="0" smtClean="0"/>
              <a:t>и студентов намерены участвовать в программе </a:t>
            </a:r>
            <a:r>
              <a:rPr lang="de-DE" dirty="0" smtClean="0"/>
              <a:t>DSG</a:t>
            </a:r>
            <a:endParaRPr lang="ru-RU" dirty="0" smtClean="0"/>
          </a:p>
          <a:p>
            <a:pPr lvl="1"/>
            <a:r>
              <a:rPr lang="de-DE" dirty="0" smtClean="0"/>
              <a:t>Stipendium für DSG-Studenten und solche, die am DSG teilnehmen möchten</a:t>
            </a:r>
            <a:endParaRPr lang="de-AT" dirty="0" smtClean="0"/>
          </a:p>
          <a:p>
            <a:r>
              <a:rPr lang="ru-RU" dirty="0" smtClean="0"/>
              <a:t>С 16 августа по 13 сентября 2017 г.</a:t>
            </a:r>
          </a:p>
          <a:p>
            <a:pPr lvl="1"/>
            <a:r>
              <a:rPr lang="de-DE" dirty="0" smtClean="0"/>
              <a:t>Von 16.08. bis 13.09.2017</a:t>
            </a:r>
            <a:endParaRPr lang="ru-RU" dirty="0" smtClean="0"/>
          </a:p>
          <a:p>
            <a:r>
              <a:rPr lang="ru-RU" dirty="0" err="1" smtClean="0"/>
              <a:t>Дедлайн</a:t>
            </a:r>
            <a:r>
              <a:rPr lang="ru-RU" dirty="0" smtClean="0"/>
              <a:t> - </a:t>
            </a:r>
            <a:r>
              <a:rPr lang="de-DE" dirty="0" smtClean="0"/>
              <a:t>24 </a:t>
            </a:r>
            <a:r>
              <a:rPr lang="ru-RU" dirty="0" smtClean="0"/>
              <a:t>апреля </a:t>
            </a:r>
            <a:r>
              <a:rPr lang="de-DE" dirty="0" smtClean="0"/>
              <a:t>2017</a:t>
            </a:r>
            <a:endParaRPr lang="ru-RU" dirty="0" smtClean="0"/>
          </a:p>
          <a:p>
            <a:pPr lvl="1"/>
            <a:r>
              <a:rPr lang="de-DE" dirty="0" smtClean="0"/>
              <a:t>Bewerbungsfirst – 24. April 2017</a:t>
            </a:r>
          </a:p>
          <a:p>
            <a:endParaRPr lang="ru-RU" dirty="0" smtClean="0"/>
          </a:p>
          <a:p>
            <a:endParaRPr lang="de-AT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Picture 3" descr="G:\скачанные файл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941168"/>
            <a:ext cx="3810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5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dsg\Documents\DSG 09_2009 bis 06_2016\2015 2016 Sabrina Krennmeir\Fotos Sprachreise Passau 2016\fotos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3939952" cy="2961120"/>
          </a:xfrm>
          <a:prstGeom prst="rect">
            <a:avLst/>
          </a:prstGeom>
          <a:noFill/>
        </p:spPr>
      </p:pic>
      <p:sp>
        <p:nvSpPr>
          <p:cNvPr id="7" name="Titel 1"/>
          <p:cNvSpPr txBox="1">
            <a:spLocks/>
          </p:cNvSpPr>
          <p:nvPr/>
        </p:nvSpPr>
        <p:spPr bwMode="auto">
          <a:xfrm>
            <a:off x="609600" y="304800"/>
            <a:ext cx="8229600" cy="675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Sprachkurs</a:t>
            </a:r>
            <a:r>
              <a:rPr kumimoji="0" lang="de-AT" sz="32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Passau</a:t>
            </a:r>
            <a:endParaRPr kumimoji="0" lang="de-AT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 descr="C:\Users\dsg\Documents\DSG 09_2009 bis 06_2016\2015 2016 Sabrina Krennmeir\Fotos Sprachreise Passau 2016\AiDwlhqUN7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636912"/>
            <a:ext cx="4680520" cy="35103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386408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/>
            </a:r>
            <a:br>
              <a:rPr lang="de-AT" dirty="0" smtClean="0"/>
            </a:br>
            <a:r>
              <a:rPr lang="ru-RU" dirty="0" smtClean="0"/>
              <a:t>Ознакомительная поездка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ru-RU" dirty="0" smtClean="0"/>
              <a:t>для студентов в Германию</a:t>
            </a:r>
            <a:endParaRPr lang="de-AT" dirty="0" smtClean="0"/>
          </a:p>
        </p:txBody>
      </p:sp>
      <p:sp>
        <p:nvSpPr>
          <p:cNvPr id="32771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r>
              <a:rPr lang="ru-RU" dirty="0" smtClean="0"/>
              <a:t>на втором курсе при условии финансовой поддержки </a:t>
            </a:r>
            <a:r>
              <a:rPr lang="de-AT" dirty="0" smtClean="0"/>
              <a:t>DAAD</a:t>
            </a:r>
          </a:p>
          <a:p>
            <a:r>
              <a:rPr lang="ru-RU" dirty="0" smtClean="0"/>
              <a:t>для самых успешных студентов ДСГ</a:t>
            </a:r>
          </a:p>
          <a:p>
            <a:r>
              <a:rPr lang="ru-RU" dirty="0" smtClean="0"/>
              <a:t>посетить суды в Германии</a:t>
            </a:r>
          </a:p>
          <a:p>
            <a:r>
              <a:rPr lang="ru-RU" dirty="0" smtClean="0"/>
              <a:t>ознакомиться со структурой органов государственной власти Германии и Евросоюза</a:t>
            </a:r>
          </a:p>
          <a:p>
            <a:r>
              <a:rPr lang="ru-RU" dirty="0" smtClean="0"/>
              <a:t>двухнедельная поездка</a:t>
            </a:r>
            <a:r>
              <a:rPr lang="de-DE" dirty="0" smtClean="0"/>
              <a:t> </a:t>
            </a:r>
            <a:endParaRPr lang="de-AT" dirty="0" smtClean="0"/>
          </a:p>
          <a:p>
            <a:endParaRPr lang="de-AT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Studienreise nach Deutschland</a:t>
            </a:r>
          </a:p>
        </p:txBody>
      </p:sp>
      <p:sp>
        <p:nvSpPr>
          <p:cNvPr id="32771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r>
              <a:rPr lang="de-AT" dirty="0" smtClean="0"/>
              <a:t>im 2. Studienjahr unter Vorbehalt der Finanzierung durch den DAAD</a:t>
            </a:r>
          </a:p>
          <a:p>
            <a:r>
              <a:rPr lang="de-AT" dirty="0" smtClean="0"/>
              <a:t>für die besten DSG-Studenten</a:t>
            </a:r>
            <a:endParaRPr lang="ru-RU" dirty="0" smtClean="0"/>
          </a:p>
          <a:p>
            <a:r>
              <a:rPr lang="de-AT" dirty="0" smtClean="0"/>
              <a:t>Besuche von deutschen Gerichten </a:t>
            </a:r>
            <a:endParaRPr lang="ru-RU" dirty="0" smtClean="0"/>
          </a:p>
          <a:p>
            <a:r>
              <a:rPr lang="de-AT" dirty="0" smtClean="0"/>
              <a:t>Einblick in Staats- und Regierungsstrukturen Deutschlands und der europäischen Union</a:t>
            </a:r>
            <a:endParaRPr lang="ru-RU" dirty="0" smtClean="0"/>
          </a:p>
          <a:p>
            <a:pPr>
              <a:buNone/>
            </a:pPr>
            <a:endParaRPr lang="de-AT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Studienreise nach Deutschland</a:t>
            </a:r>
          </a:p>
        </p:txBody>
      </p:sp>
      <p:pic>
        <p:nvPicPr>
          <p:cNvPr id="34819" name="Picture 1" descr="F:\Bilder\Krasnojarsk\Krasnojarsk Februar 2016\IMG_034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125538"/>
            <a:ext cx="5184775" cy="3887787"/>
          </a:xfrm>
        </p:spPr>
      </p:pic>
      <p:pic>
        <p:nvPicPr>
          <p:cNvPr id="34820" name="Picture 2" descr="F:\Bilder\Krasnojarsk\Krasnojarsk Februar 2016\IMG_0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3267075"/>
            <a:ext cx="47879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Studienreise nach Deutschland</a:t>
            </a:r>
          </a:p>
        </p:txBody>
      </p:sp>
      <p:pic>
        <p:nvPicPr>
          <p:cNvPr id="37891" name="Picture 2" descr="F:\Bilder\Krasnojarsk\Krasnojarsk Februar 2016\IMG_05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58888" y="1268413"/>
            <a:ext cx="6583362" cy="4937125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Как стать участником программы?</a:t>
            </a:r>
            <a:br>
              <a:rPr lang="ru-RU" dirty="0" smtClean="0"/>
            </a:br>
            <a:r>
              <a:rPr lang="de-AT" dirty="0" smtClean="0"/>
              <a:t>Wie kann ich an dem Programm teilnehmen?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b="1" dirty="0" smtClean="0"/>
              <a:t>необходимо подать заявку </a:t>
            </a:r>
            <a:r>
              <a:rPr lang="ru-RU" dirty="0" smtClean="0"/>
              <a:t>на участие </a:t>
            </a:r>
            <a:r>
              <a:rPr lang="ru-RU" b="1" dirty="0" smtClean="0"/>
              <a:t>до 10 сентября</a:t>
            </a:r>
            <a:r>
              <a:rPr lang="ru-RU" dirty="0" smtClean="0"/>
              <a:t> 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indeplawsfu@mail.ru</a:t>
            </a:r>
            <a:r>
              <a:rPr lang="de-AT" dirty="0" smtClean="0"/>
              <a:t> </a:t>
            </a:r>
            <a:r>
              <a:rPr lang="ru-RU" dirty="0" smtClean="0"/>
              <a:t>или на почтовый адрес руководителя Европейских программ, доцента, кандидата юридических наук Майоровой Людмилы Викторовны </a:t>
            </a:r>
            <a:r>
              <a:rPr lang="de-AT" dirty="0" smtClean="0">
                <a:solidFill>
                  <a:schemeClr val="accent1">
                    <a:lumMod val="75000"/>
                  </a:schemeClr>
                </a:solidFill>
              </a:rPr>
              <a:t>lvmaiorova@mail.ru</a:t>
            </a:r>
            <a:r>
              <a:rPr lang="de-AT" dirty="0" smtClean="0"/>
              <a:t> </a:t>
            </a:r>
            <a:r>
              <a:rPr lang="ru-RU" dirty="0" smtClean="0"/>
              <a:t>с указанием </a:t>
            </a:r>
            <a:r>
              <a:rPr lang="ru-RU" b="1" dirty="0" smtClean="0"/>
              <a:t>ФИО, курса, института</a:t>
            </a:r>
            <a:r>
              <a:rPr lang="ru-RU" smtClean="0"/>
              <a:t>,</a:t>
            </a:r>
            <a:r>
              <a:rPr lang="ru-RU" b="1" smtClean="0"/>
              <a:t> контактного телефона </a:t>
            </a:r>
            <a:r>
              <a:rPr lang="ru-RU" smtClean="0"/>
              <a:t>а </a:t>
            </a:r>
            <a:r>
              <a:rPr lang="ru-RU" dirty="0" smtClean="0"/>
              <a:t>также прикрепить отсканированную </a:t>
            </a:r>
            <a:r>
              <a:rPr lang="ru-RU" b="1" dirty="0" smtClean="0"/>
              <a:t>первую </a:t>
            </a:r>
            <a:r>
              <a:rPr lang="ru-RU" b="1" smtClean="0"/>
              <a:t>страницу паспорта</a:t>
            </a:r>
            <a:endParaRPr lang="ru-RU" b="1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0938"/>
            <a:ext cx="8147050" cy="28082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финансируется </a:t>
            </a:r>
            <a:r>
              <a:rPr lang="de-DE" dirty="0" smtClean="0"/>
              <a:t>DAAD </a:t>
            </a:r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smtClean="0"/>
              <a:t>durch den DAAD finanziert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Германская служба академических обменов</a:t>
            </a:r>
            <a:endParaRPr lang="de-DE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smtClean="0"/>
              <a:t>Deutscher Akademischer Austausch Dienst </a:t>
            </a:r>
            <a:endParaRPr lang="ru-RU" dirty="0" smtClean="0"/>
          </a:p>
        </p:txBody>
      </p:sp>
      <p:pic>
        <p:nvPicPr>
          <p:cNvPr id="16388" name="Picture 2" descr="https://www.mariecuriealumni.eu/sites/default/files/posts/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715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Заголовок 1"/>
          <p:cNvSpPr>
            <a:spLocks noGrp="1"/>
          </p:cNvSpPr>
          <p:nvPr>
            <p:ph type="title"/>
          </p:nvPr>
        </p:nvSpPr>
        <p:spPr>
          <a:xfrm>
            <a:off x="2916238" y="981075"/>
            <a:ext cx="6335712" cy="12954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Общая информация </a:t>
            </a:r>
            <a:r>
              <a:rPr lang="de-DE" dirty="0" smtClean="0"/>
              <a:t> – Allgemeine Information </a:t>
            </a:r>
            <a:endParaRPr lang="ru-RU" dirty="0" smtClean="0"/>
          </a:p>
        </p:txBody>
      </p:sp>
      <p:pic>
        <p:nvPicPr>
          <p:cNvPr id="16390" name="Picture 2" descr="http://about.sfu-kras.ru/files/logo_horizon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084763"/>
            <a:ext cx="5508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40962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endParaRPr lang="ru-RU" sz="3600" dirty="0" smtClean="0"/>
          </a:p>
          <a:p>
            <a:endParaRPr lang="ru-RU" sz="3600" dirty="0" smtClean="0"/>
          </a:p>
          <a:p>
            <a:r>
              <a:rPr lang="ru-RU" sz="3600" dirty="0" smtClean="0"/>
              <a:t>Обучение является бесплатным!</a:t>
            </a:r>
          </a:p>
          <a:p>
            <a:pPr lvl="1"/>
            <a:r>
              <a:rPr lang="de-AT" sz="3300" dirty="0" smtClean="0"/>
              <a:t>Die Teilnahme am Programm ist kostenlos!</a:t>
            </a:r>
          </a:p>
        </p:txBody>
      </p:sp>
      <p:pic>
        <p:nvPicPr>
          <p:cNvPr id="40963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43011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2205038"/>
            <a:ext cx="8362950" cy="3951287"/>
          </a:xfrm>
          <a:solidFill>
            <a:srgbClr val="FFFF66"/>
          </a:solidFill>
        </p:spPr>
        <p:txBody>
          <a:bodyPr/>
          <a:lstStyle/>
          <a:p>
            <a:r>
              <a:rPr lang="de-AT" dirty="0" smtClean="0"/>
              <a:t>DSG-Seite/ </a:t>
            </a:r>
            <a:r>
              <a:rPr lang="ru-RU" b="1" dirty="0" smtClean="0"/>
              <a:t>сайт ДСГ</a:t>
            </a:r>
            <a:r>
              <a:rPr lang="ru-RU" dirty="0" smtClean="0"/>
              <a:t>: </a:t>
            </a:r>
            <a:r>
              <a:rPr lang="de-AT" dirty="0" smtClean="0"/>
              <a:t>http://dsg.sfu-kras.ru/</a:t>
            </a:r>
            <a:r>
              <a:rPr lang="ru-RU" dirty="0" smtClean="0"/>
              <a:t> </a:t>
            </a:r>
            <a:endParaRPr lang="de-AT" dirty="0" smtClean="0"/>
          </a:p>
          <a:p>
            <a:r>
              <a:rPr lang="de-AT" dirty="0" smtClean="0"/>
              <a:t>Hier findet ihr allgemeine Information zum Programm!</a:t>
            </a:r>
            <a:endParaRPr lang="ru-RU" dirty="0" smtClean="0"/>
          </a:p>
          <a:p>
            <a:r>
              <a:rPr lang="ru-RU" dirty="0" smtClean="0"/>
              <a:t>о программе </a:t>
            </a:r>
            <a:r>
              <a:rPr lang="de-AT" dirty="0" smtClean="0">
                <a:sym typeface="Wingdings" pitchFamily="2" charset="2"/>
              </a:rPr>
              <a:t> </a:t>
            </a:r>
            <a:r>
              <a:rPr lang="ru-RU" b="1" dirty="0" smtClean="0"/>
              <a:t>общая информация</a:t>
            </a:r>
          </a:p>
          <a:p>
            <a:r>
              <a:rPr lang="de-AT" dirty="0" smtClean="0"/>
              <a:t>alle Koordinatoren des Programmes/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de-AT" dirty="0" smtClean="0"/>
              <a:t> </a:t>
            </a:r>
            <a:r>
              <a:rPr lang="ru-RU" dirty="0" smtClean="0"/>
              <a:t>все </a:t>
            </a:r>
            <a:r>
              <a:rPr lang="ru-RU" b="1" dirty="0" smtClean="0"/>
              <a:t>координаторы </a:t>
            </a:r>
            <a:r>
              <a:rPr lang="ru-RU" dirty="0" smtClean="0"/>
              <a:t>программы</a:t>
            </a:r>
            <a:r>
              <a:rPr lang="de-AT" dirty="0" smtClean="0"/>
              <a:t> </a:t>
            </a:r>
          </a:p>
        </p:txBody>
      </p:sp>
      <p:pic>
        <p:nvPicPr>
          <p:cNvPr id="43012" name="Picture 4" descr="G:\logo-daad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188913"/>
            <a:ext cx="6286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2" descr="G:\скачанные файл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3800" y="1052513"/>
            <a:ext cx="3827463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45058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endParaRPr lang="de-AT" dirty="0" smtClean="0"/>
          </a:p>
          <a:p>
            <a:endParaRPr lang="ru-RU" sz="3600" dirty="0" smtClean="0"/>
          </a:p>
          <a:p>
            <a:r>
              <a:rPr lang="ru-RU" sz="3000" b="1" dirty="0" smtClean="0"/>
              <a:t>Не бойтесь писать письма, задавать вопросы на любом языке!</a:t>
            </a:r>
            <a:endParaRPr lang="de-AT" sz="3000" b="1" dirty="0" smtClean="0"/>
          </a:p>
          <a:p>
            <a:endParaRPr lang="de-AT" sz="3000" dirty="0" smtClean="0"/>
          </a:p>
          <a:p>
            <a:r>
              <a:rPr lang="de-AT" sz="3000" dirty="0" smtClean="0"/>
              <a:t>Habt keine Angst Emails zu schreiben und Fragen zu stellen, ganz egal auf welcher Sprache!</a:t>
            </a:r>
            <a:r>
              <a:rPr lang="ru-RU" sz="3000" dirty="0" smtClean="0"/>
              <a:t> </a:t>
            </a:r>
            <a:endParaRPr lang="de-AT" sz="3000" dirty="0" smtClean="0"/>
          </a:p>
        </p:txBody>
      </p:sp>
      <p:pic>
        <p:nvPicPr>
          <p:cNvPr id="4505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1" name="Picture 3" descr="G:\logo_horizont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661248"/>
            <a:ext cx="5832475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2" name="Picture 4" descr="G:\logo-daad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60350"/>
            <a:ext cx="4448175" cy="104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5" descr="G:\скачанные файл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260350"/>
            <a:ext cx="3200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46082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endParaRPr lang="ru-RU" dirty="0" smtClean="0"/>
          </a:p>
          <a:p>
            <a:r>
              <a:rPr lang="ru-RU" sz="3600" dirty="0" smtClean="0"/>
              <a:t>Сертификат – что дальше?</a:t>
            </a:r>
          </a:p>
          <a:p>
            <a:r>
              <a:rPr lang="de-AT" sz="3600" dirty="0" smtClean="0"/>
              <a:t>Zertifikat – was nun? </a:t>
            </a:r>
          </a:p>
        </p:txBody>
      </p:sp>
      <p:pic>
        <p:nvPicPr>
          <p:cNvPr id="46083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4" name="Picture 2" descr="http://www.jeanette-rose.de/wp-content/uploads/2011/12/fragezeic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2852738"/>
            <a:ext cx="30575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47107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2276475"/>
            <a:ext cx="8229600" cy="3879850"/>
          </a:xfrm>
        </p:spPr>
        <p:txBody>
          <a:bodyPr/>
          <a:lstStyle/>
          <a:p>
            <a:r>
              <a:rPr lang="ru-RU" dirty="0" smtClean="0"/>
              <a:t>Самые успешные студенты ДСГ получают стипендию на 10 месяцев обучения в </a:t>
            </a:r>
            <a:r>
              <a:rPr lang="ru-RU" dirty="0" err="1" smtClean="0"/>
              <a:t>Пассау</a:t>
            </a:r>
            <a:r>
              <a:rPr lang="ru-RU" dirty="0" smtClean="0"/>
              <a:t>.</a:t>
            </a:r>
            <a:endParaRPr lang="de-AT" dirty="0" smtClean="0"/>
          </a:p>
          <a:p>
            <a:endParaRPr lang="ru-RU" dirty="0" smtClean="0"/>
          </a:p>
          <a:p>
            <a:r>
              <a:rPr lang="de-AT" dirty="0" smtClean="0"/>
              <a:t>Die besten DSG-Studenten erhalten ein Stipendium für einen 10-monatigen Studienaufenthalt in Passau.</a:t>
            </a:r>
          </a:p>
        </p:txBody>
      </p:sp>
      <p:pic>
        <p:nvPicPr>
          <p:cNvPr id="47108" name="Picture 2" descr="G:\logo-daad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6286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9" name="Picture 3" descr="G:\скачанные файл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68413"/>
            <a:ext cx="3810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323850" y="1268413"/>
            <a:ext cx="8496300" cy="4887912"/>
          </a:xfrm>
          <a:solidFill>
            <a:srgbClr val="FFFF66"/>
          </a:solidFill>
        </p:spPr>
        <p:txBody>
          <a:bodyPr>
            <a:normAutofit/>
          </a:bodyPr>
          <a:lstStyle/>
          <a:p>
            <a:endParaRPr lang="de-AT" sz="2400" dirty="0" smtClean="0"/>
          </a:p>
          <a:p>
            <a:endParaRPr lang="de-AT" sz="2400" dirty="0" smtClean="0"/>
          </a:p>
          <a:p>
            <a:r>
              <a:rPr lang="ru-RU" sz="2400" dirty="0" smtClean="0"/>
              <a:t>Количество мест обучения в Пассау неограниченно.</a:t>
            </a:r>
            <a:endParaRPr lang="de-AT" sz="2400" dirty="0" smtClean="0"/>
          </a:p>
          <a:p>
            <a:r>
              <a:rPr lang="ru-RU" sz="2400" dirty="0" smtClean="0"/>
              <a:t>Но количество стипендий ограниченно.</a:t>
            </a:r>
            <a:endParaRPr lang="de-AT" sz="2400" dirty="0" smtClean="0"/>
          </a:p>
          <a:p>
            <a:r>
              <a:rPr lang="ru-RU" sz="2400" dirty="0" smtClean="0"/>
              <a:t>Процедура выбора стипендиатов в апреле.</a:t>
            </a:r>
            <a:endParaRPr lang="de-AT" sz="2400" dirty="0" smtClean="0"/>
          </a:p>
          <a:p>
            <a:r>
              <a:rPr lang="ru-RU" sz="2400" dirty="0" smtClean="0"/>
              <a:t>Подавать заявку на стипендию невозможно, отбором занимается руководитель программы.</a:t>
            </a:r>
            <a:endParaRPr lang="de-AT" sz="2400" dirty="0" smtClean="0"/>
          </a:p>
          <a:p>
            <a:r>
              <a:rPr lang="ru-RU" sz="2400" dirty="0" smtClean="0"/>
              <a:t>Критерии выбора:</a:t>
            </a:r>
            <a:endParaRPr lang="de-AT" sz="2400" dirty="0" smtClean="0"/>
          </a:p>
          <a:p>
            <a:pPr lvl="1"/>
            <a:r>
              <a:rPr lang="ru-RU" sz="2400" dirty="0" smtClean="0"/>
              <a:t>Оценки в сертификате ДСГ</a:t>
            </a:r>
            <a:endParaRPr lang="de-AT" sz="2400" dirty="0" smtClean="0"/>
          </a:p>
          <a:p>
            <a:pPr lvl="1"/>
            <a:r>
              <a:rPr lang="ru-RU" sz="2400" dirty="0" smtClean="0"/>
              <a:t>Личные качества кандидата на стипендию</a:t>
            </a:r>
            <a:endParaRPr lang="de-AT" sz="2400" dirty="0" smtClean="0"/>
          </a:p>
          <a:p>
            <a:endParaRPr lang="de-AT" sz="2400" dirty="0" smtClean="0"/>
          </a:p>
        </p:txBody>
      </p:sp>
      <p:pic>
        <p:nvPicPr>
          <p:cNvPr id="48132" name="Picture 2" descr="G:\logo-daad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33375"/>
            <a:ext cx="6286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 descr="G:\скачанные файлы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196975"/>
            <a:ext cx="3810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49155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endParaRPr lang="de-AT" smtClean="0"/>
          </a:p>
          <a:p>
            <a:endParaRPr lang="de-AT" smtClean="0"/>
          </a:p>
          <a:p>
            <a:r>
              <a:rPr lang="de-AT" smtClean="0"/>
              <a:t>Die Zahl der Studienplätze ist in Passau unbegrenzt.</a:t>
            </a:r>
          </a:p>
          <a:p>
            <a:r>
              <a:rPr lang="de-AT" smtClean="0"/>
              <a:t>Die Zahl der Stipendien ist jedoch begrenzt.</a:t>
            </a:r>
          </a:p>
          <a:p>
            <a:r>
              <a:rPr lang="de-AT" smtClean="0"/>
              <a:t>Die Auswahl der Stipendiaten erfolgt immer im Mai.</a:t>
            </a:r>
          </a:p>
          <a:p>
            <a:r>
              <a:rPr lang="de-AT" smtClean="0"/>
              <a:t>Man kann sich nicht bewerben, die Leiter des DSG nehmen die Auswahl vor.</a:t>
            </a:r>
          </a:p>
          <a:p>
            <a:r>
              <a:rPr lang="de-AT" smtClean="0"/>
              <a:t>Auswahlkriterien: </a:t>
            </a:r>
          </a:p>
          <a:p>
            <a:pPr lvl="1"/>
            <a:r>
              <a:rPr lang="de-AT" smtClean="0"/>
              <a:t>Noten im DSG-Zertifikat</a:t>
            </a:r>
          </a:p>
          <a:p>
            <a:pPr lvl="1"/>
            <a:r>
              <a:rPr lang="de-AT" smtClean="0"/>
              <a:t>Persönliche Eignung des Bewerbers</a:t>
            </a:r>
          </a:p>
          <a:p>
            <a:endParaRPr lang="de-AT" smtClean="0"/>
          </a:p>
        </p:txBody>
      </p:sp>
      <p:pic>
        <p:nvPicPr>
          <p:cNvPr id="49156" name="Picture 2" descr="G:\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6286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3" descr="G:\скачанные файлы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196975"/>
            <a:ext cx="38100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50178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endParaRPr lang="ru-RU" dirty="0" smtClean="0"/>
          </a:p>
          <a:p>
            <a:endParaRPr lang="de-AT" sz="2800" dirty="0" smtClean="0"/>
          </a:p>
          <a:p>
            <a:r>
              <a:rPr lang="ru-RU" sz="2800" dirty="0" smtClean="0"/>
              <a:t>Свидетельство об основных знаниях немецкого права.</a:t>
            </a:r>
            <a:endParaRPr lang="de-AT" sz="2800" dirty="0" smtClean="0"/>
          </a:p>
          <a:p>
            <a:r>
              <a:rPr lang="de-AT" sz="2800" dirty="0" smtClean="0"/>
              <a:t>Urkunde über die Grundkenntnisse des deutschen Rechtes für internationale Studierende.</a:t>
            </a:r>
            <a:endParaRPr lang="ru-RU" sz="2800" dirty="0" smtClean="0"/>
          </a:p>
          <a:p>
            <a:pPr>
              <a:buNone/>
            </a:pPr>
            <a:endParaRPr lang="de-AT" sz="2800" dirty="0" smtClean="0"/>
          </a:p>
        </p:txBody>
      </p:sp>
      <p:pic>
        <p:nvPicPr>
          <p:cNvPr id="5017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51202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endParaRPr lang="de-AT" dirty="0" smtClean="0"/>
          </a:p>
          <a:p>
            <a:r>
              <a:rPr lang="ru-RU" dirty="0" smtClean="0"/>
              <a:t>ДААД</a:t>
            </a:r>
            <a:r>
              <a:rPr lang="de-AT" dirty="0" smtClean="0"/>
              <a:t>/ </a:t>
            </a:r>
            <a:r>
              <a:rPr lang="de-AT" dirty="0" smtClean="0">
                <a:solidFill>
                  <a:schemeClr val="accent6">
                    <a:lumMod val="75000"/>
                  </a:schemeClr>
                </a:solidFill>
              </a:rPr>
              <a:t>DAAD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dirty="0" smtClean="0"/>
              <a:t>Стипендии для научной и учебной деятельности в университете Пассау.</a:t>
            </a:r>
            <a:endParaRPr lang="de-AT" dirty="0" smtClean="0"/>
          </a:p>
          <a:p>
            <a:pPr lvl="1"/>
            <a:r>
              <a:rPr lang="de-AT" dirty="0" smtClean="0"/>
              <a:t>Stipendien für wissenschaftliche Tätigkeiten/ Recherche an der Universität Passau</a:t>
            </a:r>
          </a:p>
          <a:p>
            <a:r>
              <a:rPr lang="ru-RU" dirty="0" smtClean="0"/>
              <a:t>для студентов и аспирантов </a:t>
            </a:r>
            <a:endParaRPr lang="de-AT" dirty="0" smtClean="0"/>
          </a:p>
          <a:p>
            <a:pPr lvl="1"/>
            <a:r>
              <a:rPr lang="de-AT" dirty="0" smtClean="0"/>
              <a:t>für Studenten und Doktoranten </a:t>
            </a:r>
            <a:endParaRPr lang="ru-RU" dirty="0" smtClean="0"/>
          </a:p>
          <a:p>
            <a:r>
              <a:rPr lang="ru-RU" dirty="0" smtClean="0"/>
              <a:t>один месяц в Пассау </a:t>
            </a:r>
            <a:endParaRPr lang="de-AT" dirty="0" smtClean="0"/>
          </a:p>
          <a:p>
            <a:pPr lvl="1"/>
            <a:r>
              <a:rPr lang="de-AT" dirty="0" smtClean="0"/>
              <a:t>ein Monat in Passau </a:t>
            </a:r>
          </a:p>
        </p:txBody>
      </p:sp>
      <p:pic>
        <p:nvPicPr>
          <p:cNvPr id="51203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4" name="Picture 2" descr="G:\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33375"/>
            <a:ext cx="6286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  <p:pic>
        <p:nvPicPr>
          <p:cNvPr id="8" name="Picture 2" descr="http://www.hs-owl.de/fb7/uploads/pics/Foto_Stipendie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05064"/>
            <a:ext cx="2314099" cy="173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362950" cy="140493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Двойной магистерский диплом 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ru-RU" b="1" dirty="0" smtClean="0"/>
              <a:t>«Немецкое и российское право»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sz="3100" dirty="0" smtClean="0"/>
              <a:t>Doppelmaster „Deutsches und Russisches Recht“</a:t>
            </a:r>
            <a:endParaRPr lang="de-AT" sz="3100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8229600" cy="44561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de-AT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международный курс обучения </a:t>
            </a:r>
            <a:endParaRPr lang="de-AT" sz="2400" dirty="0" smtClean="0"/>
          </a:p>
          <a:p>
            <a:pPr lvl="1">
              <a:lnSpc>
                <a:spcPct val="80000"/>
              </a:lnSpc>
            </a:pPr>
            <a:r>
              <a:rPr lang="de-AT" sz="2000" dirty="0" smtClean="0"/>
              <a:t>forschungsorientierter und vollständig integrierter internationaler Studiengang</a:t>
            </a:r>
            <a:endParaRPr lang="de-AT" sz="21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немецкое и российское право</a:t>
            </a:r>
            <a:endParaRPr lang="de-AT" sz="2400" dirty="0" smtClean="0"/>
          </a:p>
          <a:p>
            <a:pPr lvl="1">
              <a:lnSpc>
                <a:spcPct val="80000"/>
              </a:lnSpc>
            </a:pPr>
            <a:r>
              <a:rPr lang="de-AT" sz="2000" dirty="0" smtClean="0"/>
              <a:t>deutsches und russisches Recht</a:t>
            </a:r>
            <a:endParaRPr lang="de-AT" sz="21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двойной диплом в Пассау и в Красноярске</a:t>
            </a:r>
            <a:endParaRPr lang="de-AT" sz="2400" dirty="0" smtClean="0"/>
          </a:p>
          <a:p>
            <a:pPr lvl="1">
              <a:lnSpc>
                <a:spcPct val="80000"/>
              </a:lnSpc>
            </a:pPr>
            <a:r>
              <a:rPr lang="de-AT" sz="2000" dirty="0" smtClean="0"/>
              <a:t>Doppelabschluss in Passau und in Krasnojarsk</a:t>
            </a:r>
            <a:endParaRPr lang="de-AT" sz="2100" dirty="0" smtClean="0"/>
          </a:p>
          <a:p>
            <a:pPr marL="273050" lvl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ru-RU" sz="2400" dirty="0" smtClean="0">
                <a:solidFill>
                  <a:schemeClr val="tx1"/>
                </a:solidFill>
              </a:rPr>
              <a:t>4 семестра</a:t>
            </a:r>
            <a:endParaRPr lang="de-AT" sz="2400" dirty="0" smtClean="0">
              <a:solidFill>
                <a:schemeClr val="tx1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AT" sz="2100" dirty="0" smtClean="0"/>
              <a:t>120 ECTS-</a:t>
            </a:r>
            <a:r>
              <a:rPr lang="de-AT" sz="2100" dirty="0" err="1" smtClean="0"/>
              <a:t>Credits</a:t>
            </a:r>
            <a:r>
              <a:rPr lang="de-AT" sz="2100" dirty="0" smtClean="0"/>
              <a:t>, 4 Semester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бесплатное </a:t>
            </a:r>
            <a:r>
              <a:rPr lang="vi-VN" sz="2400" dirty="0" smtClean="0"/>
              <a:t>обучение в </a:t>
            </a:r>
            <a:r>
              <a:rPr lang="ru-RU" sz="2400" dirty="0" smtClean="0"/>
              <a:t>университете-партнёре</a:t>
            </a:r>
            <a:endParaRPr lang="ru-RU" sz="2100" dirty="0" smtClean="0"/>
          </a:p>
          <a:p>
            <a:pPr lvl="1">
              <a:lnSpc>
                <a:spcPct val="80000"/>
              </a:lnSpc>
            </a:pPr>
            <a:r>
              <a:rPr lang="de-AT" sz="2100" dirty="0" smtClean="0"/>
              <a:t>keine Studiengebühren an der Partneruniversität</a:t>
            </a:r>
            <a:endParaRPr lang="ru-RU" sz="2100" dirty="0" smtClean="0"/>
          </a:p>
          <a:p>
            <a:pPr>
              <a:lnSpc>
                <a:spcPct val="80000"/>
              </a:lnSpc>
            </a:pPr>
            <a:endParaRPr lang="de-AT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45125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420938"/>
            <a:ext cx="8147050" cy="2808287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для стран Средней и Восточной Европы, и стран СНГ</a:t>
            </a:r>
            <a:endParaRPr lang="de-DE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smtClean="0"/>
              <a:t>für Mittel- und Osteuropa sowie die GUS-Länder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проводится в Юридическом институте Сибирского федерального университета (СФУ)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в Красноярске</a:t>
            </a:r>
            <a:endParaRPr lang="de-DE" dirty="0" smtClean="0"/>
          </a:p>
          <a:p>
            <a:pPr marL="548958" lvl="1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smtClean="0"/>
              <a:t>am Juristischen Institut der SFU in Krasnojarsk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</p:txBody>
      </p:sp>
      <p:pic>
        <p:nvPicPr>
          <p:cNvPr id="16388" name="Picture 2" descr="https://www.mariecuriealumni.eu/sites/default/files/posts/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67151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Заголовок 1"/>
          <p:cNvSpPr>
            <a:spLocks noGrp="1"/>
          </p:cNvSpPr>
          <p:nvPr>
            <p:ph type="title"/>
          </p:nvPr>
        </p:nvSpPr>
        <p:spPr>
          <a:xfrm>
            <a:off x="2916238" y="981075"/>
            <a:ext cx="6335712" cy="1295400"/>
          </a:xfrm>
        </p:spPr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ru-RU" dirty="0" smtClean="0"/>
              <a:t>Общая информация </a:t>
            </a:r>
            <a:r>
              <a:rPr lang="de-DE" dirty="0" smtClean="0"/>
              <a:t> – Allgemeine Information </a:t>
            </a:r>
            <a:endParaRPr lang="ru-RU" dirty="0" smtClean="0"/>
          </a:p>
        </p:txBody>
      </p:sp>
      <p:pic>
        <p:nvPicPr>
          <p:cNvPr id="16390" name="Picture 2" descr="http://about.sfu-kras.ru/files/logo_horizon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5084763"/>
            <a:ext cx="5508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07413" cy="14763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/>
              <a:t>Двойной магистерский диплом </a:t>
            </a:r>
            <a:r>
              <a:rPr lang="de-AT" b="1" dirty="0" smtClean="0"/>
              <a:t/>
            </a:r>
            <a:br>
              <a:rPr lang="de-AT" b="1" dirty="0" smtClean="0"/>
            </a:br>
            <a:r>
              <a:rPr lang="ru-RU" b="1" dirty="0" smtClean="0"/>
              <a:t>«Немецкое и российское право»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de-AT" dirty="0" smtClean="0"/>
              <a:t> </a:t>
            </a:r>
            <a:r>
              <a:rPr lang="de-AT" sz="3100" dirty="0" smtClean="0"/>
              <a:t>Doppelmaster „Deutsches und Russisches Recht“</a:t>
            </a:r>
            <a:endParaRPr lang="de-AT" sz="3100" dirty="0"/>
          </a:p>
        </p:txBody>
      </p:sp>
      <p:sp>
        <p:nvSpPr>
          <p:cNvPr id="54275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700213"/>
            <a:ext cx="8229600" cy="4456112"/>
          </a:xfrm>
        </p:spPr>
        <p:txBody>
          <a:bodyPr/>
          <a:lstStyle/>
          <a:p>
            <a:pPr marL="273050" lvl="1">
              <a:spcBef>
                <a:spcPts val="600"/>
              </a:spcBef>
              <a:buClr>
                <a:schemeClr val="accent1"/>
              </a:buClr>
              <a:buNone/>
            </a:pPr>
            <a:r>
              <a:rPr lang="vi-VN" sz="2600" b="1" dirty="0" smtClean="0">
                <a:solidFill>
                  <a:schemeClr val="tx1"/>
                </a:solidFill>
              </a:rPr>
              <a:t>услови</a:t>
            </a:r>
            <a:r>
              <a:rPr lang="ru-RU" sz="2600" b="1" dirty="0" smtClean="0">
                <a:solidFill>
                  <a:schemeClr val="tx1"/>
                </a:solidFill>
              </a:rPr>
              <a:t>я</a:t>
            </a:r>
            <a:r>
              <a:rPr lang="vi-VN" sz="2600" b="1" dirty="0" smtClean="0">
                <a:solidFill>
                  <a:schemeClr val="tx1"/>
                </a:solidFill>
              </a:rPr>
              <a:t> </a:t>
            </a:r>
            <a:r>
              <a:rPr lang="ru-RU" sz="2600" b="1" dirty="0" smtClean="0">
                <a:solidFill>
                  <a:schemeClr val="tx1"/>
                </a:solidFill>
              </a:rPr>
              <a:t>по</a:t>
            </a:r>
            <a:r>
              <a:rPr lang="vi-VN" sz="2600" b="1" dirty="0" smtClean="0">
                <a:solidFill>
                  <a:schemeClr val="tx1"/>
                </a:solidFill>
              </a:rPr>
              <a:t>ступления </a:t>
            </a:r>
            <a:endParaRPr lang="ru-RU" sz="2600" b="1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de-AT" sz="2100" b="1" dirty="0" smtClean="0"/>
              <a:t>Voraussetzung</a:t>
            </a:r>
            <a:r>
              <a:rPr lang="de-DE" sz="2100" b="1" dirty="0" smtClean="0"/>
              <a:t>en</a:t>
            </a:r>
            <a:r>
              <a:rPr lang="de-AT" sz="2100" b="1" dirty="0" smtClean="0"/>
              <a:t> für die Zulassung: </a:t>
            </a:r>
            <a:endParaRPr lang="ru-RU" sz="2100" b="1" dirty="0" smtClean="0"/>
          </a:p>
          <a:p>
            <a:pPr lvl="1">
              <a:buNone/>
            </a:pPr>
            <a:endParaRPr lang="de-AT" b="1" dirty="0" smtClean="0"/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ru-RU" sz="2600" dirty="0" smtClean="0">
                <a:solidFill>
                  <a:schemeClr val="tx1"/>
                </a:solidFill>
              </a:rPr>
              <a:t>уровень знания русского и немецкого языка </a:t>
            </a:r>
            <a:r>
              <a:rPr lang="de-DE" sz="2600" dirty="0" smtClean="0">
                <a:solidFill>
                  <a:schemeClr val="tx1"/>
                </a:solidFill>
              </a:rPr>
              <a:t>B2</a:t>
            </a:r>
          </a:p>
          <a:p>
            <a:pPr marL="547687" lvl="2">
              <a:spcBef>
                <a:spcPts val="600"/>
              </a:spcBef>
              <a:buClr>
                <a:schemeClr val="accent1"/>
              </a:buClr>
            </a:pPr>
            <a:r>
              <a:rPr lang="de-AT" sz="2300" dirty="0" smtClean="0">
                <a:solidFill>
                  <a:schemeClr val="tx2"/>
                </a:solidFill>
              </a:rPr>
              <a:t>Russisch und Deutsch Sprachniveau B2</a:t>
            </a:r>
          </a:p>
          <a:p>
            <a:pPr marL="273050" lvl="1">
              <a:spcBef>
                <a:spcPts val="600"/>
              </a:spcBef>
              <a:buClr>
                <a:schemeClr val="accent1"/>
              </a:buClr>
            </a:pPr>
            <a:r>
              <a:rPr lang="ru-RU" sz="2600" dirty="0" smtClean="0">
                <a:solidFill>
                  <a:schemeClr val="tx1"/>
                </a:solidFill>
              </a:rPr>
              <a:t>контакты </a:t>
            </a:r>
            <a:r>
              <a:rPr lang="de-AT" sz="2600" dirty="0" smtClean="0">
                <a:solidFill>
                  <a:schemeClr val="tx1"/>
                </a:solidFill>
              </a:rPr>
              <a:t>: studienberatung@uni-passau.de</a:t>
            </a:r>
            <a:endParaRPr lang="ru-RU" sz="2600" dirty="0" smtClean="0">
              <a:solidFill>
                <a:schemeClr val="tx1"/>
              </a:solidFill>
            </a:endParaRPr>
          </a:p>
          <a:p>
            <a:pPr lvl="1"/>
            <a:r>
              <a:rPr lang="de-AT" dirty="0" smtClean="0"/>
              <a:t>Kontakt</a:t>
            </a:r>
          </a:p>
          <a:p>
            <a:r>
              <a:rPr lang="ru-RU" dirty="0" smtClean="0"/>
              <a:t>сайт</a:t>
            </a:r>
            <a:r>
              <a:rPr lang="de-AT" dirty="0" smtClean="0"/>
              <a:t>: http://www.uni-passau.de/deutsches-und-russisches-recht/ </a:t>
            </a:r>
            <a:endParaRPr lang="ru-RU" dirty="0" smtClean="0"/>
          </a:p>
          <a:p>
            <a:pPr lvl="1"/>
            <a:r>
              <a:rPr lang="de-AT" dirty="0" smtClean="0"/>
              <a:t>Seite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Пассау / </a:t>
            </a:r>
            <a:r>
              <a:rPr lang="de-AT" dirty="0" smtClean="0"/>
              <a:t>Passau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906963" cy="5184775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de-DE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sz="2800" dirty="0" err="1" smtClean="0"/>
              <a:t>Пассау</a:t>
            </a:r>
            <a:r>
              <a:rPr lang="ru-RU" sz="2800" dirty="0" smtClean="0"/>
              <a:t> – город в Нижней Баварии, известный как город на трёх больших реках: Дунае, Инне и </a:t>
            </a:r>
            <a:r>
              <a:rPr lang="ru-RU" sz="2800" dirty="0" err="1" smtClean="0"/>
              <a:t>Ильце</a:t>
            </a:r>
            <a:endParaRPr lang="de-DE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de-AT" sz="2800" dirty="0" smtClean="0"/>
              <a:t>Passau ist eine Stadt Niederbayern. Bekannt ist sie auch unter dem Namen „</a:t>
            </a:r>
            <a:r>
              <a:rPr lang="de-AT" sz="2800" dirty="0" err="1" smtClean="0"/>
              <a:t>Dreiflüssestadt</a:t>
            </a:r>
            <a:r>
              <a:rPr lang="de-AT" sz="2800" dirty="0" smtClean="0"/>
              <a:t>“ (Donau, Inn, Ilz).</a:t>
            </a:r>
            <a:endParaRPr lang="ru-RU" sz="28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sz="3200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de-AT" sz="33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ru-RU" sz="3200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de-AT" sz="3200" dirty="0" smtClean="0"/>
          </a:p>
        </p:txBody>
      </p:sp>
      <p:pic>
        <p:nvPicPr>
          <p:cNvPr id="55300" name="Содержимое 3" descr="7284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49275"/>
            <a:ext cx="367347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229C9-F80A-4B57-B03C-0490DAB13BE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Passau</a:t>
            </a:r>
            <a:r>
              <a:rPr lang="ru-RU" smtClean="0"/>
              <a:t>/ Пассау</a:t>
            </a:r>
            <a:endParaRPr lang="de-AT" smtClean="0"/>
          </a:p>
        </p:txBody>
      </p:sp>
      <p:pic>
        <p:nvPicPr>
          <p:cNvPr id="56323" name="Содержимое 5" descr="027 (1)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196975"/>
            <a:ext cx="5761037" cy="3832225"/>
          </a:xfrm>
        </p:spPr>
      </p:pic>
      <p:pic>
        <p:nvPicPr>
          <p:cNvPr id="56324" name="Содержимое 4" descr="Rathau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565400"/>
            <a:ext cx="25558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Пассау / </a:t>
            </a:r>
            <a:r>
              <a:rPr lang="de-AT" dirty="0" smtClean="0"/>
              <a:t>Passau</a:t>
            </a:r>
          </a:p>
        </p:txBody>
      </p:sp>
      <p:pic>
        <p:nvPicPr>
          <p:cNvPr id="57347" name="Содержимое 4" descr="02_phi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524250"/>
            <a:ext cx="4592637" cy="306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Содержимое 3" descr="01_nk.jpg"/>
          <p:cNvPicPr>
            <a:picLocks noGrp="1" noChangeAspect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9750" y="1341438"/>
            <a:ext cx="5181600" cy="3455987"/>
          </a:xfr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Пассау / </a:t>
            </a:r>
            <a:r>
              <a:rPr lang="de-AT" dirty="0" smtClean="0"/>
              <a:t>Passau</a:t>
            </a:r>
          </a:p>
        </p:txBody>
      </p:sp>
      <p:pic>
        <p:nvPicPr>
          <p:cNvPr id="58372" name="Содержимое 3" descr="19_Audimax_voll_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63939" y="1248747"/>
            <a:ext cx="4968502" cy="3032741"/>
          </a:xfr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  <p:pic>
        <p:nvPicPr>
          <p:cNvPr id="58369" name="Содержимое 4" descr="20_Audimax_studente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933825"/>
            <a:ext cx="50974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G:\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6286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feld 7"/>
          <p:cNvSpPr txBox="1">
            <a:spLocks noChangeArrowheads="1"/>
          </p:cNvSpPr>
          <p:nvPr/>
        </p:nvSpPr>
        <p:spPr bwMode="auto">
          <a:xfrm>
            <a:off x="323850" y="2205039"/>
            <a:ext cx="8640638" cy="440120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de-DE" sz="3200" b="1" dirty="0" smtClean="0"/>
              <a:t/>
            </a:r>
            <a:br>
              <a:rPr lang="de-DE" sz="3200" b="1" dirty="0" smtClean="0"/>
            </a:br>
            <a:r>
              <a:rPr lang="de-DE" sz="3200" b="1" dirty="0" smtClean="0"/>
              <a:t>DSG-Büro, Krasnojarsk</a:t>
            </a:r>
            <a:endParaRPr lang="de-DE" sz="2400" dirty="0" smtClean="0"/>
          </a:p>
          <a:p>
            <a:pPr algn="ctr"/>
            <a:r>
              <a:rPr lang="de-AT" sz="2400" dirty="0" smtClean="0"/>
              <a:t>E-Mail</a:t>
            </a:r>
            <a:r>
              <a:rPr lang="de-AT" sz="2400" dirty="0"/>
              <a:t>: </a:t>
            </a:r>
            <a:r>
              <a:rPr lang="de-AT" sz="2400" dirty="0" smtClean="0"/>
              <a:t>dsg-tutor.kras@mail.ru</a:t>
            </a:r>
            <a:br>
              <a:rPr lang="de-AT" sz="2400" dirty="0" smtClean="0"/>
            </a:br>
            <a:r>
              <a:rPr lang="de-AT" sz="2400" dirty="0" smtClean="0"/>
              <a:t>Telefon: </a:t>
            </a:r>
            <a:r>
              <a:rPr lang="en-US" sz="2400" dirty="0" smtClean="0"/>
              <a:t>+79658994146</a:t>
            </a:r>
            <a:r>
              <a:rPr lang="de-AT" sz="2400" dirty="0" smtClean="0"/>
              <a:t/>
            </a:r>
            <a:br>
              <a:rPr lang="de-AT" sz="2400" dirty="0" smtClean="0"/>
            </a:br>
            <a:r>
              <a:rPr lang="de-AT" sz="2400" dirty="0" smtClean="0"/>
              <a:t>Raum 2-16,</a:t>
            </a:r>
            <a:r>
              <a:rPr lang="ru-RU" sz="2400" dirty="0" smtClean="0"/>
              <a:t> </a:t>
            </a:r>
            <a:r>
              <a:rPr lang="de-AT" sz="2400" dirty="0" smtClean="0"/>
              <a:t>Juristisches Institut</a:t>
            </a:r>
            <a:r>
              <a:rPr lang="ru-RU" sz="2400" dirty="0" smtClean="0"/>
              <a:t>,</a:t>
            </a:r>
            <a:br>
              <a:rPr lang="ru-RU" sz="2400" dirty="0" smtClean="0"/>
            </a:br>
            <a:r>
              <a:rPr lang="de-AT" sz="2400" dirty="0" smtClean="0"/>
              <a:t>Sibirische Föderale Universität</a:t>
            </a:r>
          </a:p>
          <a:p>
            <a:pPr algn="ctr"/>
            <a:r>
              <a:rPr lang="de-DE" sz="2400" dirty="0" smtClean="0"/>
              <a:t> </a:t>
            </a:r>
            <a:endParaRPr lang="de-AT" sz="2400" dirty="0" smtClean="0"/>
          </a:p>
          <a:p>
            <a:endParaRPr lang="de-AT" sz="3200" dirty="0"/>
          </a:p>
          <a:p>
            <a:endParaRPr lang="de-AT" sz="3200" dirty="0"/>
          </a:p>
          <a:p>
            <a:endParaRPr lang="de-AT" sz="3200" dirty="0"/>
          </a:p>
        </p:txBody>
      </p:sp>
      <p:pic>
        <p:nvPicPr>
          <p:cNvPr id="59397" name="Picture 3" descr="G:\logo_horizonta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5589240"/>
            <a:ext cx="5832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  <p:pic>
        <p:nvPicPr>
          <p:cNvPr id="1026" name="Picture 2" descr="C:\Users\dsg\Desktop\DSG 2016_2017 (Judith Dürnberger)\Allgemeines\Broschüren_Logos\deutschesrechtsibirie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797152"/>
            <a:ext cx="3096344" cy="340634"/>
          </a:xfrm>
          <a:prstGeom prst="rect">
            <a:avLst/>
          </a:prstGeom>
          <a:noFill/>
        </p:spPr>
      </p:pic>
      <p:pic>
        <p:nvPicPr>
          <p:cNvPr id="59396" name="Picture 3" descr="G:\скачанные файлы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4787900" y="1125538"/>
            <a:ext cx="3810000" cy="1009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pic>
        <p:nvPicPr>
          <p:cNvPr id="59395" name="Picture 2" descr="G:\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33375"/>
            <a:ext cx="6286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3" descr="G:\скачанные файлы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787900" y="1125538"/>
            <a:ext cx="3810000" cy="1009650"/>
          </a:xfrm>
        </p:spPr>
      </p:pic>
      <p:pic>
        <p:nvPicPr>
          <p:cNvPr id="59397" name="Picture 3" descr="G:\logo_horizontal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5732463"/>
            <a:ext cx="5832475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46</a:t>
            </a:fld>
            <a:endParaRPr lang="ru-RU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57200" y="1700213"/>
            <a:ext cx="82296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488" indent="-273050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endParaRPr lang="ru-RU" sz="2600" dirty="0" smtClean="0">
              <a:latin typeface="+mn-lt"/>
              <a:cs typeface="+mn-cs"/>
            </a:endParaRPr>
          </a:p>
          <a:p>
            <a:pPr marL="90488" indent="-273050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endParaRPr lang="ru-RU" sz="2600" dirty="0" smtClean="0">
              <a:latin typeface="+mn-lt"/>
              <a:cs typeface="+mn-cs"/>
            </a:endParaRPr>
          </a:p>
          <a:p>
            <a:pPr marL="90488" indent="-273050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endParaRPr lang="ru-RU" sz="4000" dirty="0" smtClean="0">
              <a:latin typeface="+mn-lt"/>
              <a:cs typeface="+mn-cs"/>
            </a:endParaRPr>
          </a:p>
          <a:p>
            <a:pPr marL="90488" indent="-273050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ru-RU" sz="4000" dirty="0" smtClean="0">
                <a:latin typeface="+mn-lt"/>
                <a:cs typeface="+mn-cs"/>
              </a:rPr>
              <a:t>Опыт</a:t>
            </a:r>
            <a:r>
              <a:rPr lang="de-DE" sz="4000" dirty="0" smtClean="0">
                <a:latin typeface="+mn-lt"/>
                <a:cs typeface="+mn-cs"/>
              </a:rPr>
              <a:t> </a:t>
            </a:r>
            <a:r>
              <a:rPr lang="ru-RU" sz="4000" dirty="0" smtClean="0">
                <a:latin typeface="+mn-lt"/>
                <a:cs typeface="+mn-cs"/>
              </a:rPr>
              <a:t>ДСГ студентов </a:t>
            </a:r>
            <a:endParaRPr lang="de-DE" sz="4000" dirty="0" smtClean="0">
              <a:latin typeface="+mn-lt"/>
              <a:cs typeface="+mn-cs"/>
            </a:endParaRPr>
          </a:p>
          <a:p>
            <a:pPr marL="547688" marR="0" lvl="1" indent="-273050" algn="l" defTabSz="914400" rtl="0" eaLnBrk="1" fontAlgn="base" latinLnBrk="0" hangingPunct="1">
              <a:lnSpc>
                <a:spcPct val="80000"/>
              </a:lnSpc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Char char=""/>
              <a:tabLst/>
              <a:defRPr/>
            </a:pPr>
            <a:r>
              <a:rPr kumimoji="0" lang="de-DE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Erfahrunge</a:t>
            </a:r>
            <a:r>
              <a:rPr lang="de-DE" sz="3200" dirty="0" smtClean="0">
                <a:solidFill>
                  <a:schemeClr val="tx2"/>
                </a:solidFill>
                <a:latin typeface="+mn-lt"/>
                <a:cs typeface="+mn-cs"/>
              </a:rPr>
              <a:t>n von DSG Studenten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de-AT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  <p:sp>
        <p:nvSpPr>
          <p:cNvPr id="10" name="Inhaltsplatzhalter 2"/>
          <p:cNvSpPr txBox="1">
            <a:spLocks/>
          </p:cNvSpPr>
          <p:nvPr/>
        </p:nvSpPr>
        <p:spPr bwMode="auto">
          <a:xfrm>
            <a:off x="467544" y="1700808"/>
            <a:ext cx="82296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90488" indent="-273050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</a:pPr>
            <a:endParaRPr lang="ru-RU" sz="4000" dirty="0" smtClean="0">
              <a:latin typeface="+mn-lt"/>
              <a:cs typeface="+mn-cs"/>
            </a:endParaRPr>
          </a:p>
          <a:p>
            <a:pPr marL="273050" marR="0" lvl="0" indent="-273050" algn="r" defTabSz="914400" rtl="0" eaLnBrk="1" fontAlgn="base" latinLnBrk="0" hangingPunct="1">
              <a:lnSpc>
                <a:spcPct val="8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Char char="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30250" lvl="1" indent="-273050" algn="r">
              <a:lnSpc>
                <a:spcPct val="17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2"/>
              </a:solidFill>
            </a:endParaRPr>
          </a:p>
          <a:p>
            <a:pPr marL="730250" lvl="1" indent="-273050" algn="r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" pitchFamily="2" charset="2"/>
              <a:buChar char="v"/>
              <a:defRPr/>
            </a:pPr>
            <a:endParaRPr lang="ru-RU" sz="2400" dirty="0" smtClean="0">
              <a:solidFill>
                <a:schemeClr val="tx2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60648"/>
            <a:ext cx="8568952" cy="993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488" indent="-273050">
              <a:spcBef>
                <a:spcPts val="500"/>
              </a:spcBef>
              <a:buClr>
                <a:schemeClr val="accent2"/>
              </a:buClr>
              <a:buSzPct val="76000"/>
            </a:pPr>
            <a:r>
              <a:rPr lang="ru-RU" sz="3200" b="1" dirty="0" smtClean="0">
                <a:solidFill>
                  <a:schemeClr val="tx2"/>
                </a:solidFill>
              </a:rPr>
              <a:t>Языковая практика немецкого, Томск</a:t>
            </a:r>
            <a:endParaRPr lang="de-DE" sz="3200" b="1" dirty="0" smtClean="0">
              <a:solidFill>
                <a:schemeClr val="tx2"/>
              </a:solidFill>
            </a:endParaRPr>
          </a:p>
          <a:p>
            <a:pPr marL="547688" lvl="1" indent="-273050">
              <a:lnSpc>
                <a:spcPct val="80000"/>
              </a:lnSpc>
              <a:spcBef>
                <a:spcPts val="500"/>
              </a:spcBef>
              <a:buClr>
                <a:schemeClr val="accent2"/>
              </a:buClr>
              <a:buSzPct val="76000"/>
              <a:defRPr/>
            </a:pPr>
            <a:r>
              <a:rPr lang="de-DE" sz="2800" dirty="0" smtClean="0">
                <a:solidFill>
                  <a:schemeClr val="tx2"/>
                </a:solidFill>
              </a:rPr>
              <a:t>Sprachpraxis in Deutsch, Tomsk</a:t>
            </a:r>
            <a:endParaRPr lang="ru-RU" sz="2800" dirty="0" smtClean="0">
              <a:solidFill>
                <a:schemeClr val="tx2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-252536" y="1844824"/>
          <a:ext cx="8928992" cy="5440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488"/>
                <a:gridCol w="4536504"/>
              </a:tblGrid>
              <a:tr h="355064">
                <a:tc>
                  <a:txBody>
                    <a:bodyPr/>
                    <a:lstStyle/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Char char="v"/>
                        <a:defRPr/>
                      </a:pPr>
                      <a:r>
                        <a:rPr lang="ru-RU" sz="2000" b="1" dirty="0" smtClean="0"/>
                        <a:t>Российско-немецкий дом</a:t>
                      </a:r>
                    </a:p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defRPr/>
                      </a:pPr>
                      <a:r>
                        <a:rPr lang="de-DE" sz="2000" dirty="0" smtClean="0">
                          <a:solidFill>
                            <a:schemeClr val="tx2"/>
                          </a:solidFill>
                        </a:rPr>
                        <a:t>Russisch-deutsches Haus</a:t>
                      </a:r>
                    </a:p>
                    <a:p>
                      <a:pPr marL="273050" marR="0" lvl="0" indent="-273050" algn="r" defTabSz="914400" rtl="0" eaLnBrk="1" fontAlgn="base" latinLnBrk="0" hangingPunct="1"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de-AT" sz="2000" dirty="0" smtClean="0">
                          <a:solidFill>
                            <a:schemeClr val="tx2"/>
                          </a:solidFill>
                        </a:rPr>
                        <a:t>vk.com/</a:t>
                      </a:r>
                      <a:r>
                        <a:rPr lang="de-AT" sz="2000" dirty="0" err="1" smtClean="0">
                          <a:solidFill>
                            <a:schemeClr val="tx2"/>
                          </a:solidFill>
                        </a:rPr>
                        <a:t>tomdeutsche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</a:rPr>
                        <a:t/>
                      </a:r>
                      <a:br>
                        <a:rPr lang="ru-RU" sz="2000" dirty="0" smtClean="0">
                          <a:solidFill>
                            <a:schemeClr val="tx2"/>
                          </a:solidFill>
                        </a:rPr>
                      </a:br>
                      <a:r>
                        <a:rPr lang="de-DE" sz="2000" dirty="0" smtClean="0">
                          <a:solidFill>
                            <a:schemeClr val="tx2"/>
                          </a:solidFill>
                        </a:rPr>
                        <a:t>/www.tomdeutsche.ru</a:t>
                      </a: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273050" marR="0" lvl="0" indent="-273050" algn="r" defTabSz="914400" rtl="0" eaLnBrk="1" fontAlgn="base" latinLnBrk="0" hangingPunct="1"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cs typeface="+mn-cs"/>
                        </a:rPr>
                        <a:t>Разговорный клуб</a:t>
                      </a:r>
                      <a:endParaRPr lang="de-DE" sz="2000" b="1" dirty="0" smtClean="0">
                        <a:latin typeface="+mn-lt"/>
                        <a:cs typeface="+mn-cs"/>
                      </a:endParaRPr>
                    </a:p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None/>
                        <a:defRPr/>
                      </a:pPr>
                      <a:r>
                        <a:rPr lang="de-DE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Deutscher Sprachklub</a:t>
                      </a:r>
                      <a:br>
                        <a:rPr lang="de-DE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de-DE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vk.com/</a:t>
                      </a:r>
                      <a:r>
                        <a:rPr lang="de-DE" sz="2000" dirty="0" err="1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kulturklub</a:t>
                      </a:r>
                      <a:endParaRPr lang="ru-RU" sz="2000" dirty="0" smtClean="0">
                        <a:solidFill>
                          <a:schemeClr val="tx2"/>
                        </a:solidFill>
                        <a:latin typeface="+mn-lt"/>
                        <a:cs typeface="+mn-cs"/>
                      </a:endParaRPr>
                    </a:p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defRPr/>
                      </a:pPr>
                      <a:r>
                        <a:rPr lang="de-DE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marR="0" lvl="0" indent="-273050" algn="r" defTabSz="914400" rtl="0" eaLnBrk="1" fontAlgn="base" latinLnBrk="0" hangingPunct="1">
                        <a:lnSpc>
                          <a:spcPct val="17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000" b="1" dirty="0" smtClean="0">
                          <a:latin typeface="+mn-lt"/>
                          <a:cs typeface="+mn-cs"/>
                        </a:rPr>
                        <a:t>Немецко-русская встреча </a:t>
                      </a:r>
                    </a:p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None/>
                        <a:defRPr/>
                      </a:pPr>
                      <a:r>
                        <a:rPr lang="de-DE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Deutsch-Stammtisch</a:t>
                      </a:r>
                      <a:r>
                        <a:rPr lang="ru-RU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de-DE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  <a:t/>
                      </a:r>
                      <a:br>
                        <a:rPr lang="de-DE" sz="2000" dirty="0" smtClean="0">
                          <a:solidFill>
                            <a:schemeClr val="tx2"/>
                          </a:solidFill>
                          <a:latin typeface="+mn-lt"/>
                          <a:cs typeface="+mn-cs"/>
                        </a:rPr>
                      </a:br>
                      <a:r>
                        <a:rPr lang="de-AT" sz="2000" dirty="0" smtClean="0">
                          <a:solidFill>
                            <a:schemeClr val="tx2"/>
                          </a:solidFill>
                        </a:rPr>
                        <a:t>vk.com/deutschstammtisch</a:t>
                      </a:r>
                    </a:p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Char char="v"/>
                        <a:defRPr/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Центр немецкого языка, партнёр Гёте института</a:t>
                      </a:r>
                    </a:p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None/>
                        <a:defRPr/>
                      </a:pPr>
                      <a:r>
                        <a:rPr kumimoji="0"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Goethe-Sprachlernzentrum</a:t>
                      </a:r>
                      <a:r>
                        <a:rPr kumimoji="0" lang="ru-RU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ru-RU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kumimoji="0"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vk.com/</a:t>
                      </a:r>
                      <a:r>
                        <a:rPr kumimoji="0" lang="de-DE" sz="2000" kern="1200" dirty="0" err="1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goethevtomske</a:t>
                      </a:r>
                      <a:r>
                        <a:rPr kumimoji="0" lang="de-DE" sz="2000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2000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None/>
                        <a:defRPr/>
                      </a:pPr>
                      <a:endParaRPr lang="de-AT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730250" lvl="1" indent="-273050" algn="r">
                        <a:lnSpc>
                          <a:spcPct val="170000"/>
                        </a:lnSpc>
                        <a:spcBef>
                          <a:spcPts val="600"/>
                        </a:spcBef>
                        <a:buClr>
                          <a:schemeClr val="accent1"/>
                        </a:buClr>
                        <a:buSzPct val="76000"/>
                        <a:buFont typeface="Wingdings" pitchFamily="2" charset="2"/>
                        <a:buChar char="v"/>
                        <a:defRPr/>
                      </a:pPr>
                      <a:endParaRPr lang="ru-RU" sz="2000" dirty="0" smtClean="0">
                        <a:solidFill>
                          <a:schemeClr val="tx2"/>
                        </a:solidFill>
                      </a:endParaRPr>
                    </a:p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2924944"/>
            <a:ext cx="8229600" cy="4456152"/>
          </a:xfrm>
        </p:spPr>
        <p:txBody>
          <a:bodyPr/>
          <a:lstStyle/>
          <a:p>
            <a:r>
              <a:rPr lang="ru-RU" b="1" dirty="0" smtClean="0"/>
              <a:t>Михаэль ЗЕЙФАРТ (лектор)</a:t>
            </a:r>
            <a:endParaRPr lang="ru-RU" dirty="0" smtClean="0"/>
          </a:p>
          <a:p>
            <a:r>
              <a:rPr lang="ru-RU" b="1" dirty="0" smtClean="0"/>
              <a:t>Университет: </a:t>
            </a:r>
            <a:r>
              <a:rPr lang="ru-RU" dirty="0" smtClean="0"/>
              <a:t>Томский государственный педагогический университет/Национальный исследовательский Томский политехнический университет</a:t>
            </a:r>
          </a:p>
          <a:p>
            <a:r>
              <a:rPr lang="ru-RU" b="1" dirty="0" smtClean="0"/>
              <a:t>Адрес: </a:t>
            </a:r>
            <a:r>
              <a:rPr lang="ru-RU" dirty="0" smtClean="0"/>
              <a:t>634050, г. Томск, пр. Ленина, 30</a:t>
            </a:r>
          </a:p>
          <a:p>
            <a:r>
              <a:rPr lang="ru-RU" b="1" dirty="0" smtClean="0"/>
              <a:t>Электронная почта:</a:t>
            </a:r>
            <a:r>
              <a:rPr lang="de-DE" b="1" dirty="0" smtClean="0"/>
              <a:t> </a:t>
            </a:r>
            <a:r>
              <a:rPr lang="de-DE" dirty="0" smtClean="0"/>
              <a:t>seyfarth.daad@gmail.com</a:t>
            </a:r>
            <a:r>
              <a:rPr lang="ru-RU" b="1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  <p:pic>
        <p:nvPicPr>
          <p:cNvPr id="5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95536" y="1916832"/>
            <a:ext cx="72008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Michael </a:t>
            </a:r>
            <a:r>
              <a:rPr lang="de-DE" sz="29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Seyfart</a:t>
            </a:r>
            <a:r>
              <a:rPr lang="de-DE" sz="2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br>
              <a:rPr lang="de-DE" sz="2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de-DE" sz="2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DAAD – Lektor in Tomsk</a:t>
            </a:r>
            <a:endParaRPr lang="ru-RU" sz="29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G:\logo-daad-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6286500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smtClean="0"/>
          </a:p>
        </p:txBody>
      </p:sp>
      <p:sp>
        <p:nvSpPr>
          <p:cNvPr id="60418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  <a:solidFill>
            <a:srgbClr val="FFFF66"/>
          </a:solidFill>
        </p:spPr>
        <p:txBody>
          <a:bodyPr/>
          <a:lstStyle/>
          <a:p>
            <a:endParaRPr lang="de-AT" sz="4000" dirty="0" smtClean="0"/>
          </a:p>
          <a:p>
            <a:r>
              <a:rPr lang="ru-RU" sz="4000" dirty="0" smtClean="0"/>
              <a:t>Спасибо за Ваше внимание!</a:t>
            </a:r>
            <a:endParaRPr lang="de-AT" sz="4000" dirty="0" smtClean="0"/>
          </a:p>
          <a:p>
            <a:pPr>
              <a:buNone/>
            </a:pPr>
            <a:endParaRPr lang="ru-RU" sz="4000" dirty="0" smtClean="0"/>
          </a:p>
          <a:p>
            <a:r>
              <a:rPr lang="de-AT" sz="4000" dirty="0" smtClean="0"/>
              <a:t>Danke für Ihre Aufmerksamkeit!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партнёры</a:t>
            </a:r>
            <a:r>
              <a:rPr lang="de-DE" dirty="0" smtClean="0"/>
              <a:t> – Partneruniversitäten</a:t>
            </a:r>
            <a:endParaRPr lang="ru-RU" dirty="0" smtClean="0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250825" y="1557338"/>
            <a:ext cx="8642350" cy="4598987"/>
          </a:xfrm>
          <a:solidFill>
            <a:srgbClr val="FFFF66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sz="1900" dirty="0" smtClean="0"/>
              <a:t>Юридический институт Сибирского федерального университета (</a:t>
            </a:r>
            <a:r>
              <a:rPr lang="ru-RU" sz="1900" b="1" dirty="0" smtClean="0"/>
              <a:t>Красноярск</a:t>
            </a:r>
            <a:r>
              <a:rPr lang="ru-RU" sz="1900" dirty="0" smtClean="0"/>
              <a:t>)</a:t>
            </a:r>
            <a:endParaRPr lang="en-US" sz="1900" dirty="0" smtClean="0"/>
          </a:p>
          <a:p>
            <a:pPr>
              <a:lnSpc>
                <a:spcPct val="90000"/>
              </a:lnSpc>
            </a:pPr>
            <a:r>
              <a:rPr lang="ru-RU" sz="1900" dirty="0" smtClean="0"/>
              <a:t>Юридический факультет Омского государственного университета (</a:t>
            </a:r>
            <a:r>
              <a:rPr lang="ru-RU" sz="1900" b="1" dirty="0" smtClean="0"/>
              <a:t>Омск</a:t>
            </a:r>
            <a:r>
              <a:rPr lang="ru-RU" sz="19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1900" dirty="0" smtClean="0"/>
              <a:t>Юридический институт Томского государственного университета (</a:t>
            </a:r>
            <a:r>
              <a:rPr lang="ru-RU" sz="1900" b="1" dirty="0" smtClean="0"/>
              <a:t>Томск</a:t>
            </a:r>
            <a:r>
              <a:rPr lang="ru-RU" sz="19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ru-RU" sz="1900" dirty="0" smtClean="0"/>
              <a:t>Юридический факультет Кемеровского государственного университета (</a:t>
            </a:r>
            <a:r>
              <a:rPr lang="ru-RU" sz="1900" b="1" dirty="0" smtClean="0"/>
              <a:t>Кемерово</a:t>
            </a:r>
            <a:r>
              <a:rPr lang="ru-RU" sz="1900" dirty="0" smtClean="0"/>
              <a:t>)</a:t>
            </a:r>
            <a:endParaRPr lang="de-AT" sz="1900" dirty="0" smtClean="0"/>
          </a:p>
          <a:p>
            <a:pPr>
              <a:lnSpc>
                <a:spcPct val="90000"/>
              </a:lnSpc>
            </a:pPr>
            <a:r>
              <a:rPr lang="ru-RU" sz="1900" dirty="0" smtClean="0"/>
              <a:t>Юридический факультет Алтайского государственного университета (</a:t>
            </a:r>
            <a:r>
              <a:rPr lang="ru-RU" sz="1900" b="1" dirty="0" smtClean="0"/>
              <a:t>Барнаул</a:t>
            </a:r>
            <a:r>
              <a:rPr lang="ru-RU" sz="1900" dirty="0" smtClean="0"/>
              <a:t>)</a:t>
            </a:r>
            <a:endParaRPr lang="de-AT" sz="1900" dirty="0" smtClean="0"/>
          </a:p>
          <a:p>
            <a:pPr>
              <a:lnSpc>
                <a:spcPct val="90000"/>
              </a:lnSpc>
            </a:pPr>
            <a:r>
              <a:rPr lang="ru-RU" sz="1900" dirty="0" smtClean="0"/>
              <a:t>Юридический институт Иркутского государственного университета (</a:t>
            </a:r>
            <a:r>
              <a:rPr lang="ru-RU" sz="1900" b="1" dirty="0" smtClean="0"/>
              <a:t>Иркутск</a:t>
            </a:r>
            <a:r>
              <a:rPr lang="ru-RU" sz="1900" dirty="0" smtClean="0"/>
              <a:t>)</a:t>
            </a:r>
            <a:endParaRPr lang="de-AT" sz="1900" dirty="0" smtClean="0"/>
          </a:p>
          <a:p>
            <a:pPr>
              <a:lnSpc>
                <a:spcPct val="90000"/>
              </a:lnSpc>
            </a:pPr>
            <a:r>
              <a:rPr lang="ru-RU" sz="2000" dirty="0" smtClean="0"/>
              <a:t> </a:t>
            </a:r>
            <a:r>
              <a:rPr lang="ru-RU" sz="1900" dirty="0" smtClean="0"/>
              <a:t>Юридический институт Байкальского Государственного Университета</a:t>
            </a:r>
            <a:r>
              <a:rPr lang="de-DE" sz="1900" dirty="0" smtClean="0"/>
              <a:t> </a:t>
            </a:r>
            <a:br>
              <a:rPr lang="de-DE" sz="1900" dirty="0" smtClean="0"/>
            </a:br>
            <a:r>
              <a:rPr lang="ru-RU" sz="1900" dirty="0" smtClean="0"/>
              <a:t>(</a:t>
            </a:r>
            <a:r>
              <a:rPr lang="ru-RU" sz="1900" b="1" dirty="0" smtClean="0"/>
              <a:t>Иркутск</a:t>
            </a:r>
            <a:r>
              <a:rPr lang="ru-RU" sz="1900" dirty="0" smtClean="0"/>
              <a:t>)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029" y="1484784"/>
            <a:ext cx="884597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323528" y="22048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Цели программы?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de-DE" dirty="0" smtClean="0"/>
              <a:t>Ziele des Programmes?</a:t>
            </a:r>
            <a:br>
              <a:rPr lang="de-DE" dirty="0" smtClean="0"/>
            </a:br>
            <a:endParaRPr lang="de-AT" dirty="0"/>
          </a:p>
        </p:txBody>
      </p:sp>
      <p:sp>
        <p:nvSpPr>
          <p:cNvPr id="27651" name="Inhaltsplatzhalter 2"/>
          <p:cNvSpPr>
            <a:spLocks noGrp="1"/>
          </p:cNvSpPr>
          <p:nvPr>
            <p:ph idx="1"/>
          </p:nvPr>
        </p:nvSpPr>
        <p:spPr>
          <a:xfrm>
            <a:off x="1187624" y="3933056"/>
            <a:ext cx="6552728" cy="2128813"/>
          </a:xfrm>
          <a:solidFill>
            <a:srgbClr val="FFFF66"/>
          </a:solidFill>
        </p:spPr>
        <p:txBody>
          <a:bodyPr>
            <a:normAutofit/>
          </a:bodyPr>
          <a:lstStyle/>
          <a:p>
            <a:pPr lvl="1"/>
            <a:endParaRPr lang="ru-RU" sz="2000" dirty="0" smtClean="0"/>
          </a:p>
          <a:p>
            <a:pPr lvl="1"/>
            <a:endParaRPr lang="ru-RU" sz="1800" dirty="0" smtClean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9" name="Titel 7"/>
          <p:cNvSpPr txBox="1">
            <a:spLocks/>
          </p:cNvSpPr>
          <p:nvPr/>
        </p:nvSpPr>
        <p:spPr>
          <a:xfrm>
            <a:off x="1331640" y="3861048"/>
            <a:ext cx="669674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/>
            </a:r>
            <a:br>
              <a:rPr lang="ru-RU" b="1" dirty="0" smtClean="0"/>
            </a:br>
            <a:endParaRPr lang="de-DE" b="1" dirty="0" smtClean="0"/>
          </a:p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/>
              <a:t>Почему Германия поддерживает немецкоязычную программу обучения в Сибири?</a:t>
            </a:r>
            <a:endParaRPr lang="ru-RU" sz="2000" b="1" dirty="0" smtClean="0"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 smtClean="0">
                <a:latin typeface="+mj-lt"/>
                <a:ea typeface="+mj-ea"/>
                <a:cs typeface="+mj-cs"/>
              </a:rPr>
              <a:t>Warum fördert Deutschland ein deutschsprachiges Studienprogramme in Sibirien?</a:t>
            </a:r>
            <a:r>
              <a:rPr lang="ru-RU" b="1" dirty="0" smtClean="0">
                <a:latin typeface="+mj-lt"/>
                <a:ea typeface="+mj-ea"/>
                <a:cs typeface="+mj-cs"/>
              </a:rPr>
              <a:t/>
            </a:r>
            <a:br>
              <a:rPr lang="ru-RU" b="1" dirty="0" smtClean="0">
                <a:latin typeface="+mj-lt"/>
                <a:ea typeface="+mj-ea"/>
                <a:cs typeface="+mj-cs"/>
              </a:rPr>
            </a:br>
            <a:endParaRPr kumimoji="0" lang="de-AT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курса ДСГ</a:t>
            </a:r>
            <a:r>
              <a:rPr lang="de-AT" dirty="0" smtClean="0"/>
              <a:t> </a:t>
            </a:r>
            <a:r>
              <a:rPr lang="de-DE" dirty="0" smtClean="0"/>
              <a:t>–</a:t>
            </a:r>
            <a:r>
              <a:rPr lang="de-AT" dirty="0" smtClean="0"/>
              <a:t> </a:t>
            </a:r>
            <a:r>
              <a:rPr lang="de-DE" dirty="0" smtClean="0"/>
              <a:t>Ziele des DSG</a:t>
            </a:r>
            <a:endParaRPr lang="ru-RU" dirty="0" smtClean="0"/>
          </a:p>
        </p:txBody>
      </p:sp>
      <p:sp>
        <p:nvSpPr>
          <p:cNvPr id="18435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3970338" cy="4743450"/>
          </a:xfrm>
        </p:spPr>
        <p:txBody>
          <a:bodyPr/>
          <a:lstStyle/>
          <a:p>
            <a:endParaRPr lang="de-AT" dirty="0" smtClean="0"/>
          </a:p>
          <a:p>
            <a:r>
              <a:rPr lang="ru-RU" dirty="0" smtClean="0"/>
              <a:t>обучение немецкому праву в России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 smtClean="0"/>
          </a:p>
          <a:p>
            <a:r>
              <a:rPr lang="ru-RU" dirty="0" smtClean="0"/>
              <a:t>возможность углубить знание немецкого языка</a:t>
            </a:r>
            <a:r>
              <a:rPr lang="de-AT" dirty="0" smtClean="0"/>
              <a:t/>
            </a:r>
            <a:br>
              <a:rPr lang="de-AT" dirty="0" smtClean="0"/>
            </a:br>
            <a:endParaRPr lang="ru-RU" dirty="0" smtClean="0"/>
          </a:p>
          <a:p>
            <a:r>
              <a:rPr lang="ru-RU" smtClean="0"/>
              <a:t>интернационализация юридического образования</a:t>
            </a:r>
          </a:p>
          <a:p>
            <a:endParaRPr lang="ru-RU" dirty="0" smtClean="0"/>
          </a:p>
        </p:txBody>
      </p:sp>
      <p:sp>
        <p:nvSpPr>
          <p:cNvPr id="18436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412875"/>
            <a:ext cx="4030662" cy="4740275"/>
          </a:xfrm>
        </p:spPr>
        <p:txBody>
          <a:bodyPr/>
          <a:lstStyle/>
          <a:p>
            <a:endParaRPr lang="de-DE" dirty="0" smtClean="0"/>
          </a:p>
          <a:p>
            <a:r>
              <a:rPr lang="de-DE" dirty="0" smtClean="0"/>
              <a:t>Ausbildung im Deutschen Recht in Russland</a:t>
            </a:r>
            <a:br>
              <a:rPr lang="de-DE" dirty="0" smtClean="0"/>
            </a:br>
            <a:endParaRPr lang="ru-RU" dirty="0" smtClean="0"/>
          </a:p>
          <a:p>
            <a:r>
              <a:rPr lang="de-DE" dirty="0" smtClean="0"/>
              <a:t>Vertiefung der Deutschkenntnisse</a:t>
            </a:r>
            <a:br>
              <a:rPr lang="de-DE" dirty="0" smtClean="0"/>
            </a:br>
            <a:endParaRPr lang="de-DE" dirty="0" smtClean="0"/>
          </a:p>
          <a:p>
            <a:r>
              <a:rPr lang="de-DE" smtClean="0"/>
              <a:t>Internationalisierung der Juristenausbildung</a:t>
            </a:r>
            <a:endParaRPr lang="ru-RU" smtClean="0"/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229C9-F80A-4B57-B03C-0490DAB13BE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kreativ-werkstatt-lechbruck.de/images/product_images/popup_images/58_-_hellblau_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Ziele des DSG – </a:t>
            </a:r>
            <a:r>
              <a:rPr lang="ru-RU" smtClean="0"/>
              <a:t>Цели курса ДСГ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457200" y="1412875"/>
            <a:ext cx="4041775" cy="4743450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сотрудничество в области культуры, политики и науки </a:t>
            </a:r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сотрудничество юристов в Сибири</a:t>
            </a:r>
            <a:endParaRPr lang="de-DE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подготовка к учебе и научной деятельности в Германии</a:t>
            </a:r>
            <a:endParaRPr lang="de-AT" dirty="0" smtClean="0"/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632325" y="1412875"/>
            <a:ext cx="4041775" cy="4740275"/>
          </a:xfrm>
        </p:spPr>
        <p:txBody>
          <a:bodyPr>
            <a:normAutofit fontScale="92500"/>
          </a:bodyPr>
          <a:lstStyle/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smtClean="0"/>
              <a:t>Zusammenarbeit im Bereich Kultur, Politik und Wissenschaften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smtClean="0"/>
              <a:t>Zusammenarbeit von Juristen in Sibirien</a:t>
            </a:r>
          </a:p>
          <a:p>
            <a:pPr marL="274320" indent="-274320" fontAlgn="auto">
              <a:spcAft>
                <a:spcPts val="0"/>
              </a:spcAft>
              <a:buNone/>
              <a:defRPr/>
            </a:pPr>
            <a:endParaRPr lang="de-DE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de-DE" dirty="0" smtClean="0"/>
              <a:t>Vorbereitung auf </a:t>
            </a:r>
            <a:r>
              <a:rPr lang="de-AT" dirty="0" smtClean="0"/>
              <a:t>Studium und wissenschaftliche Tätigkeit in </a:t>
            </a:r>
            <a:r>
              <a:rPr lang="de-DE" dirty="0" smtClean="0"/>
              <a:t> Deutschland</a:t>
            </a:r>
            <a:endParaRPr lang="ru-RU" dirty="0" smtClean="0"/>
          </a:p>
          <a:p>
            <a:pPr marL="274320" indent="-274320" fontAlgn="auto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2229C9-F80A-4B57-B03C-0490DAB13BE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C73551-C4EA-420E-9DC3-CB47228A4A65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1700808"/>
            <a:ext cx="324036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---------- Зимний семестр -----</a:t>
            </a:r>
          </a:p>
          <a:p>
            <a:pPr marL="342900" indent="-3429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1700808"/>
            <a:ext cx="324036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---------- Летний семестр ------</a:t>
            </a:r>
          </a:p>
          <a:p>
            <a:pPr marL="342900" indent="-3429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725144"/>
            <a:ext cx="324036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--------- Зимний семестр ------</a:t>
            </a:r>
          </a:p>
          <a:p>
            <a:pPr marL="342900" indent="-3429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211960" y="4725144"/>
            <a:ext cx="3240360" cy="12003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/>
            <a:r>
              <a:rPr lang="ru-RU" dirty="0" smtClean="0"/>
              <a:t>--------- Летний семестр ------</a:t>
            </a:r>
          </a:p>
          <a:p>
            <a:pPr marL="342900" indent="-342900"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3568" y="2204864"/>
            <a:ext cx="11521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неделя</a:t>
            </a:r>
            <a:br>
              <a:rPr lang="ru-RU" dirty="0" smtClean="0"/>
            </a:br>
            <a:r>
              <a:rPr lang="ru-RU" dirty="0" smtClean="0"/>
              <a:t> ДСГ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211960" y="2204864"/>
            <a:ext cx="11521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неделя</a:t>
            </a:r>
            <a:br>
              <a:rPr lang="ru-RU" dirty="0" smtClean="0"/>
            </a:br>
            <a:r>
              <a:rPr lang="ru-RU" dirty="0" smtClean="0"/>
              <a:t> ДСГ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11560" y="5229200"/>
            <a:ext cx="11521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 неделя</a:t>
            </a:r>
            <a:br>
              <a:rPr lang="ru-RU" dirty="0" smtClean="0"/>
            </a:br>
            <a:r>
              <a:rPr lang="ru-RU" dirty="0" smtClean="0"/>
              <a:t> ДСГ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83968" y="5229200"/>
            <a:ext cx="11521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недели</a:t>
            </a:r>
            <a:br>
              <a:rPr lang="ru-RU" dirty="0" smtClean="0"/>
            </a:br>
            <a:r>
              <a:rPr lang="ru-RU" dirty="0" smtClean="0"/>
              <a:t> ДСГ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668344" y="5013176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третий </a:t>
            </a:r>
          </a:p>
          <a:p>
            <a:pPr algn="ctr"/>
            <a:r>
              <a:rPr lang="ru-RU" dirty="0" smtClean="0"/>
              <a:t>курс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7524328" y="1988840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второй </a:t>
            </a:r>
          </a:p>
          <a:p>
            <a:pPr algn="ctr"/>
            <a:r>
              <a:rPr lang="ru-RU" dirty="0" smtClean="0"/>
              <a:t>курс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2483768" y="3140968"/>
            <a:ext cx="331236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-------- Летние каникулы -------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491880" y="3573016"/>
            <a:ext cx="1152128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 недели</a:t>
            </a:r>
            <a:br>
              <a:rPr lang="ru-RU" dirty="0" smtClean="0"/>
            </a:br>
            <a:r>
              <a:rPr lang="ru-RU" dirty="0" smtClean="0"/>
              <a:t> ДСГ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Начальная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197</TotalTime>
  <Words>1341</Words>
  <Application>Microsoft Office PowerPoint</Application>
  <PresentationFormat>Экран (4:3)</PresentationFormat>
  <Paragraphs>396</Paragraphs>
  <Slides>49</Slides>
  <Notes>15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Начальная</vt:lpstr>
      <vt:lpstr>Deutschsprachiger Studiengang (DSG) „Deutsches Recht“ </vt:lpstr>
      <vt:lpstr>Слайд 2</vt:lpstr>
      <vt:lpstr>  Общая информация  – Allgemeine Information </vt:lpstr>
      <vt:lpstr>  Общая информация  – Allgemeine Information </vt:lpstr>
      <vt:lpstr>Наши партнёры – Partneruniversitäten</vt:lpstr>
      <vt:lpstr>         Цели программы?  Ziele des Programmes? </vt:lpstr>
      <vt:lpstr>Цели курса ДСГ – Ziele des DSG</vt:lpstr>
      <vt:lpstr>Ziele des DSG – Цели курса ДСГ</vt:lpstr>
      <vt:lpstr>Слайд 9</vt:lpstr>
      <vt:lpstr>Слайд 10</vt:lpstr>
      <vt:lpstr>Слайд 11</vt:lpstr>
      <vt:lpstr>Предметы ДСГ</vt:lpstr>
      <vt:lpstr>Das DSG-Lehrprogramm/ предмети</vt:lpstr>
      <vt:lpstr>Летняя Академия /Sommerakademie</vt:lpstr>
      <vt:lpstr>Преподавательский состав/ Lehrerkontingent </vt:lpstr>
      <vt:lpstr>Слайд 16</vt:lpstr>
      <vt:lpstr>Слайд 17</vt:lpstr>
      <vt:lpstr>Экзамены / Prüfungen</vt:lpstr>
      <vt:lpstr>Стипендия/ Stipendium</vt:lpstr>
      <vt:lpstr>Сертификат ДСГ/DSG Zertifikat</vt:lpstr>
      <vt:lpstr>Сертификат ДСГ/DSG-Zertifikat</vt:lpstr>
      <vt:lpstr>Сертификат ДСГ/ DSG-Zertifikat</vt:lpstr>
      <vt:lpstr>                  Летние языковые курсы в Пассау Sommersprachkurse in Passau </vt:lpstr>
      <vt:lpstr>Слайд 24</vt:lpstr>
      <vt:lpstr>           Ознакомительная поездка  для студентов в Германию</vt:lpstr>
      <vt:lpstr>Studienreise nach Deutschland</vt:lpstr>
      <vt:lpstr>Studienreise nach Deutschland</vt:lpstr>
      <vt:lpstr>Studienreise nach Deutschland</vt:lpstr>
      <vt:lpstr>Как стать участником программы? Wie kann ich an dem Programm teilnehmen?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Двойной магистерский диплом  «Немецкое и российское право»  Doppelmaster „Deutsches und Russisches Recht“</vt:lpstr>
      <vt:lpstr>Двойной магистерский диплом  «Немецкое и российское право»  Doppelmaster „Deutsches und Russisches Recht“</vt:lpstr>
      <vt:lpstr>Пассау / Passau</vt:lpstr>
      <vt:lpstr>Passau/ Пассау</vt:lpstr>
      <vt:lpstr>Пассау / Passau</vt:lpstr>
      <vt:lpstr>Пассау / Passau</vt:lpstr>
      <vt:lpstr>Слайд 45</vt:lpstr>
      <vt:lpstr>Слайд 46</vt:lpstr>
      <vt:lpstr>Слайд 47</vt:lpstr>
      <vt:lpstr>Слайд 48</vt:lpstr>
      <vt:lpstr>Слайд 49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Hewlett-Packard Company</dc:creator>
  <cp:lastModifiedBy>Hewlett-Packard Company</cp:lastModifiedBy>
  <cp:revision>226</cp:revision>
  <dcterms:created xsi:type="dcterms:W3CDTF">2016-04-14T07:03:31Z</dcterms:created>
  <dcterms:modified xsi:type="dcterms:W3CDTF">2017-04-06T10:36:42Z</dcterms:modified>
</cp:coreProperties>
</file>