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6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3/25/2016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3/25/2016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3/25/2016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3/25/2016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Право на справедливое судебное разбирательство</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66269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Субъекты права на справедливое судебное разбирательство:</a:t>
            </a:r>
            <a:endParaRPr lang="ru-RU" dirty="0"/>
          </a:p>
        </p:txBody>
      </p:sp>
      <p:sp>
        <p:nvSpPr>
          <p:cNvPr id="3" name="Объект 2"/>
          <p:cNvSpPr>
            <a:spLocks noGrp="1"/>
          </p:cNvSpPr>
          <p:nvPr>
            <p:ph idx="1"/>
          </p:nvPr>
        </p:nvSpPr>
        <p:spPr>
          <a:xfrm>
            <a:off x="550333" y="2052918"/>
            <a:ext cx="11269133" cy="4474882"/>
          </a:xfrm>
        </p:spPr>
        <p:txBody>
          <a:bodyPr/>
          <a:lstStyle/>
          <a:p>
            <a:pPr>
              <a:buFontTx/>
              <a:buChar char="-"/>
            </a:pPr>
            <a:r>
              <a:rPr lang="ru-RU" sz="3600" dirty="0" smtClean="0"/>
              <a:t>обвиняемый в совершении уголовного преступления;</a:t>
            </a:r>
          </a:p>
          <a:p>
            <a:pPr>
              <a:buFontTx/>
              <a:buChar char="-"/>
            </a:pPr>
            <a:endParaRPr lang="ru-RU" sz="3600" dirty="0"/>
          </a:p>
          <a:p>
            <a:pPr marL="0" indent="0">
              <a:buNone/>
            </a:pPr>
            <a:r>
              <a:rPr lang="ru-RU" sz="3600" dirty="0"/>
              <a:t>- </a:t>
            </a:r>
            <a:r>
              <a:rPr lang="ru-RU" sz="3600" dirty="0" smtClean="0"/>
              <a:t>участник </a:t>
            </a:r>
            <a:r>
              <a:rPr lang="ru-RU" sz="3600" dirty="0"/>
              <a:t>спора о гражданских правах и </a:t>
            </a:r>
            <a:r>
              <a:rPr lang="ru-RU" sz="3600" dirty="0" smtClean="0"/>
              <a:t>обязанностях.</a:t>
            </a:r>
            <a:endParaRPr lang="ru-RU" sz="3600" dirty="0"/>
          </a:p>
          <a:p>
            <a:pPr marL="0" indent="0">
              <a:buNone/>
            </a:pPr>
            <a:endParaRPr lang="ru-RU" dirty="0"/>
          </a:p>
        </p:txBody>
      </p:sp>
    </p:spTree>
    <p:extLst>
      <p:ext uri="{BB962C8B-B14F-4D97-AF65-F5344CB8AC3E}">
        <p14:creationId xmlns:p14="http://schemas.microsoft.com/office/powerpoint/2010/main" val="1567531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2" y="452718"/>
            <a:ext cx="9911822" cy="1400530"/>
          </a:xfrm>
        </p:spPr>
        <p:txBody>
          <a:bodyPr/>
          <a:lstStyle/>
          <a:p>
            <a:pPr algn="ctr"/>
            <a:r>
              <a:rPr lang="ru-RU" sz="2800" dirty="0" smtClean="0"/>
              <a:t>Автономное </a:t>
            </a:r>
            <a:r>
              <a:rPr lang="ru-RU" sz="2800" dirty="0"/>
              <a:t>(</a:t>
            </a:r>
            <a:r>
              <a:rPr lang="ru-RU" sz="2800" dirty="0" smtClean="0"/>
              <a:t>независимое</a:t>
            </a:r>
            <a:r>
              <a:rPr lang="ru-RU" sz="2800" dirty="0"/>
              <a:t>) </a:t>
            </a:r>
            <a:r>
              <a:rPr lang="ru-RU" sz="2800" dirty="0" smtClean="0"/>
              <a:t>понятие «</a:t>
            </a:r>
            <a:r>
              <a:rPr lang="ru-RU" sz="2800" dirty="0"/>
              <a:t>уголовного обвинения» в смысле </a:t>
            </a:r>
            <a:r>
              <a:rPr lang="ru-RU" sz="2800" dirty="0" smtClean="0"/>
              <a:t>статьи </a:t>
            </a:r>
            <a:r>
              <a:rPr lang="ru-RU" sz="2800" dirty="0"/>
              <a:t>6 </a:t>
            </a:r>
            <a:r>
              <a:rPr lang="ru-RU" sz="2800" dirty="0" smtClean="0"/>
              <a:t>Конвенции. Принципы:</a:t>
            </a:r>
            <a:endParaRPr lang="ru-RU" sz="2800" dirty="0"/>
          </a:p>
        </p:txBody>
      </p:sp>
      <p:sp>
        <p:nvSpPr>
          <p:cNvPr id="3" name="Объект 2"/>
          <p:cNvSpPr>
            <a:spLocks noGrp="1"/>
          </p:cNvSpPr>
          <p:nvPr>
            <p:ph idx="1"/>
          </p:nvPr>
        </p:nvSpPr>
        <p:spPr>
          <a:xfrm>
            <a:off x="550333" y="1574800"/>
            <a:ext cx="11269133" cy="4953000"/>
          </a:xfrm>
        </p:spPr>
        <p:txBody>
          <a:bodyPr/>
          <a:lstStyle/>
          <a:p>
            <a:pPr marL="0" indent="0">
              <a:buNone/>
            </a:pPr>
            <a:r>
              <a:rPr lang="ru-RU" dirty="0"/>
              <a:t>а) Конвенция не мешает государствам – участникам проводить или сохранять различия между уголовным и дисциплинарным правом, равно как и четко их разграничивать. Тем не менее, из этого не следует, что установленное разграничение имеет решающее значение для целей Конвенции.</a:t>
            </a:r>
          </a:p>
          <a:p>
            <a:pPr marL="0" indent="0">
              <a:buNone/>
            </a:pPr>
            <a:r>
              <a:rPr lang="ru-RU" dirty="0"/>
              <a:t>б) Если бы государства – участники могли по собственному усмотрению квалифицировать уголовное деяние как дисциплинарное, то тем самым они ограничили бы действие основополагающих статей 6 и 7 Конвенции, применение которых зависело бы от их суверенной воли. Подобное чрезмерное расширение пределов усмотрения могло бы привести к результатам, несовместимым с предметом и целями Конвенции. </a:t>
            </a:r>
            <a:endParaRPr lang="ru-RU" dirty="0" smtClean="0"/>
          </a:p>
          <a:p>
            <a:pPr marL="0" indent="0">
              <a:buNone/>
            </a:pPr>
            <a:r>
              <a:rPr lang="ru-RU" dirty="0" smtClean="0"/>
              <a:t>Результат</a:t>
            </a:r>
            <a:r>
              <a:rPr lang="ru-RU" dirty="0"/>
              <a:t>: «критерии </a:t>
            </a:r>
            <a:r>
              <a:rPr lang="ru-RU" dirty="0" err="1"/>
              <a:t>Энгеля</a:t>
            </a:r>
            <a:r>
              <a:rPr lang="ru-RU" dirty="0"/>
              <a:t>». </a:t>
            </a:r>
          </a:p>
        </p:txBody>
      </p:sp>
    </p:spTree>
    <p:extLst>
      <p:ext uri="{BB962C8B-B14F-4D97-AF65-F5344CB8AC3E}">
        <p14:creationId xmlns:p14="http://schemas.microsoft.com/office/powerpoint/2010/main" val="3752419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003549"/>
          </a:xfrm>
        </p:spPr>
        <p:txBody>
          <a:bodyPr/>
          <a:lstStyle/>
          <a:p>
            <a:pPr algn="ctr"/>
            <a:r>
              <a:rPr lang="ru-RU" dirty="0" smtClean="0"/>
              <a:t>«Критерии </a:t>
            </a:r>
            <a:r>
              <a:rPr lang="ru-RU" dirty="0" err="1"/>
              <a:t>Энгеля</a:t>
            </a:r>
            <a:r>
              <a:rPr lang="ru-RU" dirty="0" smtClean="0"/>
              <a:t>»:</a:t>
            </a:r>
            <a:endParaRPr lang="ru-RU" dirty="0"/>
          </a:p>
        </p:txBody>
      </p:sp>
      <p:sp>
        <p:nvSpPr>
          <p:cNvPr id="3" name="Объект 2"/>
          <p:cNvSpPr>
            <a:spLocks noGrp="1"/>
          </p:cNvSpPr>
          <p:nvPr>
            <p:ph idx="1"/>
          </p:nvPr>
        </p:nvSpPr>
        <p:spPr>
          <a:xfrm>
            <a:off x="524934" y="1202268"/>
            <a:ext cx="11201400" cy="5046132"/>
          </a:xfrm>
        </p:spPr>
        <p:txBody>
          <a:bodyPr>
            <a:normAutofit lnSpcReduction="10000"/>
          </a:bodyPr>
          <a:lstStyle/>
          <a:p>
            <a:pPr marL="0" indent="0">
              <a:buNone/>
            </a:pPr>
            <a:r>
              <a:rPr lang="ru-RU" dirty="0"/>
              <a:t>1) относится ли деяние, вменяемое лицу, к числу уголовных преступлений, в соответствии с законодательством конкретного государства. </a:t>
            </a:r>
            <a:r>
              <a:rPr lang="ru-RU" dirty="0" smtClean="0"/>
              <a:t>Если </a:t>
            </a:r>
            <a:r>
              <a:rPr lang="ru-RU" dirty="0"/>
              <a:t>национальное законодательство относит деяние, в совершении которого обвинялся заявитель, к числу уголовных преступлений, дальнейшего рассмотрения не требуется – это, безусловно, «уголовное обвинение». </a:t>
            </a:r>
          </a:p>
          <a:p>
            <a:pPr marL="0" indent="0">
              <a:buNone/>
            </a:pPr>
            <a:r>
              <a:rPr lang="ru-RU" dirty="0"/>
              <a:t>2) каков характер правонарушения, вменяемого в вину лицу. Характер правонарушения определяется сферой применения нарушенной правовой нормы и целью наказания. </a:t>
            </a:r>
            <a:endParaRPr lang="ru-RU" dirty="0" smtClean="0"/>
          </a:p>
          <a:p>
            <a:pPr marL="0" indent="0">
              <a:buNone/>
            </a:pPr>
            <a:r>
              <a:rPr lang="ru-RU" dirty="0"/>
              <a:t>3) какие последствия могут наступить для лица, в случае признания его виновным.</a:t>
            </a:r>
          </a:p>
          <a:p>
            <a:pPr marL="0" indent="0">
              <a:buNone/>
            </a:pPr>
            <a:endParaRPr lang="ru-RU" dirty="0" smtClean="0"/>
          </a:p>
          <a:p>
            <a:pPr marL="0" indent="0">
              <a:buNone/>
            </a:pPr>
            <a:r>
              <a:rPr lang="ru-RU" dirty="0"/>
              <a:t>Большая Палата Европейского Суда по правам человека с учетом ранее принятых решений при рассмотрении дела «</a:t>
            </a:r>
            <a:r>
              <a:rPr lang="ru-RU" dirty="0" err="1"/>
              <a:t>Йюссила</a:t>
            </a:r>
            <a:r>
              <a:rPr lang="ru-RU" dirty="0"/>
              <a:t> (</a:t>
            </a:r>
            <a:r>
              <a:rPr lang="ru-RU" dirty="0" err="1"/>
              <a:t>Jussila</a:t>
            </a:r>
            <a:r>
              <a:rPr lang="ru-RU" dirty="0"/>
              <a:t>) против Финляндии» </a:t>
            </a:r>
            <a:r>
              <a:rPr lang="ru-RU" dirty="0" smtClean="0"/>
              <a:t>пришла </a:t>
            </a:r>
            <a:r>
              <a:rPr lang="ru-RU" dirty="0"/>
              <a:t>к выводу, что  более верным является комплексный подход, а не придание наивысшей важности фактору тяжести наказания в ущерб прочим факторам, в частности касавшихся сути обвинения (и цели наказания). </a:t>
            </a:r>
          </a:p>
        </p:txBody>
      </p:sp>
    </p:spTree>
    <p:extLst>
      <p:ext uri="{BB962C8B-B14F-4D97-AF65-F5344CB8AC3E}">
        <p14:creationId xmlns:p14="http://schemas.microsoft.com/office/powerpoint/2010/main" val="112451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378" y="241052"/>
            <a:ext cx="9404723" cy="851149"/>
          </a:xfrm>
        </p:spPr>
        <p:txBody>
          <a:bodyPr/>
          <a:lstStyle/>
          <a:p>
            <a:pPr algn="ctr"/>
            <a:r>
              <a:rPr lang="ru-RU" dirty="0"/>
              <a:t>«Критерии </a:t>
            </a:r>
            <a:r>
              <a:rPr lang="ru-RU" dirty="0" err="1"/>
              <a:t>Энгеля</a:t>
            </a:r>
            <a:r>
              <a:rPr lang="ru-RU" dirty="0"/>
              <a:t>»:</a:t>
            </a:r>
          </a:p>
        </p:txBody>
      </p:sp>
      <p:sp>
        <p:nvSpPr>
          <p:cNvPr id="3" name="Объект 2"/>
          <p:cNvSpPr>
            <a:spLocks noGrp="1"/>
          </p:cNvSpPr>
          <p:nvPr>
            <p:ph idx="1"/>
          </p:nvPr>
        </p:nvSpPr>
        <p:spPr>
          <a:xfrm>
            <a:off x="254000" y="1092201"/>
            <a:ext cx="11531600" cy="5139266"/>
          </a:xfrm>
        </p:spPr>
        <p:txBody>
          <a:bodyPr>
            <a:normAutofit fontScale="62500" lnSpcReduction="20000"/>
          </a:bodyPr>
          <a:lstStyle/>
          <a:p>
            <a:pPr marL="0" indent="0">
              <a:buNone/>
            </a:pPr>
            <a:r>
              <a:rPr lang="ru-RU" sz="2600" b="1" i="1" dirty="0" smtClean="0"/>
              <a:t>Сфера </a:t>
            </a:r>
            <a:r>
              <a:rPr lang="ru-RU" sz="2600" b="1" i="1" dirty="0"/>
              <a:t>применения </a:t>
            </a:r>
            <a:r>
              <a:rPr lang="ru-RU" sz="2600" dirty="0"/>
              <a:t>нарушенной правовой нормы. Если рассматриваемая правовая норма применяется только в отношении ограниченной группы лиц, например, представителей определенной профессии, это означает, что речь идет о дисциплинарном, а не об уголовном производстве. Однако если правовая норма обладает общим действием, то, вероятнее всего, что она входит в систему уголовного права и подпадает под действие ст. 6. </a:t>
            </a:r>
          </a:p>
          <a:p>
            <a:pPr marL="0" indent="0">
              <a:buNone/>
            </a:pPr>
            <a:r>
              <a:rPr lang="ru-RU" sz="2600" dirty="0" smtClean="0"/>
              <a:t>В </a:t>
            </a:r>
            <a:r>
              <a:rPr lang="ru-RU" sz="2600" dirty="0"/>
              <a:t>деле «</a:t>
            </a:r>
            <a:r>
              <a:rPr lang="ru-RU" sz="2600" dirty="0" err="1"/>
              <a:t>Озтюрк</a:t>
            </a:r>
            <a:r>
              <a:rPr lang="ru-RU" sz="2600" dirty="0"/>
              <a:t> против Германии» Суд рассматривал случай, касавшийся нарушения правил вождения автомобиля - правонарушения, подвергшегося декриминализации в Германии. </a:t>
            </a:r>
            <a:r>
              <a:rPr lang="ru-RU" sz="2600" dirty="0" smtClean="0"/>
              <a:t>Данное </a:t>
            </a:r>
            <a:r>
              <a:rPr lang="ru-RU" sz="2600" dirty="0"/>
              <a:t>правонарушение должно рассматриваться как «уголовное», так как, в частности, оно имеет общее применение, поскольку распространяется на всех «пользователей дорог», а не только на отдельную группу лиц.</a:t>
            </a:r>
          </a:p>
          <a:p>
            <a:pPr marL="0" indent="0">
              <a:buNone/>
            </a:pPr>
            <a:r>
              <a:rPr lang="ru-RU" sz="2600" b="1" i="1" dirty="0" smtClean="0"/>
              <a:t>Цель </a:t>
            </a:r>
            <a:r>
              <a:rPr lang="ru-RU" sz="2600" b="1" i="1" dirty="0"/>
              <a:t>наказания. </a:t>
            </a:r>
            <a:r>
              <a:rPr lang="ru-RU" sz="2600" dirty="0"/>
              <a:t>Данный критерий помогает отличать уголовные санкции (имеющие карательную и предупредительную функцию) от чисто административных или от денежных взысканий, имеющих восстановительный характер. </a:t>
            </a:r>
            <a:r>
              <a:rPr lang="ru-RU" sz="2600" dirty="0" smtClean="0"/>
              <a:t>Лишение </a:t>
            </a:r>
            <a:r>
              <a:rPr lang="ru-RU" sz="2600" dirty="0"/>
              <a:t>свободы всегда признается имеющим карательный характер. Если </a:t>
            </a:r>
            <a:r>
              <a:rPr lang="ru-RU" sz="2600" dirty="0" smtClean="0"/>
              <a:t>мера </a:t>
            </a:r>
            <a:r>
              <a:rPr lang="ru-RU" sz="2600" dirty="0"/>
              <a:t>наказания представляет собой </a:t>
            </a:r>
            <a:r>
              <a:rPr lang="ru-RU" sz="2600" dirty="0" smtClean="0"/>
              <a:t>наложение </a:t>
            </a:r>
            <a:r>
              <a:rPr lang="ru-RU" sz="2600" dirty="0"/>
              <a:t>штрафа, Суд принимает во внимание, планируется ли осуществление данной меры только в качестве денежной компенсации за нанесенный ущерб или </a:t>
            </a:r>
            <a:r>
              <a:rPr lang="ru-RU" sz="2600" dirty="0" smtClean="0"/>
              <a:t>в </a:t>
            </a:r>
            <a:r>
              <a:rPr lang="ru-RU" sz="2600" dirty="0"/>
              <a:t>качестве наказания, играющего устрашающую роль и препятствующего повторному совершению правонарушения. </a:t>
            </a:r>
            <a:r>
              <a:rPr lang="ru-RU" sz="2600" dirty="0" smtClean="0"/>
              <a:t>В </a:t>
            </a:r>
            <a:r>
              <a:rPr lang="ru-RU" sz="2600" dirty="0"/>
              <a:t>последнем случае указанная мера может рассматриваться в контексте уголовного права</a:t>
            </a:r>
            <a:r>
              <a:rPr lang="ru-RU" sz="2600" dirty="0" smtClean="0"/>
              <a:t>.</a:t>
            </a:r>
          </a:p>
          <a:p>
            <a:pPr marL="0" indent="0">
              <a:buNone/>
            </a:pPr>
            <a:r>
              <a:rPr lang="ru-RU" sz="2600" dirty="0" smtClean="0"/>
              <a:t>По </a:t>
            </a:r>
            <a:r>
              <a:rPr lang="ru-RU" sz="2600" dirty="0"/>
              <a:t>делу «</a:t>
            </a:r>
            <a:r>
              <a:rPr lang="ru-RU" sz="2600" dirty="0" err="1"/>
              <a:t>Банденун</a:t>
            </a:r>
            <a:r>
              <a:rPr lang="ru-RU" sz="2600" dirty="0"/>
              <a:t> против Франции», которое касалось наложения штрафов за уклонение от уплаты налогов (налог на добавленную стоимость и корпоративный налог в отношении компании заявителя и его личных доходов), </a:t>
            </a:r>
            <a:r>
              <a:rPr lang="ru-RU" sz="2600" dirty="0" smtClean="0"/>
              <a:t>ЕСПЧ основал </a:t>
            </a:r>
            <a:r>
              <a:rPr lang="ru-RU" sz="2600" dirty="0"/>
              <a:t>свой вывод о возможности отнести дело под действие статьи 6 Конвенции, в частности тем, что штраф предусматривался не как возмещение ущерба, но как наказание для предупреждения рецидива, и что он налагался по общему правилу, носящему карательный и превентивный </a:t>
            </a:r>
            <a:r>
              <a:rPr lang="ru-RU" sz="2600" dirty="0" smtClean="0"/>
              <a:t>характер.</a:t>
            </a:r>
            <a:endParaRPr lang="ru-RU" dirty="0"/>
          </a:p>
        </p:txBody>
      </p:sp>
    </p:spTree>
    <p:extLst>
      <p:ext uri="{BB962C8B-B14F-4D97-AF65-F5344CB8AC3E}">
        <p14:creationId xmlns:p14="http://schemas.microsoft.com/office/powerpoint/2010/main" val="16038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003549"/>
          </a:xfrm>
        </p:spPr>
        <p:txBody>
          <a:bodyPr/>
          <a:lstStyle/>
          <a:p>
            <a:pPr algn="ctr"/>
            <a:r>
              <a:rPr lang="ru-RU" dirty="0" smtClean="0"/>
              <a:t>«Критерии </a:t>
            </a:r>
            <a:r>
              <a:rPr lang="ru-RU" dirty="0" err="1"/>
              <a:t>Энгеля</a:t>
            </a:r>
            <a:r>
              <a:rPr lang="ru-RU" dirty="0" smtClean="0"/>
              <a:t>»:</a:t>
            </a:r>
            <a:endParaRPr lang="ru-RU" dirty="0"/>
          </a:p>
        </p:txBody>
      </p:sp>
      <p:sp>
        <p:nvSpPr>
          <p:cNvPr id="3" name="Объект 2"/>
          <p:cNvSpPr>
            <a:spLocks noGrp="1"/>
          </p:cNvSpPr>
          <p:nvPr>
            <p:ph idx="1"/>
          </p:nvPr>
        </p:nvSpPr>
        <p:spPr>
          <a:xfrm>
            <a:off x="524934" y="1202268"/>
            <a:ext cx="11201400" cy="5046132"/>
          </a:xfrm>
        </p:spPr>
        <p:txBody>
          <a:bodyPr>
            <a:normAutofit/>
          </a:bodyPr>
          <a:lstStyle/>
          <a:p>
            <a:pPr marL="0" indent="0">
              <a:buNone/>
            </a:pPr>
            <a:r>
              <a:rPr lang="ru-RU" dirty="0" smtClean="0"/>
              <a:t>Какие </a:t>
            </a:r>
            <a:r>
              <a:rPr lang="ru-RU" dirty="0"/>
              <a:t>последствия могут наступить для лица, в случае признания его </a:t>
            </a:r>
            <a:r>
              <a:rPr lang="ru-RU" dirty="0" smtClean="0"/>
              <a:t>виновным?</a:t>
            </a:r>
          </a:p>
          <a:p>
            <a:pPr marL="0" indent="0">
              <a:buNone/>
            </a:pPr>
            <a:r>
              <a:rPr lang="ru-RU" dirty="0"/>
              <a:t>Существо и степень строгости </a:t>
            </a:r>
            <a:r>
              <a:rPr lang="ru-RU" dirty="0" smtClean="0"/>
              <a:t>наказания:</a:t>
            </a:r>
          </a:p>
          <a:p>
            <a:pPr marL="0" indent="0">
              <a:buNone/>
            </a:pPr>
            <a:r>
              <a:rPr lang="ru-RU" dirty="0"/>
              <a:t>а) Использование лишения свободы в качестве наказания, как правило, придает правовой норме характер, скорее, свойственный уголовному производству. </a:t>
            </a:r>
          </a:p>
          <a:p>
            <a:pPr marL="0" indent="0">
              <a:buNone/>
            </a:pPr>
            <a:r>
              <a:rPr lang="ru-RU" dirty="0" smtClean="0"/>
              <a:t>По </a:t>
            </a:r>
            <a:r>
              <a:rPr lang="ru-RU" dirty="0"/>
              <a:t>делу «</a:t>
            </a:r>
            <a:r>
              <a:rPr lang="ru-RU" dirty="0" err="1"/>
              <a:t>Менешева</a:t>
            </a:r>
            <a:r>
              <a:rPr lang="ru-RU" dirty="0"/>
              <a:t> против Российской Федерации», где к заявительнице была применена мера наказания в виде пяти дней административного ареста за совершение административного правонарушения в виде злостного неповиновения сотрудникам милиции, Суд пришел к выводу о том, что правонарушение, в совершении которого была обвинена заявитель, могло быть квалифицировано как «уголовное» для целей Конвенции</a:t>
            </a:r>
          </a:p>
          <a:p>
            <a:pPr marL="0" indent="0">
              <a:buNone/>
            </a:pPr>
            <a:r>
              <a:rPr lang="ru-RU" dirty="0"/>
              <a:t>Существование одной только угрозы лишения свободы также может делать возможным применение ст. 6. </a:t>
            </a:r>
            <a:r>
              <a:rPr lang="ru-RU" dirty="0" smtClean="0"/>
              <a:t>- «</a:t>
            </a:r>
            <a:r>
              <a:rPr lang="ru-RU" dirty="0" err="1"/>
              <a:t>Энгель</a:t>
            </a:r>
            <a:r>
              <a:rPr lang="ru-RU" dirty="0"/>
              <a:t> и др. против Нидерландов» </a:t>
            </a:r>
          </a:p>
          <a:p>
            <a:pPr marL="0" indent="0">
              <a:buNone/>
            </a:pPr>
            <a:r>
              <a:rPr lang="ru-RU" dirty="0" smtClean="0"/>
              <a:t>«</a:t>
            </a:r>
            <a:r>
              <a:rPr lang="ru-RU" dirty="0" err="1"/>
              <a:t>Кэмпбелл</a:t>
            </a:r>
            <a:r>
              <a:rPr lang="ru-RU" dirty="0"/>
              <a:t> и </a:t>
            </a:r>
            <a:r>
              <a:rPr lang="ru-RU" dirty="0" err="1"/>
              <a:t>Фелл</a:t>
            </a:r>
            <a:r>
              <a:rPr lang="ru-RU" dirty="0"/>
              <a:t> против Соединенного Королевства</a:t>
            </a:r>
            <a:r>
              <a:rPr lang="ru-RU" dirty="0" smtClean="0"/>
              <a:t>» - УДО, пробация</a:t>
            </a:r>
          </a:p>
          <a:p>
            <a:pPr marL="0" indent="0">
              <a:buNone/>
            </a:pPr>
            <a:endParaRPr lang="ru-RU" dirty="0"/>
          </a:p>
        </p:txBody>
      </p:sp>
    </p:spTree>
    <p:extLst>
      <p:ext uri="{BB962C8B-B14F-4D97-AF65-F5344CB8AC3E}">
        <p14:creationId xmlns:p14="http://schemas.microsoft.com/office/powerpoint/2010/main" val="1676588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00349"/>
          </a:xfrm>
        </p:spPr>
        <p:txBody>
          <a:bodyPr/>
          <a:lstStyle/>
          <a:p>
            <a:pPr algn="ctr"/>
            <a:r>
              <a:rPr lang="ru-RU" dirty="0"/>
              <a:t>«Критерии </a:t>
            </a:r>
            <a:r>
              <a:rPr lang="ru-RU" dirty="0" err="1"/>
              <a:t>Энгеля</a:t>
            </a:r>
            <a:r>
              <a:rPr lang="ru-RU" dirty="0"/>
              <a:t>»:</a:t>
            </a:r>
          </a:p>
        </p:txBody>
      </p:sp>
      <p:sp>
        <p:nvSpPr>
          <p:cNvPr id="3" name="Объект 2"/>
          <p:cNvSpPr>
            <a:spLocks noGrp="1"/>
          </p:cNvSpPr>
          <p:nvPr>
            <p:ph idx="1"/>
          </p:nvPr>
        </p:nvSpPr>
        <p:spPr>
          <a:xfrm>
            <a:off x="711200" y="1253068"/>
            <a:ext cx="10862733" cy="4995332"/>
          </a:xfrm>
        </p:spPr>
        <p:txBody>
          <a:bodyPr/>
          <a:lstStyle/>
          <a:p>
            <a:pPr marL="0" indent="0">
              <a:buNone/>
            </a:pPr>
            <a:r>
              <a:rPr lang="ru-RU" dirty="0"/>
              <a:t>б) наказание в виде штрафа. В последнее время наблюдается тенденция распространения гарантий, предусмотренных  ст. 6 Конвенции на рассмотрение обвинений в совершении правонарушений, предусматривающих наказание в виде наложения штрафа, особенно в сфере налоговых правонарушений. </a:t>
            </a:r>
          </a:p>
          <a:p>
            <a:pPr marL="0" indent="0">
              <a:buNone/>
            </a:pPr>
            <a:r>
              <a:rPr lang="ru-RU" dirty="0"/>
              <a:t>При этом размер штрафа является важным, но отнюдь не единственным критерием.</a:t>
            </a:r>
          </a:p>
          <a:p>
            <a:pPr marL="0" indent="0">
              <a:buNone/>
            </a:pPr>
            <a:endParaRPr lang="ru-RU" dirty="0"/>
          </a:p>
        </p:txBody>
      </p:sp>
    </p:spTree>
    <p:extLst>
      <p:ext uri="{BB962C8B-B14F-4D97-AF65-F5344CB8AC3E}">
        <p14:creationId xmlns:p14="http://schemas.microsoft.com/office/powerpoint/2010/main" val="457008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dirty="0" smtClean="0"/>
              <a:t>Автономное понятие «обвинение»: </a:t>
            </a:r>
            <a:endParaRPr lang="ru-RU" dirty="0"/>
          </a:p>
        </p:txBody>
      </p:sp>
      <p:sp>
        <p:nvSpPr>
          <p:cNvPr id="3" name="Объект 2"/>
          <p:cNvSpPr>
            <a:spLocks noGrp="1"/>
          </p:cNvSpPr>
          <p:nvPr>
            <p:ph idx="1"/>
          </p:nvPr>
        </p:nvSpPr>
        <p:spPr>
          <a:xfrm>
            <a:off x="575733" y="1219200"/>
            <a:ext cx="10828867" cy="5240867"/>
          </a:xfrm>
        </p:spPr>
        <p:txBody>
          <a:bodyPr>
            <a:normAutofit fontScale="85000" lnSpcReduction="10000"/>
          </a:bodyPr>
          <a:lstStyle/>
          <a:p>
            <a:pPr marL="0" indent="0">
              <a:buNone/>
            </a:pPr>
            <a:r>
              <a:rPr lang="ru-RU" dirty="0" smtClean="0"/>
              <a:t>«Обвинение</a:t>
            </a:r>
            <a:r>
              <a:rPr lang="ru-RU" dirty="0"/>
              <a:t>» можно в целях статьи 6 п. 1 определить как официальное уведомление лица компетентным органом государственной власти о наличии предположения о том, что этим лицом совершено уголовно наказуемое </a:t>
            </a:r>
            <a:r>
              <a:rPr lang="ru-RU" dirty="0" smtClean="0"/>
              <a:t>правонарушение.  Важно: «сказалось </a:t>
            </a:r>
            <a:r>
              <a:rPr lang="ru-RU" dirty="0"/>
              <a:t>ли это существенным образом на положении [подозреваемого</a:t>
            </a:r>
            <a:r>
              <a:rPr lang="ru-RU" dirty="0" smtClean="0"/>
              <a:t>]» («</a:t>
            </a:r>
            <a:r>
              <a:rPr lang="ru-RU" dirty="0" err="1" smtClean="0"/>
              <a:t>Девеер</a:t>
            </a:r>
            <a:r>
              <a:rPr lang="ru-RU" dirty="0" smtClean="0"/>
              <a:t> против Бельгии»)</a:t>
            </a:r>
          </a:p>
          <a:p>
            <a:pPr marL="0" indent="0">
              <a:buNone/>
            </a:pPr>
            <a:r>
              <a:rPr lang="ru-RU" dirty="0" smtClean="0"/>
              <a:t>По </a:t>
            </a:r>
            <a:r>
              <a:rPr lang="ru-RU" dirty="0"/>
              <a:t>конкретным делам Суд связывал момент появления уголовного обвинения с такими моментами, как</a:t>
            </a:r>
            <a:r>
              <a:rPr lang="ru-RU" dirty="0" smtClean="0"/>
              <a:t>:</a:t>
            </a:r>
          </a:p>
          <a:p>
            <a:pPr marL="0" indent="0">
              <a:buNone/>
            </a:pPr>
            <a:r>
              <a:rPr lang="ru-RU" dirty="0"/>
              <a:t>- момент официального уведомления лица компетентными властями, что имеются основания полагать, что им совершено уголовное преступление (дело «</a:t>
            </a:r>
            <a:r>
              <a:rPr lang="ru-RU" dirty="0" err="1"/>
              <a:t>Экле</a:t>
            </a:r>
            <a:r>
              <a:rPr lang="ru-RU" dirty="0"/>
              <a:t> против ФРГ») или что уголовное преследование возможно (дело «</a:t>
            </a:r>
            <a:r>
              <a:rPr lang="ru-RU" dirty="0" err="1"/>
              <a:t>Неймастер</a:t>
            </a:r>
            <a:r>
              <a:rPr lang="ru-RU" dirty="0"/>
              <a:t> против Австрии»);</a:t>
            </a:r>
          </a:p>
          <a:p>
            <a:pPr marL="0" indent="0">
              <a:buNone/>
            </a:pPr>
            <a:r>
              <a:rPr lang="ru-RU" dirty="0"/>
              <a:t>- момент открытия предварительного следствия (дело «</a:t>
            </a:r>
            <a:r>
              <a:rPr lang="ru-RU" dirty="0" err="1"/>
              <a:t>Рингейзен</a:t>
            </a:r>
            <a:r>
              <a:rPr lang="ru-RU" dirty="0"/>
              <a:t> против Австрии»);</a:t>
            </a:r>
          </a:p>
          <a:p>
            <a:pPr marL="0" indent="0">
              <a:buNone/>
            </a:pPr>
            <a:r>
              <a:rPr lang="ru-RU" dirty="0"/>
              <a:t>- день ареста (дело «</a:t>
            </a:r>
            <a:r>
              <a:rPr lang="ru-RU" dirty="0" err="1"/>
              <a:t>Вемхоф</a:t>
            </a:r>
            <a:r>
              <a:rPr lang="ru-RU" dirty="0"/>
              <a:t> против ФРГ»);</a:t>
            </a:r>
          </a:p>
          <a:p>
            <a:pPr marL="0" indent="0">
              <a:buNone/>
            </a:pPr>
            <a:r>
              <a:rPr lang="ru-RU" dirty="0"/>
              <a:t>- момент предъявления требования, чтобы обвиняемый представил вещественные доказательства в связи с расследованием по факту таможенных нарушений и момент  блокировки его банковских счетов (дело «</a:t>
            </a:r>
            <a:r>
              <a:rPr lang="ru-RU" dirty="0" err="1"/>
              <a:t>Функе</a:t>
            </a:r>
            <a:r>
              <a:rPr lang="ru-RU" dirty="0"/>
              <a:t> против Франции»);</a:t>
            </a:r>
          </a:p>
          <a:p>
            <a:pPr marL="0" indent="0">
              <a:buNone/>
            </a:pPr>
            <a:r>
              <a:rPr lang="ru-RU" dirty="0"/>
              <a:t>- момент, когда лицо обращается за помощью к адвокату после того, как против него было возбуждено уголовное дело прокурором, что, в свою очередь, последовало за поступлением негативной, по отношению к нему, информации из полиции (дело «</a:t>
            </a:r>
            <a:r>
              <a:rPr lang="ru-RU" dirty="0" err="1"/>
              <a:t>Ангелуччи</a:t>
            </a:r>
            <a:r>
              <a:rPr lang="ru-RU" dirty="0"/>
              <a:t> против Италии»).</a:t>
            </a:r>
          </a:p>
          <a:p>
            <a:pPr marL="0" indent="0">
              <a:buNone/>
            </a:pPr>
            <a:endParaRPr lang="ru-RU" dirty="0"/>
          </a:p>
        </p:txBody>
      </p:sp>
    </p:spTree>
    <p:extLst>
      <p:ext uri="{BB962C8B-B14F-4D97-AF65-F5344CB8AC3E}">
        <p14:creationId xmlns:p14="http://schemas.microsoft.com/office/powerpoint/2010/main" val="169855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smtClean="0"/>
              <a:t>Автономное понятие «гражданские права и обязанности», общие принципы:</a:t>
            </a:r>
            <a:endParaRPr lang="ru-RU" sz="2400" dirty="0"/>
          </a:p>
        </p:txBody>
      </p:sp>
      <p:sp>
        <p:nvSpPr>
          <p:cNvPr id="3" name="Объект 2"/>
          <p:cNvSpPr>
            <a:spLocks noGrp="1"/>
          </p:cNvSpPr>
          <p:nvPr>
            <p:ph idx="1"/>
          </p:nvPr>
        </p:nvSpPr>
        <p:spPr>
          <a:xfrm>
            <a:off x="575733" y="1515533"/>
            <a:ext cx="10828867" cy="4944534"/>
          </a:xfrm>
        </p:spPr>
        <p:txBody>
          <a:bodyPr>
            <a:normAutofit fontScale="85000" lnSpcReduction="10000"/>
          </a:bodyPr>
          <a:lstStyle/>
          <a:p>
            <a:pPr marL="457200" indent="-457200">
              <a:buAutoNum type="arabicParenR"/>
            </a:pPr>
            <a:r>
              <a:rPr lang="ru-RU" dirty="0" smtClean="0"/>
              <a:t>Что такое «спор</a:t>
            </a:r>
            <a:r>
              <a:rPr lang="ru-RU" dirty="0"/>
              <a:t>»? </a:t>
            </a:r>
            <a:r>
              <a:rPr lang="ru-RU" dirty="0" smtClean="0"/>
              <a:t>Нет </a:t>
            </a:r>
            <a:r>
              <a:rPr lang="ru-RU" dirty="0"/>
              <a:t>необходимости, чтобы противоположной стороной выдвигались возражения против </a:t>
            </a:r>
            <a:r>
              <a:rPr lang="ru-RU" dirty="0" smtClean="0"/>
              <a:t>требований лица, </a:t>
            </a:r>
            <a:r>
              <a:rPr lang="ru-RU" dirty="0"/>
              <a:t>достаточно чтобы вообще встал вопрос об определении его гражданских прав и обязанностей. Важно также, чтобы рассматриваемый спор был бы явным и носил бы серьезный характер . При этом «</a:t>
            </a:r>
            <a:r>
              <a:rPr lang="ru-RU" dirty="0" smtClean="0"/>
              <a:t>спор» может </a:t>
            </a:r>
            <a:r>
              <a:rPr lang="ru-RU" dirty="0"/>
              <a:t>касаться не только наличия права, но и объема этого права и способа его </a:t>
            </a:r>
            <a:r>
              <a:rPr lang="ru-RU" dirty="0" smtClean="0"/>
              <a:t>осуществления;</a:t>
            </a:r>
          </a:p>
          <a:p>
            <a:pPr marL="457200" indent="-457200">
              <a:buAutoNum type="arabicParenR"/>
            </a:pPr>
            <a:r>
              <a:rPr lang="ru-RU" dirty="0"/>
              <a:t>Не имеет значения характер законодательства, на основании которого решается данный вопрос (гражданское, коммерческое, административное и т.д.), и вид органа, на который возложены полномочия по его решению </a:t>
            </a:r>
            <a:r>
              <a:rPr lang="ru-RU" dirty="0" smtClean="0"/>
              <a:t>(суд</a:t>
            </a:r>
            <a:r>
              <a:rPr lang="ru-RU" dirty="0"/>
              <a:t>, административный орган и т.д.). Важен только характер рассматриваемого права. </a:t>
            </a:r>
            <a:endParaRPr lang="ru-RU" dirty="0" smtClean="0"/>
          </a:p>
          <a:p>
            <a:pPr marL="0" indent="0">
              <a:buNone/>
            </a:pPr>
            <a:r>
              <a:rPr lang="ru-RU" dirty="0"/>
              <a:t>Суд полагает, что под категорию прав и обязанностей гражданско-правового характера подпадают, в частности:</a:t>
            </a:r>
          </a:p>
          <a:p>
            <a:pPr marL="0" indent="0">
              <a:buNone/>
            </a:pPr>
            <a:r>
              <a:rPr lang="ru-RU" dirty="0"/>
              <a:t>- взаимоотношения частных лиц в их спорах между собой во всех случаях;</a:t>
            </a:r>
          </a:p>
          <a:p>
            <a:pPr marL="0" indent="0">
              <a:buNone/>
            </a:pPr>
            <a:r>
              <a:rPr lang="ru-RU" dirty="0"/>
              <a:t>- взаимоотношения между частными лицами и государством, если они касаются имущественных отношений и права собственности; </a:t>
            </a:r>
          </a:p>
          <a:p>
            <a:pPr>
              <a:buFontTx/>
              <a:buChar char="-"/>
            </a:pPr>
            <a:r>
              <a:rPr lang="ru-RU" dirty="0" smtClean="0"/>
              <a:t>взаимоотношения</a:t>
            </a:r>
            <a:r>
              <a:rPr lang="ru-RU" dirty="0"/>
              <a:t>, касающиеся права лица заниматься коммерческой </a:t>
            </a:r>
            <a:r>
              <a:rPr lang="ru-RU" dirty="0" smtClean="0"/>
              <a:t>деятельностью;</a:t>
            </a:r>
          </a:p>
          <a:p>
            <a:pPr>
              <a:buFontTx/>
              <a:buChar char="-"/>
            </a:pPr>
            <a:r>
              <a:rPr lang="ru-RU" dirty="0"/>
              <a:t>-	дела, касающиеся прав и обязанностей в сфере семейного права;</a:t>
            </a:r>
          </a:p>
        </p:txBody>
      </p:sp>
    </p:spTree>
    <p:extLst>
      <p:ext uri="{BB962C8B-B14F-4D97-AF65-F5344CB8AC3E}">
        <p14:creationId xmlns:p14="http://schemas.microsoft.com/office/powerpoint/2010/main" val="3848263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smtClean="0"/>
              <a:t>Автономное понятие «гражданские права и обязанности», общие принципы:</a:t>
            </a:r>
            <a:endParaRPr lang="ru-RU" sz="2400" dirty="0"/>
          </a:p>
        </p:txBody>
      </p:sp>
      <p:sp>
        <p:nvSpPr>
          <p:cNvPr id="3" name="Объект 2"/>
          <p:cNvSpPr>
            <a:spLocks noGrp="1"/>
          </p:cNvSpPr>
          <p:nvPr>
            <p:ph idx="1"/>
          </p:nvPr>
        </p:nvSpPr>
        <p:spPr>
          <a:xfrm>
            <a:off x="575733" y="1515533"/>
            <a:ext cx="10828867" cy="4944534"/>
          </a:xfrm>
        </p:spPr>
        <p:txBody>
          <a:bodyPr>
            <a:normAutofit lnSpcReduction="10000"/>
          </a:bodyPr>
          <a:lstStyle/>
          <a:p>
            <a:pPr>
              <a:buFontTx/>
              <a:buChar char="-"/>
            </a:pPr>
            <a:r>
              <a:rPr lang="ru-RU" dirty="0" smtClean="0"/>
              <a:t>судебные </a:t>
            </a:r>
            <a:r>
              <a:rPr lang="ru-RU" dirty="0"/>
              <a:t>разбирательства, в ходе которых принимаются решения о предоставлении права на социальное страхование, на получение медицинской страховки, пособий по инвалидности и государственных </a:t>
            </a:r>
            <a:r>
              <a:rPr lang="ru-RU" dirty="0" smtClean="0"/>
              <a:t>пенсий:</a:t>
            </a:r>
          </a:p>
          <a:p>
            <a:pPr marL="0" indent="0">
              <a:buNone/>
            </a:pPr>
            <a:r>
              <a:rPr lang="ru-RU" dirty="0"/>
              <a:t>«Булгакова против Российской Федерации» </a:t>
            </a:r>
            <a:r>
              <a:rPr lang="ru-RU" dirty="0" smtClean="0"/>
              <a:t>: </a:t>
            </a:r>
            <a:r>
              <a:rPr lang="ru-RU" dirty="0"/>
              <a:t>«Европейский суд понимает, что различные социально-экономические права, такие как право на получение государственной пенсии, происходят из публично-правовых отношений и как таковые не защищаются Конвенцией. Однако тот факт, что материальное право не гарантируется Конвенцией, не исключает, что спор о таком праве подпадает в сферу применения статьи 6 Конвенции. Несомненно, пенсионные и схожие выплаты, имеющие чисто экономическую природу, являются «гражданскими» правами по смыслу пункта 1 статьи 6 Конвенции</a:t>
            </a:r>
            <a:r>
              <a:rPr lang="ru-RU" dirty="0" smtClean="0"/>
              <a:t>».</a:t>
            </a:r>
          </a:p>
          <a:p>
            <a:pPr>
              <a:buFontTx/>
              <a:buChar char="-"/>
            </a:pPr>
            <a:r>
              <a:rPr lang="ru-RU" dirty="0" smtClean="0"/>
              <a:t>гарантии</a:t>
            </a:r>
            <a:r>
              <a:rPr lang="ru-RU" dirty="0"/>
              <a:t>, закрепленные в ст. 6, применимы и в отношении судебных разбирательств, направленных против действий администрации в вопросах, связанных с контрактами, убытками, понесенными в ходе административных и уголовных разбирательств, в том числе в случае вынесения оправдательного приговора. Например, по делу «Ковалев против Российской Федерации</a:t>
            </a:r>
            <a:r>
              <a:rPr lang="ru-RU" dirty="0" smtClean="0"/>
              <a:t>»;</a:t>
            </a:r>
            <a:endParaRPr lang="ru-RU" dirty="0"/>
          </a:p>
        </p:txBody>
      </p:sp>
    </p:spTree>
    <p:extLst>
      <p:ext uri="{BB962C8B-B14F-4D97-AF65-F5344CB8AC3E}">
        <p14:creationId xmlns:p14="http://schemas.microsoft.com/office/powerpoint/2010/main" val="1918960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smtClean="0"/>
              <a:t>Автономное понятие «гражданские права и обязанности», общие принципы:</a:t>
            </a:r>
            <a:endParaRPr lang="ru-RU" sz="2400" dirty="0"/>
          </a:p>
        </p:txBody>
      </p:sp>
      <p:sp>
        <p:nvSpPr>
          <p:cNvPr id="3" name="Объект 2"/>
          <p:cNvSpPr>
            <a:spLocks noGrp="1"/>
          </p:cNvSpPr>
          <p:nvPr>
            <p:ph idx="1"/>
          </p:nvPr>
        </p:nvSpPr>
        <p:spPr>
          <a:xfrm>
            <a:off x="575733" y="1515533"/>
            <a:ext cx="10828867" cy="4944534"/>
          </a:xfrm>
        </p:spPr>
        <p:txBody>
          <a:bodyPr>
            <a:normAutofit fontScale="85000" lnSpcReduction="10000"/>
          </a:bodyPr>
          <a:lstStyle/>
          <a:p>
            <a:pPr marL="0" indent="0">
              <a:buNone/>
            </a:pPr>
            <a:r>
              <a:rPr lang="ru-RU" dirty="0" smtClean="0"/>
              <a:t>3. Ключевым </a:t>
            </a:r>
            <a:r>
              <a:rPr lang="ru-RU" dirty="0"/>
              <a:t>моментом в определении того, применима ли или нет ст. 6, является то, имеет ли результат судебного разбирательства определяющее значение для частных прав и обязанностей. </a:t>
            </a:r>
            <a:endParaRPr lang="ru-RU" dirty="0" smtClean="0"/>
          </a:p>
          <a:p>
            <a:pPr marL="0" indent="0">
              <a:buNone/>
            </a:pPr>
            <a:r>
              <a:rPr lang="ru-RU" dirty="0" smtClean="0"/>
              <a:t>В </a:t>
            </a:r>
            <a:r>
              <a:rPr lang="ru-RU" dirty="0"/>
              <a:t>деле «Кирьянов против Российской Федерации», заявитель добился решения, обязывающего Правительство Российской Федерации издать общее положение о предоставлении кредитов по низким процентам военным ветеранам. Однако не предполагалось, чтобы суд устанавливал конкретные условия системы предоставления кредитов по низким </a:t>
            </a:r>
            <a:r>
              <a:rPr lang="ru-RU" dirty="0" smtClean="0"/>
              <a:t>процентам. Таким </a:t>
            </a:r>
            <a:r>
              <a:rPr lang="ru-RU" dirty="0"/>
              <a:t>образом, </a:t>
            </a:r>
            <a:r>
              <a:rPr lang="ru-RU" dirty="0" smtClean="0"/>
              <a:t>ничто </a:t>
            </a:r>
            <a:r>
              <a:rPr lang="ru-RU" dirty="0"/>
              <a:t>не свидетельствовало о том, что заявитель имел право на получение такого кредита или, даже более того, был заинтересован в его получении на условиях, установленных Правительством Российской Федерации. Иными словами, в том деле была «лишь очень тонкая связь между гражданскими правами заявителя и предметом спора</a:t>
            </a:r>
            <a:r>
              <a:rPr lang="ru-RU" dirty="0" smtClean="0"/>
              <a:t>».</a:t>
            </a:r>
          </a:p>
          <a:p>
            <a:pPr marL="0" indent="0">
              <a:buNone/>
            </a:pPr>
            <a:r>
              <a:rPr lang="ru-RU" dirty="0" smtClean="0"/>
              <a:t>По </a:t>
            </a:r>
            <a:r>
              <a:rPr lang="ru-RU" dirty="0"/>
              <a:t>делу «Булгакова против Российской </a:t>
            </a:r>
            <a:r>
              <a:rPr lang="ru-RU" dirty="0" smtClean="0"/>
              <a:t>Федерации» заявительница </a:t>
            </a:r>
            <a:r>
              <a:rPr lang="ru-RU" dirty="0"/>
              <a:t>добивалась в национальных судах увеличения размера ее пенсии. В решениях судов не указывался точный размер пенсии, подлежащей выплате заявителю. Однако суды указали на применение конкретного коэффициента к ее существующей пенсии; таким образом, размер полагающейся ей пенсии мог быть легко рассчитан, и Управление Пенсионного фонда не могло действовать по своему усмотрению. Следовательно, </a:t>
            </a:r>
            <a:r>
              <a:rPr lang="ru-RU" dirty="0" smtClean="0"/>
              <a:t>данное </a:t>
            </a:r>
            <a:r>
              <a:rPr lang="ru-RU" dirty="0"/>
              <a:t>судебное разбирательство создало конкретное материальное обязательство государства в отношении </a:t>
            </a:r>
            <a:r>
              <a:rPr lang="ru-RU" dirty="0" smtClean="0"/>
              <a:t>заявителя.</a:t>
            </a:r>
            <a:endParaRPr lang="ru-RU" dirty="0"/>
          </a:p>
        </p:txBody>
      </p:sp>
    </p:spTree>
    <p:extLst>
      <p:ext uri="{BB962C8B-B14F-4D97-AF65-F5344CB8AC3E}">
        <p14:creationId xmlns:p14="http://schemas.microsoft.com/office/powerpoint/2010/main" val="13125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266489" cy="6100482"/>
          </a:xfrm>
        </p:spPr>
        <p:txBody>
          <a:bodyPr/>
          <a:lstStyle/>
          <a:p>
            <a:r>
              <a:rPr lang="ru-RU" sz="2400" b="1" dirty="0"/>
              <a:t>Статья 6 Европейской конвенции  «Право на справедливое судебное разбирательство</a:t>
            </a:r>
            <a:r>
              <a:rPr lang="ru-RU" sz="2400" b="1" dirty="0" smtClean="0"/>
              <a:t>»:</a:t>
            </a:r>
            <a:br>
              <a:rPr lang="ru-RU" sz="2400" b="1" dirty="0" smtClean="0"/>
            </a:br>
            <a:r>
              <a:rPr lang="ru-RU" sz="2400" b="1" dirty="0" smtClean="0"/>
              <a:t> </a:t>
            </a:r>
            <a:r>
              <a:rPr lang="ru-RU" sz="2400" dirty="0" smtClean="0"/>
              <a:t/>
            </a:r>
            <a:br>
              <a:rPr lang="ru-RU" sz="2400" dirty="0" smtClean="0"/>
            </a:br>
            <a:r>
              <a:rPr lang="ru-RU" sz="2400" dirty="0" smtClean="0"/>
              <a:t>1</a:t>
            </a:r>
            <a:r>
              <a:rPr lang="ru-RU" sz="2400" dirty="0"/>
              <a:t>. Каждый в случае спора о его гражданских правах и обязанностях или при предъявлении ему любого уголовного обвинения имеет право на справедливое и публичное разбирательство дела в разумный срок независимым и беспристрастным судом, созданным на основании закона. Судебное решение объявляется публично, однако пресса и публика могут не допускаться на судебные заседания в течение всего процесса или его части по соображениям морали, общественного порядка или национальной безопасности в демократическом обществе, а также когда того требуют интересы несовершеннолетних или для защиты частной жизни сторон, или – в той мере, в какой это, по мнению суда, строго необходимо – при особых обстоятельствах, когда гласность нарушала бы интересы правосудия.</a:t>
            </a:r>
            <a:r>
              <a:rPr lang="ru-RU" sz="1800" dirty="0"/>
              <a:t/>
            </a:r>
            <a:br>
              <a:rPr lang="ru-RU" sz="1800" dirty="0"/>
            </a:br>
            <a:endParaRPr lang="ru-RU" dirty="0"/>
          </a:p>
        </p:txBody>
      </p:sp>
    </p:spTree>
    <p:extLst>
      <p:ext uri="{BB962C8B-B14F-4D97-AF65-F5344CB8AC3E}">
        <p14:creationId xmlns:p14="http://schemas.microsoft.com/office/powerpoint/2010/main" val="27605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smtClean="0"/>
              <a:t>Автономное понятие «гражданские права и обязанности», общие принципы:</a:t>
            </a:r>
            <a:endParaRPr lang="ru-RU" sz="2400" dirty="0"/>
          </a:p>
        </p:txBody>
      </p:sp>
      <p:sp>
        <p:nvSpPr>
          <p:cNvPr id="3" name="Объект 2"/>
          <p:cNvSpPr>
            <a:spLocks noGrp="1"/>
          </p:cNvSpPr>
          <p:nvPr>
            <p:ph idx="1"/>
          </p:nvPr>
        </p:nvSpPr>
        <p:spPr>
          <a:xfrm>
            <a:off x="575733" y="1515533"/>
            <a:ext cx="10828867" cy="4944534"/>
          </a:xfrm>
        </p:spPr>
        <p:txBody>
          <a:bodyPr>
            <a:normAutofit fontScale="85000" lnSpcReduction="20000"/>
          </a:bodyPr>
          <a:lstStyle/>
          <a:p>
            <a:pPr marL="0" indent="0">
              <a:buNone/>
            </a:pPr>
            <a:r>
              <a:rPr lang="ru-RU" dirty="0"/>
              <a:t>На настоящий момент не рассматриваются Европейским Судом в качестве гражданских, например, следующие права и обязанности:</a:t>
            </a:r>
          </a:p>
          <a:p>
            <a:pPr>
              <a:buFontTx/>
              <a:buChar char="-"/>
            </a:pPr>
            <a:r>
              <a:rPr lang="ru-RU" dirty="0" smtClean="0"/>
              <a:t>касающиеся </a:t>
            </a:r>
            <a:r>
              <a:rPr lang="ru-RU" dirty="0"/>
              <a:t>общих вопросов налогообложения и налоговых ставок; </a:t>
            </a:r>
          </a:p>
          <a:p>
            <a:pPr>
              <a:buFontTx/>
              <a:buChar char="-"/>
            </a:pPr>
            <a:r>
              <a:rPr lang="ru-RU" dirty="0" smtClean="0"/>
              <a:t>политические </a:t>
            </a:r>
            <a:r>
              <a:rPr lang="ru-RU" dirty="0"/>
              <a:t>права и обязанности, такие как право участвовать в выборах в парламент, право выдвигаться на высшие государственные посты;</a:t>
            </a:r>
          </a:p>
          <a:p>
            <a:pPr>
              <a:buFontTx/>
              <a:buChar char="-"/>
            </a:pPr>
            <a:r>
              <a:rPr lang="ru-RU" dirty="0" smtClean="0"/>
              <a:t>право </a:t>
            </a:r>
            <a:r>
              <a:rPr lang="ru-RU" dirty="0"/>
              <a:t>на получение бесплатного образования, бесплатной медицинской помощи, бесплатной юридической помощи по гражданским делам;</a:t>
            </a:r>
          </a:p>
          <a:p>
            <a:pPr>
              <a:buFontTx/>
              <a:buChar char="-"/>
            </a:pPr>
            <a:r>
              <a:rPr lang="ru-RU" dirty="0" smtClean="0"/>
              <a:t>решение </a:t>
            </a:r>
            <a:r>
              <a:rPr lang="ru-RU" dirty="0"/>
              <a:t>государства в одностороннем порядке выплатить компенсации жертвам стихийного бедствия, и т.п</a:t>
            </a:r>
            <a:r>
              <a:rPr lang="ru-RU" dirty="0" smtClean="0"/>
              <a:t>.;</a:t>
            </a:r>
          </a:p>
          <a:p>
            <a:pPr>
              <a:buFontTx/>
              <a:buChar char="-"/>
            </a:pPr>
            <a:r>
              <a:rPr lang="ru-RU" dirty="0" smtClean="0"/>
              <a:t>споры </a:t>
            </a:r>
            <a:r>
              <a:rPr lang="ru-RU" dirty="0"/>
              <a:t>между административными органами и теми из их служащих, которые занимают должности, предусматривающие участие в осуществлении полномочий, вытекающих из норм публичного права, (например, для лиц, служащих в вооруженных силах или полиции). </a:t>
            </a:r>
            <a:endParaRPr lang="ru-RU" dirty="0" smtClean="0"/>
          </a:p>
          <a:p>
            <a:pPr marL="0" indent="0">
              <a:buNone/>
            </a:pPr>
            <a:r>
              <a:rPr lang="ru-RU" dirty="0" smtClean="0"/>
              <a:t>«</a:t>
            </a:r>
            <a:r>
              <a:rPr lang="ru-RU" dirty="0" err="1"/>
              <a:t>Довгучиц</a:t>
            </a:r>
            <a:r>
              <a:rPr lang="ru-RU" dirty="0"/>
              <a:t> против Российской Федерации</a:t>
            </a:r>
            <a:r>
              <a:rPr lang="ru-RU" dirty="0" smtClean="0"/>
              <a:t>»: </a:t>
            </a:r>
          </a:p>
          <a:p>
            <a:pPr marL="0" indent="0">
              <a:buNone/>
            </a:pPr>
            <a:r>
              <a:rPr lang="ru-RU" dirty="0" smtClean="0"/>
              <a:t>Во-первых</a:t>
            </a:r>
            <a:r>
              <a:rPr lang="ru-RU" dirty="0"/>
              <a:t>, государство в своем законодательстве должно явно исключить доступ к суду определенных служащих или категории служащих. </a:t>
            </a:r>
            <a:endParaRPr lang="ru-RU" dirty="0" smtClean="0"/>
          </a:p>
          <a:p>
            <a:pPr marL="0" indent="0">
              <a:buNone/>
            </a:pPr>
            <a:r>
              <a:rPr lang="ru-RU" dirty="0" smtClean="0"/>
              <a:t>Во-вторых</a:t>
            </a:r>
            <a:r>
              <a:rPr lang="ru-RU" dirty="0"/>
              <a:t>, такое исключение должно быть объективно обосновано государственными интересами. </a:t>
            </a:r>
            <a:endParaRPr lang="ru-RU" dirty="0" smtClean="0"/>
          </a:p>
          <a:p>
            <a:pPr>
              <a:buFontTx/>
              <a:buChar char="-"/>
            </a:pPr>
            <a:endParaRPr lang="ru-RU" dirty="0"/>
          </a:p>
          <a:p>
            <a:pPr marL="0" indent="0">
              <a:buNone/>
            </a:pPr>
            <a:endParaRPr lang="ru-RU" dirty="0"/>
          </a:p>
        </p:txBody>
      </p:sp>
    </p:spTree>
    <p:extLst>
      <p:ext uri="{BB962C8B-B14F-4D97-AF65-F5344CB8AC3E}">
        <p14:creationId xmlns:p14="http://schemas.microsoft.com/office/powerpoint/2010/main" val="3163717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a:t>Потерпевший </a:t>
            </a:r>
            <a:r>
              <a:rPr lang="ru-RU" sz="2400" dirty="0" smtClean="0"/>
              <a:t>как субъект права </a:t>
            </a:r>
            <a:r>
              <a:rPr lang="ru-RU" sz="2400" dirty="0"/>
              <a:t>на справедливое судебное разбирательство</a:t>
            </a:r>
            <a:br>
              <a:rPr lang="ru-RU" sz="2400" dirty="0"/>
            </a:br>
            <a:endParaRPr lang="ru-RU" sz="2400" dirty="0"/>
          </a:p>
        </p:txBody>
      </p:sp>
      <p:sp>
        <p:nvSpPr>
          <p:cNvPr id="3" name="Объект 2"/>
          <p:cNvSpPr>
            <a:spLocks noGrp="1"/>
          </p:cNvSpPr>
          <p:nvPr>
            <p:ph idx="1"/>
          </p:nvPr>
        </p:nvSpPr>
        <p:spPr>
          <a:xfrm>
            <a:off x="646111" y="1456266"/>
            <a:ext cx="10828867" cy="4944534"/>
          </a:xfrm>
        </p:spPr>
        <p:txBody>
          <a:bodyPr>
            <a:normAutofit fontScale="92500" lnSpcReduction="10000"/>
          </a:bodyPr>
          <a:lstStyle/>
          <a:p>
            <a:pPr marL="0" indent="0">
              <a:buNone/>
            </a:pPr>
            <a:r>
              <a:rPr lang="ru-RU" dirty="0"/>
              <a:t>«Перес против Франции</a:t>
            </a:r>
            <a:r>
              <a:rPr lang="ru-RU" dirty="0" smtClean="0"/>
              <a:t>»:</a:t>
            </a:r>
          </a:p>
          <a:p>
            <a:pPr marL="0" indent="0">
              <a:buNone/>
            </a:pPr>
            <a:r>
              <a:rPr lang="ru-RU" dirty="0" smtClean="0"/>
              <a:t>1) Потерпевший не </a:t>
            </a:r>
            <a:r>
              <a:rPr lang="ru-RU" dirty="0"/>
              <a:t>признается Европейским Судом субъектом «права на месть» или субъектом, имеющим право действовать в публичных интересах.  Поэтому в уголовном судопроизводстве за ним может быть признано право на справедливое судебное разбирательство только в его гражданско-правовом значении. </a:t>
            </a:r>
            <a:r>
              <a:rPr lang="ru-RU" dirty="0" smtClean="0"/>
              <a:t>«О </a:t>
            </a:r>
            <a:r>
              <a:rPr lang="ru-RU" dirty="0"/>
              <a:t>праве на преследование в уголовном порядке третьих лиц или осуждение их за совершение преступления нельзя заявлять независимо: оно должно быть неотделимо от осуществления потерпевшим своего права на возбуждение гражданского производства, предусмотренного национальным законодательством, даже если только для того, чтобы обеспечить символическую компенсацию или защитить гражданское право, как например, право на «хорошую репутацию». </a:t>
            </a:r>
            <a:endParaRPr lang="ru-RU" dirty="0" smtClean="0"/>
          </a:p>
          <a:p>
            <a:pPr marL="0" indent="0">
              <a:buNone/>
            </a:pPr>
            <a:r>
              <a:rPr lang="ru-RU" dirty="0" smtClean="0"/>
              <a:t>В </a:t>
            </a:r>
            <a:r>
              <a:rPr lang="ru-RU" dirty="0"/>
              <a:t>том же случае, когда потерпевшим поднимался только вопрос о тяжести наказания, Суд заключил, что основная цель участия потерпевшего в уголовном деле заключалась только в принятии карательных мер или осуществлении права на «частную месть», которая не гарантируется Конвенцией как таковая, поэтому отказ в доступе его к участию в правосудии по уголовному делу не противоречит ст. 6 </a:t>
            </a:r>
            <a:r>
              <a:rPr lang="ru-RU" dirty="0" smtClean="0"/>
              <a:t>Конвенции.</a:t>
            </a:r>
            <a:endParaRPr lang="ru-RU" dirty="0"/>
          </a:p>
        </p:txBody>
      </p:sp>
    </p:spTree>
    <p:extLst>
      <p:ext uri="{BB962C8B-B14F-4D97-AF65-F5344CB8AC3E}">
        <p14:creationId xmlns:p14="http://schemas.microsoft.com/office/powerpoint/2010/main" val="2853975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a:t>Потерпевший </a:t>
            </a:r>
            <a:r>
              <a:rPr lang="ru-RU" sz="2400" dirty="0" smtClean="0"/>
              <a:t>как субъект права </a:t>
            </a:r>
            <a:r>
              <a:rPr lang="ru-RU" sz="2400" dirty="0"/>
              <a:t>на справедливое судебное разбирательство</a:t>
            </a:r>
            <a:br>
              <a:rPr lang="ru-RU" sz="2400" dirty="0"/>
            </a:br>
            <a:endParaRPr lang="ru-RU" sz="2400" dirty="0"/>
          </a:p>
        </p:txBody>
      </p:sp>
      <p:sp>
        <p:nvSpPr>
          <p:cNvPr id="3" name="Объект 2"/>
          <p:cNvSpPr>
            <a:spLocks noGrp="1"/>
          </p:cNvSpPr>
          <p:nvPr>
            <p:ph idx="1"/>
          </p:nvPr>
        </p:nvSpPr>
        <p:spPr>
          <a:xfrm>
            <a:off x="646111" y="1456266"/>
            <a:ext cx="10828867" cy="4944534"/>
          </a:xfrm>
        </p:spPr>
        <p:txBody>
          <a:bodyPr>
            <a:normAutofit fontScale="92500" lnSpcReduction="10000"/>
          </a:bodyPr>
          <a:lstStyle/>
          <a:p>
            <a:pPr marL="0" indent="0">
              <a:buNone/>
            </a:pPr>
            <a:r>
              <a:rPr lang="ru-RU" dirty="0" smtClean="0"/>
              <a:t>2</a:t>
            </a:r>
            <a:r>
              <a:rPr lang="ru-RU" dirty="0"/>
              <a:t>) </a:t>
            </a:r>
            <a:r>
              <a:rPr lang="ru-RU" dirty="0" smtClean="0"/>
              <a:t>Исход </a:t>
            </a:r>
            <a:r>
              <a:rPr lang="ru-RU" dirty="0"/>
              <a:t>судебного разбирательства по уголовному делу должен быть непосредственно решающим по отношению к рассматриваемому праву. </a:t>
            </a:r>
            <a:endParaRPr lang="ru-RU" dirty="0" smtClean="0"/>
          </a:p>
          <a:p>
            <a:pPr marL="0" indent="0">
              <a:buNone/>
            </a:pPr>
            <a:r>
              <a:rPr lang="ru-RU" dirty="0"/>
              <a:t>«</a:t>
            </a:r>
            <a:r>
              <a:rPr lang="ru-RU" dirty="0" err="1"/>
              <a:t>Аквавива</a:t>
            </a:r>
            <a:r>
              <a:rPr lang="ru-RU" dirty="0"/>
              <a:t> против Франции», «</a:t>
            </a:r>
            <a:r>
              <a:rPr lang="ru-RU" dirty="0" err="1"/>
              <a:t>Томази</a:t>
            </a:r>
            <a:r>
              <a:rPr lang="ru-RU" dirty="0"/>
              <a:t> против Франции</a:t>
            </a:r>
            <a:r>
              <a:rPr lang="ru-RU" dirty="0" smtClean="0"/>
              <a:t>»: право </a:t>
            </a:r>
            <a:r>
              <a:rPr lang="ru-RU" dirty="0"/>
              <a:t>на получение потерпевшим компенсации зависело от осуждения лиц, подвергших его, по его </a:t>
            </a:r>
            <a:r>
              <a:rPr lang="ru-RU" dirty="0" smtClean="0"/>
              <a:t>утверждению</a:t>
            </a:r>
            <a:r>
              <a:rPr lang="ru-RU" dirty="0"/>
              <a:t>, жестокому обращению. </a:t>
            </a:r>
            <a:endParaRPr lang="ru-RU" dirty="0" smtClean="0"/>
          </a:p>
          <a:p>
            <a:pPr marL="0" lvl="0" indent="0">
              <a:buNone/>
            </a:pPr>
            <a:r>
              <a:rPr lang="ru-RU" dirty="0" smtClean="0"/>
              <a:t>3) </a:t>
            </a:r>
            <a:r>
              <a:rPr lang="ru-RU" dirty="0"/>
              <a:t>Отказ потерпевшего от своего права на справедливое судебное разбирательство должен быть установлен определенно, недвусмысленным образом. При этом </a:t>
            </a:r>
            <a:r>
              <a:rPr lang="ru-RU" dirty="0" smtClean="0"/>
              <a:t>потерпевший </a:t>
            </a:r>
            <a:r>
              <a:rPr lang="ru-RU" dirty="0"/>
              <a:t>не связан жестко какими-либо сроками для обращения с такого рода требованиями, а также соблюдением определенной процедуры их заявления. </a:t>
            </a:r>
            <a:endParaRPr lang="ru-RU" dirty="0" smtClean="0"/>
          </a:p>
          <a:p>
            <a:pPr marL="0" lvl="0" indent="0">
              <a:buNone/>
            </a:pPr>
            <a:r>
              <a:rPr lang="ru-RU" dirty="0"/>
              <a:t>«</a:t>
            </a:r>
            <a:r>
              <a:rPr lang="ru-RU" dirty="0" err="1"/>
              <a:t>Айт-Мухуб</a:t>
            </a:r>
            <a:r>
              <a:rPr lang="ru-RU" dirty="0"/>
              <a:t> против Франции»: жалоба заявителя касалась гражданского права, поскольку тот ясно говорил о финансовых убытках, причиненных ему предполагаемыми правонарушениями. </a:t>
            </a:r>
            <a:endParaRPr lang="ru-RU" dirty="0" smtClean="0"/>
          </a:p>
          <a:p>
            <a:pPr marL="0" lvl="0" indent="0">
              <a:buNone/>
            </a:pPr>
            <a:r>
              <a:rPr lang="ru-RU" dirty="0"/>
              <a:t>«Перес против </a:t>
            </a:r>
            <a:r>
              <a:rPr lang="ru-RU" dirty="0" smtClean="0"/>
              <a:t>Франции»: не </a:t>
            </a:r>
            <a:r>
              <a:rPr lang="ru-RU" dirty="0"/>
              <a:t>имеет существенного значения, был ли заявлен потерпевшим гражданский иск, </a:t>
            </a:r>
            <a:r>
              <a:rPr lang="ru-RU" dirty="0" smtClean="0"/>
              <a:t>он имеет право на </a:t>
            </a:r>
            <a:r>
              <a:rPr lang="ru-RU" dirty="0"/>
              <a:t>заявление подобного требования на более поздней стадии; в любом случае, до окончания судебного разбирательства по существу дела невозможно доказать, что они не воспользовались своим </a:t>
            </a:r>
            <a:r>
              <a:rPr lang="ru-RU" dirty="0" smtClean="0"/>
              <a:t>правом.</a:t>
            </a:r>
            <a:endParaRPr lang="ru-RU" dirty="0"/>
          </a:p>
          <a:p>
            <a:pPr marL="0" indent="0">
              <a:buNone/>
            </a:pPr>
            <a:endParaRPr lang="ru-RU" dirty="0"/>
          </a:p>
        </p:txBody>
      </p:sp>
    </p:spTree>
    <p:extLst>
      <p:ext uri="{BB962C8B-B14F-4D97-AF65-F5344CB8AC3E}">
        <p14:creationId xmlns:p14="http://schemas.microsoft.com/office/powerpoint/2010/main" val="573196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717089" cy="766482"/>
          </a:xfrm>
        </p:spPr>
        <p:txBody>
          <a:bodyPr/>
          <a:lstStyle/>
          <a:p>
            <a:r>
              <a:rPr lang="ru-RU" sz="2400" dirty="0"/>
              <a:t>Потерпевший </a:t>
            </a:r>
            <a:r>
              <a:rPr lang="ru-RU" sz="2400" dirty="0" smtClean="0"/>
              <a:t>как субъект права </a:t>
            </a:r>
            <a:r>
              <a:rPr lang="ru-RU" sz="2400" dirty="0"/>
              <a:t>на справедливое судебное разбирательство</a:t>
            </a:r>
            <a:br>
              <a:rPr lang="ru-RU" sz="2400" dirty="0"/>
            </a:br>
            <a:endParaRPr lang="ru-RU" sz="2400" dirty="0"/>
          </a:p>
        </p:txBody>
      </p:sp>
      <p:sp>
        <p:nvSpPr>
          <p:cNvPr id="3" name="Объект 2"/>
          <p:cNvSpPr>
            <a:spLocks noGrp="1"/>
          </p:cNvSpPr>
          <p:nvPr>
            <p:ph idx="1"/>
          </p:nvPr>
        </p:nvSpPr>
        <p:spPr>
          <a:xfrm>
            <a:off x="646111" y="1456266"/>
            <a:ext cx="10828867" cy="4944534"/>
          </a:xfrm>
        </p:spPr>
        <p:txBody>
          <a:bodyPr>
            <a:normAutofit/>
          </a:bodyPr>
          <a:lstStyle/>
          <a:p>
            <a:pPr marL="0" indent="0">
              <a:buNone/>
            </a:pPr>
            <a:r>
              <a:rPr lang="ru-RU" dirty="0" smtClean="0"/>
              <a:t>Потерпевший не </a:t>
            </a:r>
            <a:r>
              <a:rPr lang="ru-RU" dirty="0"/>
              <a:t>является, по мнению Европейского Суда, субъектом «права на месть» и, соответственно, в уголовном процессе он не действует на стороне обвинения, а реализует собственные интересы. </a:t>
            </a:r>
            <a:endParaRPr lang="ru-RU" dirty="0" smtClean="0"/>
          </a:p>
          <a:p>
            <a:pPr marL="0" indent="0">
              <a:buNone/>
            </a:pPr>
            <a:r>
              <a:rPr lang="ru-RU" dirty="0" smtClean="0"/>
              <a:t>На </a:t>
            </a:r>
            <a:r>
              <a:rPr lang="ru-RU" dirty="0"/>
              <a:t>этой основе Европейский Суд отметил, что гражданского истца (потерпевшего)  нельзя считать ни оппонентом стороны обвинения, ни ее союзником, учитывая тот факт, что их соответствующие роли и цели абсолютны различны.  </a:t>
            </a:r>
            <a:endParaRPr lang="ru-RU" dirty="0" smtClean="0"/>
          </a:p>
          <a:p>
            <a:pPr marL="0" indent="0">
              <a:buNone/>
            </a:pPr>
            <a:r>
              <a:rPr lang="ru-RU" dirty="0" smtClean="0"/>
              <a:t>Однако </a:t>
            </a:r>
            <a:r>
              <a:rPr lang="ru-RU" dirty="0"/>
              <a:t>он является </a:t>
            </a:r>
            <a:r>
              <a:rPr lang="ru-RU" b="1" i="1" dirty="0">
                <a:solidFill>
                  <a:schemeClr val="accent3">
                    <a:lumMod val="60000"/>
                    <a:lumOff val="40000"/>
                  </a:schemeClr>
                </a:solidFill>
              </a:rPr>
              <a:t>самостоятельной стороной </a:t>
            </a:r>
            <a:r>
              <a:rPr lang="ru-RU" dirty="0"/>
              <a:t>в процессе и ему принадлежат, как минимум, все права, имеющиеся у стороны в гражданском процессе. В частности, его право на справедливое судебное разбирательство, гарантированное пунктом 1 статьи 6 Конвенции, включает право представлять любые замечания, которые он считает относящимися к их делу, с тем, чтобы суд был обязан выслушать их и мог принять решение с их учетом. Таким образом, Суд не считает, что потерпевший действует на стороне обвинения и, соответственно, его права не могут поглощаться полномочиями прокурора. </a:t>
            </a:r>
          </a:p>
        </p:txBody>
      </p:sp>
    </p:spTree>
    <p:extLst>
      <p:ext uri="{BB962C8B-B14F-4D97-AF65-F5344CB8AC3E}">
        <p14:creationId xmlns:p14="http://schemas.microsoft.com/office/powerpoint/2010/main" val="1345020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683222" cy="978149"/>
          </a:xfrm>
        </p:spPr>
        <p:txBody>
          <a:bodyPr/>
          <a:lstStyle/>
          <a:p>
            <a:r>
              <a:rPr lang="ru-RU" sz="2400" dirty="0" smtClean="0"/>
              <a:t>Лица, </a:t>
            </a:r>
            <a:r>
              <a:rPr lang="ru-RU" sz="2400" dirty="0"/>
              <a:t>по отношению к которым статья 6 Конвенции или ее отдельные положения применяются по </a:t>
            </a:r>
            <a:r>
              <a:rPr lang="ru-RU" sz="2400" dirty="0" smtClean="0"/>
              <a:t>аналогии:</a:t>
            </a:r>
            <a:endParaRPr lang="ru-RU" sz="2400" dirty="0"/>
          </a:p>
        </p:txBody>
      </p:sp>
      <p:sp>
        <p:nvSpPr>
          <p:cNvPr id="3" name="Объект 2"/>
          <p:cNvSpPr>
            <a:spLocks noGrp="1"/>
          </p:cNvSpPr>
          <p:nvPr>
            <p:ph idx="1"/>
          </p:nvPr>
        </p:nvSpPr>
        <p:spPr>
          <a:xfrm>
            <a:off x="584200" y="1532468"/>
            <a:ext cx="10938933" cy="4715932"/>
          </a:xfrm>
        </p:spPr>
        <p:txBody>
          <a:bodyPr>
            <a:normAutofit fontScale="92500" lnSpcReduction="20000"/>
          </a:bodyPr>
          <a:lstStyle/>
          <a:p>
            <a:r>
              <a:rPr lang="ru-RU" dirty="0" smtClean="0"/>
              <a:t>случаи </a:t>
            </a:r>
            <a:r>
              <a:rPr lang="ru-RU" dirty="0"/>
              <a:t>временного лишения лица свободы (например, при применении меры пресечения или при применении принудительных мер медицинского характера в отношении душевнобольных</a:t>
            </a:r>
            <a:r>
              <a:rPr lang="ru-RU" dirty="0" smtClean="0"/>
              <a:t>)</a:t>
            </a:r>
          </a:p>
          <a:p>
            <a:pPr marL="0" indent="0">
              <a:buNone/>
            </a:pPr>
            <a:r>
              <a:rPr lang="ru-RU" dirty="0" smtClean="0"/>
              <a:t>Существенно</a:t>
            </a:r>
            <a:r>
              <a:rPr lang="ru-RU" dirty="0"/>
              <a:t>, чтобы лицу, в отношении которого рассматривается вопрос о лишении его свободы, были бы предоставлены «фундаментальные гарантии процедуры, применяемой при рассмотрении вопроса о лишении свободы</a:t>
            </a:r>
            <a:r>
              <a:rPr lang="ru-RU" dirty="0" smtClean="0"/>
              <a:t>»</a:t>
            </a:r>
          </a:p>
          <a:p>
            <a:r>
              <a:rPr lang="ru-RU" dirty="0"/>
              <a:t>в  целях защиты права на уважение частной и семейной жизни (ст. 8 Конвенции) необходимо осуществление судебного контроля за ограничениями таких прав (дача разрешения на обыск, на прослушивание телефонных переговоров), за некоторыми операциями полиции.  </a:t>
            </a:r>
            <a:endParaRPr lang="ru-RU" dirty="0" smtClean="0"/>
          </a:p>
          <a:p>
            <a:pPr marL="0" indent="0">
              <a:buNone/>
            </a:pPr>
            <a:r>
              <a:rPr lang="ru-RU" dirty="0" smtClean="0"/>
              <a:t>Такой </a:t>
            </a:r>
            <a:r>
              <a:rPr lang="ru-RU" dirty="0"/>
              <a:t>судебный контроль при этом, как правило, не может (в силу необходимости соблюдения секретности соответствующих мероприятий) осуществляться по правилам, предусмотренным в ст. 6 </a:t>
            </a:r>
            <a:r>
              <a:rPr lang="ru-RU" dirty="0" smtClean="0"/>
              <a:t>Конвенции. В </a:t>
            </a:r>
            <a:r>
              <a:rPr lang="ru-RU" dirty="0"/>
              <a:t>то же время, </a:t>
            </a:r>
            <a:r>
              <a:rPr lang="ru-RU" dirty="0" smtClean="0"/>
              <a:t>суды</a:t>
            </a:r>
            <a:r>
              <a:rPr lang="ru-RU" dirty="0"/>
              <a:t>, принимая соответствующие решения, обязаны исходить из необходимости защиты прав, предусмотренных Конвенцией (в том числе права на уважение частной и семейной жизни), недопустимости их произвольного ограничения. Поэтому такие решения должны быть мотивированными, основанными на изучении судьей материалов, подтверждающих необходимость ограничения прав, предусмотренных Конвенцией. </a:t>
            </a:r>
          </a:p>
        </p:txBody>
      </p:sp>
    </p:spTree>
    <p:extLst>
      <p:ext uri="{BB962C8B-B14F-4D97-AF65-F5344CB8AC3E}">
        <p14:creationId xmlns:p14="http://schemas.microsoft.com/office/powerpoint/2010/main" val="705322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46111" y="452718"/>
            <a:ext cx="11054822" cy="1400530"/>
          </a:xfrm>
        </p:spPr>
        <p:txBody>
          <a:bodyPr/>
          <a:lstStyle/>
          <a:p>
            <a:r>
              <a:rPr lang="ru-RU" dirty="0" smtClean="0"/>
              <a:t>Элементы права на справедливое судебное разбирательство:</a:t>
            </a:r>
            <a:endParaRPr lang="ru-RU" dirty="0"/>
          </a:p>
        </p:txBody>
      </p:sp>
      <p:sp>
        <p:nvSpPr>
          <p:cNvPr id="4" name="Объект 3"/>
          <p:cNvSpPr>
            <a:spLocks noGrp="1"/>
          </p:cNvSpPr>
          <p:nvPr>
            <p:ph idx="1"/>
          </p:nvPr>
        </p:nvSpPr>
        <p:spPr>
          <a:xfrm>
            <a:off x="508000" y="2052918"/>
            <a:ext cx="11345333" cy="4195481"/>
          </a:xfrm>
        </p:spPr>
        <p:txBody>
          <a:bodyPr>
            <a:normAutofit fontScale="70000" lnSpcReduction="20000"/>
          </a:bodyPr>
          <a:lstStyle/>
          <a:p>
            <a:pPr marL="457200" indent="-457200">
              <a:buAutoNum type="arabicPeriod"/>
            </a:pPr>
            <a:r>
              <a:rPr lang="ru-RU" dirty="0" smtClean="0"/>
              <a:t>Право </a:t>
            </a:r>
            <a:r>
              <a:rPr lang="ru-RU" dirty="0"/>
              <a:t>на </a:t>
            </a:r>
            <a:r>
              <a:rPr lang="ru-RU" dirty="0" smtClean="0"/>
              <a:t>доступ </a:t>
            </a:r>
            <a:r>
              <a:rPr lang="ru-RU" dirty="0"/>
              <a:t>к правосудию, т. е  право инициировать судебное </a:t>
            </a:r>
            <a:r>
              <a:rPr lang="ru-RU" dirty="0" smtClean="0"/>
              <a:t>производство. «</a:t>
            </a:r>
            <a:r>
              <a:rPr lang="ru-RU" dirty="0" err="1"/>
              <a:t>Голдер</a:t>
            </a:r>
            <a:r>
              <a:rPr lang="ru-RU" dirty="0"/>
              <a:t> против Соединенного Королевства</a:t>
            </a:r>
            <a:r>
              <a:rPr lang="ru-RU" dirty="0" smtClean="0"/>
              <a:t>»</a:t>
            </a:r>
          </a:p>
          <a:p>
            <a:pPr marL="0" indent="0">
              <a:buNone/>
            </a:pPr>
            <a:r>
              <a:rPr lang="ru-RU" dirty="0" smtClean="0"/>
              <a:t>Такое </a:t>
            </a:r>
            <a:r>
              <a:rPr lang="ru-RU" dirty="0"/>
              <a:t>право должно иметь не формальный и иллюзорный характер, а реальный и исполнимый. </a:t>
            </a:r>
            <a:r>
              <a:rPr lang="ru-RU" dirty="0" smtClean="0"/>
              <a:t>«</a:t>
            </a:r>
            <a:r>
              <a:rPr lang="ru-RU" dirty="0" err="1"/>
              <a:t>Эйри</a:t>
            </a:r>
            <a:r>
              <a:rPr lang="ru-RU" dirty="0"/>
              <a:t> против Ирландии» </a:t>
            </a:r>
            <a:endParaRPr lang="ru-RU" dirty="0" smtClean="0"/>
          </a:p>
          <a:p>
            <a:pPr marL="0" indent="0">
              <a:buNone/>
            </a:pPr>
            <a:r>
              <a:rPr lang="ru-RU" dirty="0"/>
              <a:t>«</a:t>
            </a:r>
            <a:r>
              <a:rPr lang="ru-RU" dirty="0" err="1"/>
              <a:t>Кэмпбелл</a:t>
            </a:r>
            <a:r>
              <a:rPr lang="ru-RU" dirty="0"/>
              <a:t> и </a:t>
            </a:r>
            <a:r>
              <a:rPr lang="ru-RU" dirty="0" err="1"/>
              <a:t>Фелл</a:t>
            </a:r>
            <a:r>
              <a:rPr lang="ru-RU" dirty="0"/>
              <a:t> против Соединенного Королевства»  Суд пришел к выводу о том, что  право заявителей на доступ к правосудию было нарушено в связи с тем, что у них отсутствовала возможность общения с защитником </a:t>
            </a:r>
            <a:r>
              <a:rPr lang="ru-RU" dirty="0" smtClean="0"/>
              <a:t>наедине.</a:t>
            </a:r>
          </a:p>
          <a:p>
            <a:pPr marL="0" indent="0">
              <a:buNone/>
            </a:pPr>
            <a:r>
              <a:rPr lang="ru-RU" dirty="0"/>
              <a:t>«</a:t>
            </a:r>
            <a:r>
              <a:rPr lang="ru-RU" dirty="0" err="1"/>
              <a:t>Белилос</a:t>
            </a:r>
            <a:r>
              <a:rPr lang="ru-RU" dirty="0"/>
              <a:t> против Швейцарии» ЕСПЧ указал, что право на доступ к правосудию предполагает право на судебное разрешение спора с учетом, как вопросов факта, так и вопросов права</a:t>
            </a:r>
            <a:r>
              <a:rPr lang="ru-RU" dirty="0" smtClean="0"/>
              <a:t>.</a:t>
            </a:r>
          </a:p>
          <a:p>
            <a:pPr marL="0" indent="0">
              <a:buNone/>
            </a:pPr>
            <a:r>
              <a:rPr lang="ru-RU" dirty="0" smtClean="0"/>
              <a:t>Возможность </a:t>
            </a:r>
            <a:r>
              <a:rPr lang="ru-RU" dirty="0"/>
              <a:t>обращения в суд не исчерпывает полностью содержания права на доступ к правосудию. По делу «Дубинская против Российской Федерации», Суд подчеркнул, что «право на обращение в суд включает в себя не только право инициировать судебное разбирательство, но и право на «разрешение» спора </a:t>
            </a:r>
            <a:r>
              <a:rPr lang="ru-RU" dirty="0" smtClean="0"/>
              <a:t>судом, а также  </a:t>
            </a:r>
            <a:r>
              <a:rPr lang="ru-RU" dirty="0"/>
              <a:t>право получать информацию о ходе судебного разбирательства и быть ознакомленным с судебными решениями, вынесенными по делу.</a:t>
            </a:r>
          </a:p>
          <a:p>
            <a:pPr marL="0" indent="0">
              <a:buNone/>
            </a:pPr>
            <a:r>
              <a:rPr lang="ru-RU" dirty="0" smtClean="0"/>
              <a:t>Отказ от права на доступ к правосудию и упрощенные процедуры в уголовном процессе «</a:t>
            </a:r>
            <a:r>
              <a:rPr lang="ru-RU" dirty="0" err="1" smtClean="0"/>
              <a:t>Девеер</a:t>
            </a:r>
            <a:r>
              <a:rPr lang="ru-RU" dirty="0" smtClean="0"/>
              <a:t> </a:t>
            </a:r>
            <a:r>
              <a:rPr lang="ru-RU" dirty="0"/>
              <a:t>против Бельгии» и «Нацвлишвили и </a:t>
            </a:r>
            <a:r>
              <a:rPr lang="ru-RU" dirty="0" err="1"/>
              <a:t>Тогонидзе</a:t>
            </a:r>
            <a:r>
              <a:rPr lang="ru-RU" dirty="0"/>
              <a:t> против </a:t>
            </a:r>
            <a:r>
              <a:rPr lang="ru-RU" dirty="0" smtClean="0"/>
              <a:t>Грузии».</a:t>
            </a:r>
          </a:p>
          <a:p>
            <a:pPr marL="0" indent="0">
              <a:buNone/>
            </a:pPr>
            <a:r>
              <a:rPr lang="ru-RU" dirty="0" smtClean="0"/>
              <a:t>Любое </a:t>
            </a:r>
            <a:r>
              <a:rPr lang="ru-RU" dirty="0"/>
              <a:t>ограничение права на доступ в суд должно преследовать разумную цель и быть разумно пропорционально этой цели.</a:t>
            </a:r>
          </a:p>
          <a:p>
            <a:pPr marL="0" indent="0">
              <a:buNone/>
            </a:pPr>
            <a:endParaRPr lang="ru-RU" dirty="0"/>
          </a:p>
        </p:txBody>
      </p:sp>
    </p:spTree>
    <p:extLst>
      <p:ext uri="{BB962C8B-B14F-4D97-AF65-F5344CB8AC3E}">
        <p14:creationId xmlns:p14="http://schemas.microsoft.com/office/powerpoint/2010/main" val="215052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995556" cy="6100482"/>
          </a:xfrm>
        </p:spPr>
        <p:txBody>
          <a:bodyPr/>
          <a:lstStyle/>
          <a:p>
            <a:r>
              <a:rPr lang="ru-RU" dirty="0"/>
              <a:t>2. Каждый обвиняемый в совершении уголовного преступления считается невиновным, до тех пор, пока его виновность не будет установлена законным порядком.</a:t>
            </a:r>
            <a:br>
              <a:rPr lang="ru-RU" dirty="0"/>
            </a:br>
            <a:endParaRPr lang="ru-RU" dirty="0"/>
          </a:p>
        </p:txBody>
      </p:sp>
    </p:spTree>
    <p:extLst>
      <p:ext uri="{BB962C8B-B14F-4D97-AF65-F5344CB8AC3E}">
        <p14:creationId xmlns:p14="http://schemas.microsoft.com/office/powerpoint/2010/main" val="3869924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393489" cy="6151282"/>
          </a:xfrm>
        </p:spPr>
        <p:txBody>
          <a:bodyPr/>
          <a:lstStyle/>
          <a:p>
            <a:r>
              <a:rPr lang="ru-RU" dirty="0"/>
              <a:t>3</a:t>
            </a:r>
            <a:r>
              <a:rPr lang="ru-RU" sz="2400" dirty="0"/>
              <a:t>. Каждый обвиняемый в совершении уголовного преступления имеет как минимум следующие права:</a:t>
            </a:r>
            <a:br>
              <a:rPr lang="ru-RU" sz="2400" dirty="0"/>
            </a:br>
            <a:r>
              <a:rPr lang="ru-RU" sz="2400" dirty="0"/>
              <a:t>a) быть незамедлительно и подробно уведомленным на понятном ему языке о характере и основании предъявленного ему обвинения;</a:t>
            </a:r>
            <a:br>
              <a:rPr lang="ru-RU" sz="2400" dirty="0"/>
            </a:br>
            <a:r>
              <a:rPr lang="ru-RU" sz="2400" dirty="0"/>
              <a:t>b) иметь достаточное время и возможности для подготовки своей защиты;</a:t>
            </a:r>
            <a:br>
              <a:rPr lang="ru-RU" sz="2400" dirty="0"/>
            </a:br>
            <a:r>
              <a:rPr lang="ru-RU" sz="2400" dirty="0"/>
              <a:t>c) защищать себя лично или через посредство выбранного им самим защитника или, при недостатке у него средств для оплаты услуг защитника, пользоваться услугами назначенного ему защитника бесплатно, когда того требуют интересы правосудия;</a:t>
            </a:r>
            <a:br>
              <a:rPr lang="ru-RU" sz="2400" dirty="0"/>
            </a:br>
            <a:r>
              <a:rPr lang="ru-RU" sz="2400" dirty="0"/>
              <a:t>d) допрашивать показывающих против него свидетелей или иметь право на то, чтобы эти свидетели были допрошены, и иметь право на вызов и допрос свидетелей в его пользу на тех же условиях, что и для свидетелей, показывающих против него;</a:t>
            </a:r>
            <a:br>
              <a:rPr lang="ru-RU" sz="2400" dirty="0"/>
            </a:br>
            <a:r>
              <a:rPr lang="ru-RU" sz="2400" dirty="0"/>
              <a:t>e) пользоваться бесплатной помощью переводчика, если он не понимает языка, используемого в суде, или не говорит на этом языке.</a:t>
            </a:r>
            <a:br>
              <a:rPr lang="ru-RU" sz="2400" dirty="0"/>
            </a:br>
            <a:endParaRPr lang="ru-RU" sz="2400" dirty="0"/>
          </a:p>
        </p:txBody>
      </p:sp>
    </p:spTree>
    <p:extLst>
      <p:ext uri="{BB962C8B-B14F-4D97-AF65-F5344CB8AC3E}">
        <p14:creationId xmlns:p14="http://schemas.microsoft.com/office/powerpoint/2010/main" val="223567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224156" cy="986615"/>
          </a:xfrm>
        </p:spPr>
        <p:txBody>
          <a:bodyPr/>
          <a:lstStyle/>
          <a:p>
            <a:r>
              <a:rPr lang="ru-RU" sz="2800" dirty="0" smtClean="0"/>
              <a:t>Основные </a:t>
            </a:r>
            <a:r>
              <a:rPr lang="ru-RU" sz="2800" dirty="0"/>
              <a:t>черты подхода ЕСПЧ к трактовке права на справедливое судебное разбирательство.</a:t>
            </a:r>
          </a:p>
        </p:txBody>
      </p:sp>
      <p:sp>
        <p:nvSpPr>
          <p:cNvPr id="3" name="Объект 2"/>
          <p:cNvSpPr>
            <a:spLocks noGrp="1"/>
          </p:cNvSpPr>
          <p:nvPr>
            <p:ph idx="1"/>
          </p:nvPr>
        </p:nvSpPr>
        <p:spPr>
          <a:xfrm>
            <a:off x="516468" y="1439334"/>
            <a:ext cx="10998200" cy="4809066"/>
          </a:xfrm>
        </p:spPr>
        <p:txBody>
          <a:bodyPr>
            <a:normAutofit fontScale="92500" lnSpcReduction="10000"/>
          </a:bodyPr>
          <a:lstStyle/>
          <a:p>
            <a:pPr marL="0" indent="0">
              <a:buNone/>
            </a:pPr>
            <a:r>
              <a:rPr lang="ru-RU" dirty="0" smtClean="0"/>
              <a:t>1. Право </a:t>
            </a:r>
            <a:r>
              <a:rPr lang="ru-RU" dirty="0"/>
              <a:t>на справедливое судебное разбирательство </a:t>
            </a:r>
            <a:r>
              <a:rPr lang="ru-RU" dirty="0" smtClean="0"/>
              <a:t> - это исключительно право </a:t>
            </a:r>
            <a:r>
              <a:rPr lang="ru-RU" dirty="0"/>
              <a:t>на должную (справедливую) правовую </a:t>
            </a:r>
            <a:r>
              <a:rPr lang="ru-RU" dirty="0" smtClean="0"/>
              <a:t>процедуру (но </a:t>
            </a:r>
            <a:r>
              <a:rPr lang="ru-RU" dirty="0"/>
              <a:t>не </a:t>
            </a:r>
            <a:r>
              <a:rPr lang="ru-RU" dirty="0" smtClean="0"/>
              <a:t>право </a:t>
            </a:r>
            <a:r>
              <a:rPr lang="ru-RU" dirty="0"/>
              <a:t>на получение благоприятного судебного </a:t>
            </a:r>
            <a:r>
              <a:rPr lang="ru-RU" dirty="0" smtClean="0"/>
              <a:t>решения).</a:t>
            </a:r>
          </a:p>
          <a:p>
            <a:pPr marL="0" indent="0">
              <a:buNone/>
            </a:pPr>
            <a:r>
              <a:rPr lang="ru-RU" dirty="0" smtClean="0"/>
              <a:t>Постановление </a:t>
            </a:r>
            <a:r>
              <a:rPr lang="ru-RU" dirty="0"/>
              <a:t>по делу «Марченко против Российской Федерации</a:t>
            </a:r>
            <a:r>
              <a:rPr lang="ru-RU" dirty="0" smtClean="0"/>
              <a:t>» :</a:t>
            </a:r>
            <a:endParaRPr lang="ru-RU" dirty="0"/>
          </a:p>
          <a:p>
            <a:pPr marL="0" indent="0">
              <a:buNone/>
            </a:pPr>
            <a:r>
              <a:rPr lang="ru-RU" dirty="0"/>
              <a:t>«Европейский Суд напоминает, что он не является вышестоящей инстанцией в отношении национальных судов и что по общему правилу именно национальные суды должны заниматься оценкой представленных доказательств. Задача Европейского Суда в соответствии с Конвенцией состоит в том, чтобы установить, было ли судебное разбирательство в целом справедливым…  Принимая во внимание имеющиеся в его распоряжении материалы дела, представленные заявителем, Европейский Суд отмечает, что в рамках судебного разбирательства по гражданскому делу заявитель имел возможность представлять необходимые доводы в защиту своих интересов, а суды Российской Федерации должным образом рассматривали их. Требования заявителя рассматривались судами двух инстанций и были отклонены как необоснованные. Решения судов Российской Федерации не содержат признаков того, что они являются необоснованными и произвольными» </a:t>
            </a:r>
          </a:p>
        </p:txBody>
      </p:sp>
    </p:spTree>
    <p:extLst>
      <p:ext uri="{BB962C8B-B14F-4D97-AF65-F5344CB8AC3E}">
        <p14:creationId xmlns:p14="http://schemas.microsoft.com/office/powerpoint/2010/main" val="234195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844089" cy="1122082"/>
          </a:xfrm>
        </p:spPr>
        <p:txBody>
          <a:bodyPr/>
          <a:lstStyle/>
          <a:p>
            <a:r>
              <a:rPr lang="ru-RU" sz="2800" dirty="0">
                <a:solidFill>
                  <a:srgbClr val="EBEBEB"/>
                </a:solidFill>
              </a:rPr>
              <a:t>Основные черты подхода ЕСПЧ к трактовке права на справедливое судебное </a:t>
            </a:r>
            <a:r>
              <a:rPr lang="ru-RU" sz="2800" dirty="0" smtClean="0">
                <a:solidFill>
                  <a:srgbClr val="EBEBEB"/>
                </a:solidFill>
              </a:rPr>
              <a:t>разбирательство:</a:t>
            </a:r>
            <a:endParaRPr lang="ru-RU" dirty="0"/>
          </a:p>
        </p:txBody>
      </p:sp>
      <p:sp>
        <p:nvSpPr>
          <p:cNvPr id="3" name="Объект 2"/>
          <p:cNvSpPr>
            <a:spLocks noGrp="1"/>
          </p:cNvSpPr>
          <p:nvPr>
            <p:ph idx="1"/>
          </p:nvPr>
        </p:nvSpPr>
        <p:spPr>
          <a:xfrm>
            <a:off x="567267" y="1786468"/>
            <a:ext cx="11032067" cy="4233332"/>
          </a:xfrm>
        </p:spPr>
        <p:txBody>
          <a:bodyPr>
            <a:normAutofit/>
          </a:bodyPr>
          <a:lstStyle/>
          <a:p>
            <a:pPr marL="0" indent="0">
              <a:buNone/>
            </a:pPr>
            <a:r>
              <a:rPr lang="ru-RU" sz="2400" dirty="0"/>
              <a:t>2. Европейский Суд по правам человека регулярно подчеркивает необходимость обеспечения не иллюзорных, а реальных прав, в том числе и применительно к праву на справедливое судебное разбирательство. Соответственно, им исследуются не теоретически существовавшие возможности или общие правила, а то, как они преломились в конкретной ситуации, по делу конкретного заявителя, с точки зрения того, имел ли он в сложившейся ситуации реальную возможность на обеспечение справедливого судебного разбирательства, и носило ли конкретное судебное разбирательство справедливый характер.</a:t>
            </a:r>
          </a:p>
        </p:txBody>
      </p:sp>
    </p:spTree>
    <p:extLst>
      <p:ext uri="{BB962C8B-B14F-4D97-AF65-F5344CB8AC3E}">
        <p14:creationId xmlns:p14="http://schemas.microsoft.com/office/powerpoint/2010/main" val="2894501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224156" cy="986615"/>
          </a:xfrm>
        </p:spPr>
        <p:txBody>
          <a:bodyPr/>
          <a:lstStyle/>
          <a:p>
            <a:r>
              <a:rPr lang="ru-RU" sz="2800" dirty="0" smtClean="0"/>
              <a:t>Основные </a:t>
            </a:r>
            <a:r>
              <a:rPr lang="ru-RU" sz="2800" dirty="0"/>
              <a:t>черты подхода ЕСПЧ к трактовке права на справедливое судебное разбирательство.</a:t>
            </a:r>
          </a:p>
        </p:txBody>
      </p:sp>
      <p:sp>
        <p:nvSpPr>
          <p:cNvPr id="3" name="Объект 2"/>
          <p:cNvSpPr>
            <a:spLocks noGrp="1"/>
          </p:cNvSpPr>
          <p:nvPr>
            <p:ph idx="1"/>
          </p:nvPr>
        </p:nvSpPr>
        <p:spPr>
          <a:xfrm>
            <a:off x="516468" y="1439334"/>
            <a:ext cx="10998200" cy="4809066"/>
          </a:xfrm>
        </p:spPr>
        <p:txBody>
          <a:bodyPr>
            <a:normAutofit/>
          </a:bodyPr>
          <a:lstStyle/>
          <a:p>
            <a:pPr marL="0" indent="0">
              <a:buNone/>
            </a:pPr>
            <a:r>
              <a:rPr lang="ru-RU" dirty="0" smtClean="0"/>
              <a:t>3. Отсутствие возможности ограничения права на справедливое судебное разбирательство.</a:t>
            </a:r>
          </a:p>
          <a:p>
            <a:pPr marL="0" indent="0">
              <a:buNone/>
            </a:pPr>
            <a:r>
              <a:rPr lang="ru-RU" dirty="0"/>
              <a:t>Постановление ЕСПЧ по делу «</a:t>
            </a:r>
            <a:r>
              <a:rPr lang="ru-RU" dirty="0" err="1"/>
              <a:t>Делькур</a:t>
            </a:r>
            <a:r>
              <a:rPr lang="ru-RU" dirty="0"/>
              <a:t> (</a:t>
            </a:r>
            <a:r>
              <a:rPr lang="ru-RU" dirty="0" err="1"/>
              <a:t>Delcourt</a:t>
            </a:r>
            <a:r>
              <a:rPr lang="ru-RU" dirty="0"/>
              <a:t>) против Бельгии</a:t>
            </a:r>
            <a:r>
              <a:rPr lang="ru-RU" dirty="0" smtClean="0"/>
              <a:t>»:</a:t>
            </a:r>
          </a:p>
          <a:p>
            <a:pPr marL="0" indent="0">
              <a:buNone/>
            </a:pPr>
            <a:r>
              <a:rPr lang="ru-RU" dirty="0" smtClean="0"/>
              <a:t> </a:t>
            </a:r>
            <a:r>
              <a:rPr lang="ru-RU" dirty="0"/>
              <a:t>«В</a:t>
            </a:r>
            <a:r>
              <a:rPr lang="ru-RU" dirty="0" smtClean="0"/>
              <a:t> </a:t>
            </a:r>
            <a:r>
              <a:rPr lang="ru-RU" dirty="0"/>
              <a:t>демократическом обществе, по смыслу Конвенции, право на справедливое судебное отправление правосудия занимает столь видное место, что ограничительное толкование п.1 ст. 6 не соответствовало бы цели и объекту этой нормы».  </a:t>
            </a:r>
            <a:endParaRPr lang="ru-RU" dirty="0" smtClean="0"/>
          </a:p>
          <a:p>
            <a:pPr marL="0" indent="0">
              <a:buNone/>
            </a:pPr>
            <a:r>
              <a:rPr lang="ru-RU" dirty="0"/>
              <a:t>Постановление ЕСПЧ по делу «Раманаускас (</a:t>
            </a:r>
            <a:r>
              <a:rPr lang="ru-RU" dirty="0" err="1"/>
              <a:t>Ramanauskas</a:t>
            </a:r>
            <a:r>
              <a:rPr lang="ru-RU" dirty="0"/>
              <a:t>) против Литвы» от 05 февраля 2008 г</a:t>
            </a:r>
            <a:r>
              <a:rPr lang="ru-RU" dirty="0" smtClean="0"/>
              <a:t>.:</a:t>
            </a:r>
            <a:endParaRPr lang="ru-RU" dirty="0"/>
          </a:p>
          <a:p>
            <a:pPr marL="0" indent="0">
              <a:buNone/>
            </a:pPr>
            <a:r>
              <a:rPr lang="ru-RU" dirty="0" smtClean="0"/>
              <a:t>Это </a:t>
            </a:r>
            <a:r>
              <a:rPr lang="ru-RU" dirty="0"/>
              <a:t>право не может быть принесено в жертву из соображений удобства,  и оно подлежит применению по всем уголовным делам, как очевидным, так и самым сложным, без каких бы то ни было изъятий (в том числе и по делам в отношении организованной преступности). </a:t>
            </a:r>
          </a:p>
        </p:txBody>
      </p:sp>
    </p:spTree>
    <p:extLst>
      <p:ext uri="{BB962C8B-B14F-4D97-AF65-F5344CB8AC3E}">
        <p14:creationId xmlns:p14="http://schemas.microsoft.com/office/powerpoint/2010/main" val="221464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224156" cy="986615"/>
          </a:xfrm>
        </p:spPr>
        <p:txBody>
          <a:bodyPr/>
          <a:lstStyle/>
          <a:p>
            <a:r>
              <a:rPr lang="ru-RU" sz="2800" dirty="0" smtClean="0"/>
              <a:t>Основные </a:t>
            </a:r>
            <a:r>
              <a:rPr lang="ru-RU" sz="2800" dirty="0"/>
              <a:t>черты подхода ЕСПЧ к трактовке права на справедливое судебное разбирательство.</a:t>
            </a:r>
          </a:p>
        </p:txBody>
      </p:sp>
      <p:sp>
        <p:nvSpPr>
          <p:cNvPr id="3" name="Объект 2"/>
          <p:cNvSpPr>
            <a:spLocks noGrp="1"/>
          </p:cNvSpPr>
          <p:nvPr>
            <p:ph idx="1"/>
          </p:nvPr>
        </p:nvSpPr>
        <p:spPr>
          <a:xfrm>
            <a:off x="516468" y="1439333"/>
            <a:ext cx="10998200" cy="5173133"/>
          </a:xfrm>
        </p:spPr>
        <p:txBody>
          <a:bodyPr>
            <a:normAutofit fontScale="92500" lnSpcReduction="20000"/>
          </a:bodyPr>
          <a:lstStyle/>
          <a:p>
            <a:pPr marL="0" indent="0">
              <a:buNone/>
            </a:pPr>
            <a:r>
              <a:rPr lang="ru-RU" dirty="0"/>
              <a:t>4. </a:t>
            </a:r>
            <a:r>
              <a:rPr lang="ru-RU" dirty="0" smtClean="0"/>
              <a:t>При </a:t>
            </a:r>
            <a:r>
              <a:rPr lang="ru-RU" dirty="0"/>
              <a:t>разрешении конкретного дела </a:t>
            </a:r>
            <a:r>
              <a:rPr lang="ru-RU" dirty="0" smtClean="0"/>
              <a:t>ЕСПЧ считает </a:t>
            </a:r>
            <a:r>
              <a:rPr lang="ru-RU" dirty="0"/>
              <a:t>главным не наличие полной реализации каждого (или всех по отдельности) аспектов </a:t>
            </a:r>
            <a:r>
              <a:rPr lang="ru-RU" dirty="0" smtClean="0"/>
              <a:t>(элементов)справедливости </a:t>
            </a:r>
            <a:r>
              <a:rPr lang="ru-RU" dirty="0"/>
              <a:t>судебного разбирательства, а то, имеет ли судебное разбирательство в целом характер справедливого. Поэтому: </a:t>
            </a:r>
          </a:p>
          <a:p>
            <a:pPr marL="457200" indent="-457200">
              <a:buAutoNum type="arabicParenR"/>
            </a:pPr>
            <a:r>
              <a:rPr lang="ru-RU" dirty="0" smtClean="0"/>
              <a:t>Положения </a:t>
            </a:r>
            <a:r>
              <a:rPr lang="ru-RU" dirty="0"/>
              <a:t>ч.2 и ч.3 ст. 6 Конвенции, по мнению ЕСПЧ, являются отдельными аспектами права на справедливое судебное разбирательство, которые должны рассматриваться не изолировано, а в комплексе с положениями ч. 1 той же статьи: с позиции того, имело ли судебное разбирательство в целом, с учетом всех его элементов, справедливый характер</a:t>
            </a:r>
            <a:r>
              <a:rPr lang="ru-RU" dirty="0" smtClean="0"/>
              <a:t>.</a:t>
            </a:r>
          </a:p>
          <a:p>
            <a:pPr marL="457200" indent="-457200">
              <a:buAutoNum type="arabicParenR"/>
            </a:pPr>
            <a:r>
              <a:rPr lang="ru-RU" dirty="0" smtClean="0"/>
              <a:t>Не </a:t>
            </a:r>
            <a:r>
              <a:rPr lang="ru-RU" dirty="0"/>
              <a:t>всегда возможно четко определить, к нарушению каких именно характеристик справедливого правосудия привели те или иные «промахи» государства. Так, оказание государством воздействия на суд, рассматривающий дело по существу, одновременно приводит к нарушению независимости суда и беспристрастности судей , а в некоторых обстоятельствах становится и нарушением равенства сторон. </a:t>
            </a:r>
            <a:endParaRPr lang="ru-RU" dirty="0" smtClean="0"/>
          </a:p>
          <a:p>
            <a:pPr marL="449263" indent="0">
              <a:buNone/>
            </a:pPr>
            <a:r>
              <a:rPr lang="ru-RU" dirty="0" smtClean="0"/>
              <a:t>И наоборот: Суд </a:t>
            </a:r>
            <a:r>
              <a:rPr lang="ru-RU" dirty="0"/>
              <a:t>считает, что в некоторых ситуациях не будет являться несправедливым судебное разбирательство, в ходе которого было ограничено право обвиняемого допрашивать показывающих против него свидетелей (в случае допроса анонимных свидетелей), если это продиктовано интересами защиты права на жизнь таких свидетелей, а ограничение прав обвиняемого было в достаточной степени компенсировано</a:t>
            </a:r>
          </a:p>
          <a:p>
            <a:pPr marL="0" indent="0">
              <a:buNone/>
            </a:pPr>
            <a:endParaRPr lang="ru-RU" dirty="0"/>
          </a:p>
        </p:txBody>
      </p:sp>
    </p:spTree>
    <p:extLst>
      <p:ext uri="{BB962C8B-B14F-4D97-AF65-F5344CB8AC3E}">
        <p14:creationId xmlns:p14="http://schemas.microsoft.com/office/powerpoint/2010/main" val="104753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1224156" cy="986615"/>
          </a:xfrm>
        </p:spPr>
        <p:txBody>
          <a:bodyPr/>
          <a:lstStyle/>
          <a:p>
            <a:r>
              <a:rPr lang="ru-RU" sz="2800" dirty="0" smtClean="0"/>
              <a:t>Основные </a:t>
            </a:r>
            <a:r>
              <a:rPr lang="ru-RU" sz="2800" dirty="0"/>
              <a:t>черты подхода ЕСПЧ к трактовке права на справедливое судебное разбирательство.</a:t>
            </a:r>
          </a:p>
        </p:txBody>
      </p:sp>
      <p:sp>
        <p:nvSpPr>
          <p:cNvPr id="3" name="Объект 2"/>
          <p:cNvSpPr>
            <a:spLocks noGrp="1"/>
          </p:cNvSpPr>
          <p:nvPr>
            <p:ph idx="1"/>
          </p:nvPr>
        </p:nvSpPr>
        <p:spPr>
          <a:xfrm>
            <a:off x="516468" y="1439333"/>
            <a:ext cx="10998200" cy="5173133"/>
          </a:xfrm>
        </p:spPr>
        <p:txBody>
          <a:bodyPr>
            <a:normAutofit fontScale="92500" lnSpcReduction="10000"/>
          </a:bodyPr>
          <a:lstStyle/>
          <a:p>
            <a:pPr marL="0" indent="0">
              <a:buNone/>
            </a:pPr>
            <a:r>
              <a:rPr lang="ru-RU" dirty="0" smtClean="0"/>
              <a:t>5. Наличие </a:t>
            </a:r>
            <a:r>
              <a:rPr lang="ru-RU" dirty="0"/>
              <a:t>у лица права </a:t>
            </a:r>
            <a:r>
              <a:rPr lang="ru-RU" dirty="0" smtClean="0"/>
              <a:t>отказаться </a:t>
            </a:r>
            <a:r>
              <a:rPr lang="ru-RU" dirty="0"/>
              <a:t>от реализации </a:t>
            </a:r>
            <a:r>
              <a:rPr lang="ru-RU" dirty="0" smtClean="0"/>
              <a:t>своего права на справедливое судебное разбирательство. Однако </a:t>
            </a:r>
            <a:r>
              <a:rPr lang="ru-RU" dirty="0"/>
              <a:t>такой отказ должен сопровождаться рядом гарантий:</a:t>
            </a:r>
          </a:p>
          <a:p>
            <a:pPr marL="457200" indent="-457200">
              <a:buAutoNum type="arabicParenR"/>
            </a:pPr>
            <a:r>
              <a:rPr lang="ru-RU" dirty="0" smtClean="0"/>
              <a:t>он </a:t>
            </a:r>
            <a:r>
              <a:rPr lang="ru-RU" dirty="0"/>
              <a:t>должен быть добровольным. Никакое принуждение лица к отказу им от своего права на справедливое судебное разбирательство не допустимо, это продиктовано международными договорами, которые основываются на принципах свободы и верховенства права; </a:t>
            </a:r>
            <a:endParaRPr lang="ru-RU" dirty="0" smtClean="0"/>
          </a:p>
          <a:p>
            <a:pPr marL="457200" indent="-457200">
              <a:buAutoNum type="arabicParenR"/>
            </a:pPr>
            <a:r>
              <a:rPr lang="ru-RU" dirty="0"/>
              <a:t>отказ от осуществления права, гарантированного Конвенцией, если он допустим, должен быть выражен недвусмысленно.  Простое отсутствие возражений не может считаться достаточным условием для установления отказа от </a:t>
            </a:r>
            <a:r>
              <a:rPr lang="ru-RU" dirty="0" smtClean="0"/>
              <a:t>права;</a:t>
            </a:r>
          </a:p>
          <a:p>
            <a:pPr marL="457200" indent="-457200">
              <a:buAutoNum type="arabicParenR"/>
            </a:pPr>
            <a:r>
              <a:rPr lang="ru-RU" dirty="0"/>
              <a:t>возможность отказа от права на справедливое судебное разбирательство допускается только в случаях, если это не противоречит публичным интересам. Такой отказ «… не должен вступать в противоречие с какими бы то ни было  интересами, представляющими общественную важность</a:t>
            </a:r>
            <a:r>
              <a:rPr lang="ru-RU" dirty="0" smtClean="0"/>
              <a:t>»;</a:t>
            </a:r>
          </a:p>
          <a:p>
            <a:pPr marL="457200" indent="-457200">
              <a:buAutoNum type="arabicParenR"/>
            </a:pPr>
            <a:r>
              <a:rPr lang="ru-RU" dirty="0"/>
              <a:t>такой отказ должен сопровождаться минимальными гарантиями, соответствующими его важности.</a:t>
            </a:r>
          </a:p>
          <a:p>
            <a:pPr marL="457200" indent="-457200">
              <a:buAutoNum type="arabicParenR"/>
            </a:pPr>
            <a:endParaRPr lang="ru-RU" dirty="0"/>
          </a:p>
          <a:p>
            <a:pPr marL="0" indent="0">
              <a:buNone/>
            </a:pPr>
            <a:endParaRPr lang="ru-RU" dirty="0"/>
          </a:p>
        </p:txBody>
      </p:sp>
    </p:spTree>
    <p:extLst>
      <p:ext uri="{BB962C8B-B14F-4D97-AF65-F5344CB8AC3E}">
        <p14:creationId xmlns:p14="http://schemas.microsoft.com/office/powerpoint/2010/main" val="1470799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80</TotalTime>
  <Words>3554</Words>
  <Application>Microsoft Office PowerPoint</Application>
  <PresentationFormat>Широкоэкранный</PresentationFormat>
  <Paragraphs>117</Paragraphs>
  <Slides>25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Century Gothic</vt:lpstr>
      <vt:lpstr>Wingdings 3</vt:lpstr>
      <vt:lpstr>Ион</vt:lpstr>
      <vt:lpstr>Право на справедливое судебное разбирательство</vt:lpstr>
      <vt:lpstr>Статья 6 Европейской конвенции  «Право на справедливое судебное разбирательство»:   1. Каждый в случае спора о его гражданских правах и обязанностях или при предъявлении ему любого уголовного обвинения имеет право на справедливое и публичное разбирательство дела в разумный срок независимым и беспристрастным судом, созданным на основании закона. Судебное решение объявляется публично, однако пресса и публика могут не допускаться на судебные заседания в течение всего процесса или его части по соображениям морали, общественного порядка или национальной безопасности в демократическом обществе, а также когда того требуют интересы несовершеннолетних или для защиты частной жизни сторон, или – в той мере, в какой это, по мнению суда, строго необходимо – при особых обстоятельствах, когда гласность нарушала бы интересы правосудия. </vt:lpstr>
      <vt:lpstr>2. Каждый обвиняемый в совершении уголовного преступления считается невиновным, до тех пор, пока его виновность не будет установлена законным порядком. </vt:lpstr>
      <vt:lpstr>3. Каждый обвиняемый в совершении уголовного преступления имеет как минимум следующие права: a) быть незамедлительно и подробно уведомленным на понятном ему языке о характере и основании предъявленного ему обвинения; b) иметь достаточное время и возможности для подготовки своей защиты; c) защищать себя лично или через посредство выбранного им самим защитника или, при недостатке у него средств для оплаты услуг защитника, пользоваться услугами назначенного ему защитника бесплатно, когда того требуют интересы правосудия; d) допрашивать показывающих против него свидетелей или иметь право на то, чтобы эти свидетели были допрошены, и иметь право на вызов и допрос свидетелей в его пользу на тех же условиях, что и для свидетелей, показывающих против него; e) пользоваться бесплатной помощью переводчика, если он не понимает языка, используемого в суде, или не говорит на этом языке. </vt:lpstr>
      <vt:lpstr>Основные черты подхода ЕСПЧ к трактовке права на справедливое судебное разбирательство.</vt:lpstr>
      <vt:lpstr>Основные черты подхода ЕСПЧ к трактовке права на справедливое судебное разбирательство:</vt:lpstr>
      <vt:lpstr>Основные черты подхода ЕСПЧ к трактовке права на справедливое судебное разбирательство.</vt:lpstr>
      <vt:lpstr>Основные черты подхода ЕСПЧ к трактовке права на справедливое судебное разбирательство.</vt:lpstr>
      <vt:lpstr>Основные черты подхода ЕСПЧ к трактовке права на справедливое судебное разбирательство.</vt:lpstr>
      <vt:lpstr>Субъекты права на справедливое судебное разбирательство:</vt:lpstr>
      <vt:lpstr>Автономное (независимое) понятие «уголовного обвинения» в смысле статьи 6 Конвенции. Принципы:</vt:lpstr>
      <vt:lpstr>«Критерии Энгеля»:</vt:lpstr>
      <vt:lpstr>«Критерии Энгеля»:</vt:lpstr>
      <vt:lpstr>«Критерии Энгеля»:</vt:lpstr>
      <vt:lpstr>«Критерии Энгеля»:</vt:lpstr>
      <vt:lpstr>Автономное понятие «обвинение»: </vt:lpstr>
      <vt:lpstr>Автономное понятие «гражданские права и обязанности», общие принципы:</vt:lpstr>
      <vt:lpstr>Автономное понятие «гражданские права и обязанности», общие принципы:</vt:lpstr>
      <vt:lpstr>Автономное понятие «гражданские права и обязанности», общие принципы:</vt:lpstr>
      <vt:lpstr>Автономное понятие «гражданские права и обязанности», общие принципы:</vt:lpstr>
      <vt:lpstr>Потерпевший как субъект права на справедливое судебное разбирательство </vt:lpstr>
      <vt:lpstr>Потерпевший как субъект права на справедливое судебное разбирательство </vt:lpstr>
      <vt:lpstr>Потерпевший как субъект права на справедливое судебное разбирательство </vt:lpstr>
      <vt:lpstr>Лица, по отношению к которым статья 6 Конвенции или ее отдельные положения применяются по аналогии:</vt:lpstr>
      <vt:lpstr>Элементы права на справедливое судебное разбирательство:</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 на справедливое судебное разбирательство</dc:title>
  <dc:creator>Tatiana</dc:creator>
  <cp:lastModifiedBy>Tatiana</cp:lastModifiedBy>
  <cp:revision>10</cp:revision>
  <dcterms:created xsi:type="dcterms:W3CDTF">2016-03-24T10:50:40Z</dcterms:created>
  <dcterms:modified xsi:type="dcterms:W3CDTF">2016-03-25T11:05:22Z</dcterms:modified>
</cp:coreProperties>
</file>